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64" r:id="rId3"/>
    <p:sldId id="365" r:id="rId4"/>
    <p:sldId id="393" r:id="rId5"/>
    <p:sldId id="396" r:id="rId6"/>
    <p:sldId id="425" r:id="rId7"/>
    <p:sldId id="427" r:id="rId8"/>
    <p:sldId id="428" r:id="rId9"/>
    <p:sldId id="429" r:id="rId10"/>
    <p:sldId id="430" r:id="rId11"/>
    <p:sldId id="431" r:id="rId12"/>
    <p:sldId id="432" r:id="rId13"/>
    <p:sldId id="433" r:id="rId14"/>
    <p:sldId id="434" r:id="rId15"/>
    <p:sldId id="435" r:id="rId16"/>
    <p:sldId id="436" r:id="rId17"/>
    <p:sldId id="437" r:id="rId18"/>
    <p:sldId id="426" r:id="rId19"/>
    <p:sldId id="409" r:id="rId20"/>
    <p:sldId id="407" r:id="rId21"/>
    <p:sldId id="438" r:id="rId22"/>
    <p:sldId id="439" r:id="rId23"/>
    <p:sldId id="441" r:id="rId24"/>
    <p:sldId id="397" r:id="rId25"/>
    <p:sldId id="398" r:id="rId26"/>
    <p:sldId id="399" r:id="rId27"/>
    <p:sldId id="410" r:id="rId2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5560" autoAdjust="0"/>
  </p:normalViewPr>
  <p:slideViewPr>
    <p:cSldViewPr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DF6D5-B1E8-454C-AB23-2B66796FDEC9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9D962-8C91-46ED-B49F-795DAAF681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7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9D962-8C91-46ED-B49F-795DAAF681E9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27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30/03/2026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upplychain24h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42E376F4-842D-36ED-BE7A-8F4D3BDB85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6" b="6652"/>
          <a:stretch>
            <a:fillRect/>
          </a:stretch>
        </p:blipFill>
        <p:spPr>
          <a:xfrm>
            <a:off x="0" y="13266"/>
            <a:ext cx="9144000" cy="6559896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2B6FFA08-EE98-070D-E6F3-807C265CBD85}"/>
              </a:ext>
            </a:extLst>
          </p:cNvPr>
          <p:cNvSpPr/>
          <p:nvPr/>
        </p:nvSpPr>
        <p:spPr>
          <a:xfrm>
            <a:off x="14807" y="404664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7814 - Logística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18:10 – 21:30 – E 313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5C0EE3D-A7C0-C8BC-A16D-9B50CBD44A06}"/>
              </a:ext>
            </a:extLst>
          </p:cNvPr>
          <p:cNvSpPr/>
          <p:nvPr/>
        </p:nvSpPr>
        <p:spPr>
          <a:xfrm>
            <a:off x="3498571" y="4149080"/>
            <a:ext cx="3672408" cy="115212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Aula 5 – Armazenagem II</a:t>
            </a:r>
          </a:p>
        </p:txBody>
      </p:sp>
      <p:pic>
        <p:nvPicPr>
          <p:cNvPr id="21" name="Imagem 20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B4C39AA3-D19A-1B78-DE67-1CA58FE5B6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870" b="6652"/>
          <a:stretch>
            <a:fillRect/>
          </a:stretch>
        </p:blipFill>
        <p:spPr>
          <a:xfrm>
            <a:off x="0" y="6312296"/>
            <a:ext cx="9144000" cy="575402"/>
          </a:xfrm>
          <a:prstGeom prst="rect">
            <a:avLst/>
          </a:prstGeom>
          <a:solidFill>
            <a:srgbClr val="002060"/>
          </a:solidFill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E8A21563-C140-453B-446B-B4A899BE656E}"/>
              </a:ext>
            </a:extLst>
          </p:cNvPr>
          <p:cNvGrpSpPr/>
          <p:nvPr/>
        </p:nvGrpSpPr>
        <p:grpSpPr>
          <a:xfrm>
            <a:off x="17647" y="6093102"/>
            <a:ext cx="5821896" cy="476672"/>
            <a:chOff x="-25760" y="6368062"/>
            <a:chExt cx="5821896" cy="476672"/>
          </a:xfrm>
        </p:grpSpPr>
        <p:sp>
          <p:nvSpPr>
            <p:cNvPr id="12" name="Retângulo 11"/>
            <p:cNvSpPr/>
            <p:nvPr/>
          </p:nvSpPr>
          <p:spPr>
            <a:xfrm>
              <a:off x="-25760" y="6368062"/>
              <a:ext cx="5821896" cy="47667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14807" y="6421732"/>
              <a:ext cx="4283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i="1" dirty="0">
                  <a:solidFill>
                    <a:schemeClr val="bg1"/>
                  </a:solidFill>
                  <a:latin typeface="Cambria" pitchFamily="18" charset="0"/>
                </a:rPr>
                <a:t>Prof. Pedro Senna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00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31CD5EA-EDB3-55B0-15BE-C787E128D13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93841D-0461-8866-F8FA-A1E4F543586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1C3E44E1-3AA0-356C-91EA-9A5DC1DC2259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Calendário: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8CA3D4-6634-48F1-9A86-370DC439DAF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2F511B-DA49-7524-84BE-EE862140755F}"/>
              </a:ext>
            </a:extLst>
          </p:cNvPr>
          <p:cNvSpPr txBox="1"/>
          <p:nvPr/>
        </p:nvSpPr>
        <p:spPr>
          <a:xfrm>
            <a:off x="262848" y="1394767"/>
            <a:ext cx="86183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1 - Introdução ao Curso, Logística e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Supply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Chain Management – 24/2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2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Last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mile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e Torre de controle - 3/3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3 – Serviço ao cliente – 10/3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4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Omnichannel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– 17/3 -</a:t>
            </a:r>
            <a:r>
              <a:rPr lang="pt-BR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5 – </a:t>
            </a:r>
            <a:r>
              <a:rPr lang="pt-BR" sz="1400" b="1" i="0" u="none" strike="noStrike" dirty="0">
                <a:solidFill>
                  <a:srgbClr val="4F81BD"/>
                </a:solidFill>
                <a:effectLst/>
                <a:latin typeface="Cambria" panose="02040503050406030204" pitchFamily="18" charset="0"/>
              </a:rPr>
              <a:t>BEER GAME - 24/3</a:t>
            </a:r>
            <a:endParaRPr lang="pt-BR" sz="1400" b="1" dirty="0">
              <a:solidFill>
                <a:srgbClr val="4F81BD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6 – Armazenagem I - 31/3</a:t>
            </a:r>
            <a:endParaRPr lang="en-US" sz="1400" b="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7 – Armazenagem II - 7/4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 Dúvidas/Orientação – 14/4</a:t>
            </a:r>
            <a:endParaRPr lang="en-US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8 – 21/4 - Feriado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9 – P1- 28/4</a:t>
            </a:r>
            <a:endParaRPr lang="en-US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10 – Transportes I - 5/5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11 – Transportes II – 12/5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13 – SCRM - 19/5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14 – Economia Circular - 26/5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15 –Estudo e dúvidas - 2/6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16 – P2 - 9/6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17 – Correção e dúvidas -  16/6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18 – Prova de reposição e entrega dos trabalhos - 23/6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19 – Fechamento das notas - 30/6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17 – Prova final - 7/7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3316-854D-A5FF-77FB-C4DD0F61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3843F65-F765-0BC4-B7D1-9C2AF3D32839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A2C951B-104F-E6E3-39A3-A5BFFA2FB03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C8E8A7CD-E619-2016-50BB-5B36ADF459A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25BEE9-DBE6-C42C-7FD7-AE36C950DC0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341B2A7-EE6C-4F26-131C-59C707F4111D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90A5B9-B09F-0BE2-65AD-3D7B18EF30F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AA8EEF-ECD9-2EFC-2A2D-B6078FB1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A88D77-E59F-FB49-E216-9E98F4527A34}"/>
              </a:ext>
            </a:extLst>
          </p:cNvPr>
          <p:cNvSpPr txBox="1"/>
          <p:nvPr/>
        </p:nvSpPr>
        <p:spPr>
          <a:xfrm>
            <a:off x="323528" y="879103"/>
            <a:ext cx="87849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Site: </a:t>
            </a:r>
            <a:r>
              <a:rPr lang="pt-BR" dirty="0">
                <a:latin typeface="Cambria" pitchFamily="18" charset="0"/>
                <a:hlinkClick r:id="rId2"/>
              </a:rPr>
              <a:t>https://supplychain24h.com/</a:t>
            </a:r>
            <a:r>
              <a:rPr lang="pt-BR" dirty="0">
                <a:latin typeface="Cambria" pitchFamily="18" charset="0"/>
              </a:rPr>
              <a:t> - Todo o material do curso ficará aqui.</a:t>
            </a:r>
          </a:p>
          <a:p>
            <a:r>
              <a:rPr lang="pt-BR" dirty="0">
                <a:latin typeface="Cambria" pitchFamily="18" charset="0"/>
              </a:rPr>
              <a:t>Sigam o canal: https://www.youtube.com/@Logística24h</a:t>
            </a:r>
          </a:p>
        </p:txBody>
      </p:sp>
      <p:pic>
        <p:nvPicPr>
          <p:cNvPr id="11" name="Imagem 10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C8FB6A38-028F-AD8C-5065-950D491203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238"/>
          <a:stretch>
            <a:fillRect/>
          </a:stretch>
        </p:blipFill>
        <p:spPr>
          <a:xfrm>
            <a:off x="323528" y="2276872"/>
            <a:ext cx="712980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2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E5AE6-E902-64A7-0E8E-26EF0D4BD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4BEA6B5-CFD7-9EA1-9844-3C2C795B5D2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AF3B756-E1CB-5E1D-3BDD-2E418EF4800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49E9D5-DD1C-14C8-A627-D569D6990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A15CE9-8387-66DF-5C0F-F47B2CE62714}"/>
              </a:ext>
            </a:extLst>
          </p:cNvPr>
          <p:cNvSpPr txBox="1"/>
          <p:nvPr/>
        </p:nvSpPr>
        <p:spPr>
          <a:xfrm>
            <a:off x="287524" y="3028890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mbria" pitchFamily="18" charset="0"/>
              </a:rPr>
              <a:t>Módulo 1 – Princípios para melhoria do processo de </a:t>
            </a:r>
            <a:r>
              <a:rPr lang="pt-BR" sz="2000" b="1" dirty="0" err="1">
                <a:latin typeface="Cambria" pitchFamily="18" charset="0"/>
              </a:rPr>
              <a:t>picking</a:t>
            </a:r>
            <a:endParaRPr lang="pt-BR" sz="20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5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A6629-90EA-12CB-1EDE-108A857CE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3D95731-01E7-7B78-F1EB-6A588F0D445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7A29F4-BFC9-AA5B-7213-E10C73D59A0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FD19D8-0F1A-DDA2-2110-9500AC13B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0F6E9EF-EFCD-C130-CE87-433F833484F5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0AFEA62-46C0-60BB-FDA8-1C984A8ACCCB}"/>
              </a:ext>
            </a:extLst>
          </p:cNvPr>
          <p:cNvSpPr txBox="1"/>
          <p:nvPr/>
        </p:nvSpPr>
        <p:spPr>
          <a:xfrm>
            <a:off x="287524" y="5991091"/>
            <a:ext cx="8568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Cambria" panose="02040503050406030204" pitchFamily="18" charset="0"/>
              </a:rPr>
              <a:t>Artigo: </a:t>
            </a:r>
            <a:r>
              <a:rPr lang="pl-PL" sz="1000" b="1" dirty="0">
                <a:latin typeface="Cambria" panose="02040503050406030204" pitchFamily="18" charset="0"/>
              </a:rPr>
              <a:t>Estratégias de </a:t>
            </a:r>
            <a:r>
              <a:rPr lang="pl-PL" sz="1000" b="1" i="1" dirty="0">
                <a:latin typeface="Cambria" panose="02040503050406030204" pitchFamily="18" charset="0"/>
              </a:rPr>
              <a:t>picking </a:t>
            </a:r>
            <a:r>
              <a:rPr lang="pl-PL" sz="1000" b="1" dirty="0">
                <a:latin typeface="Cambria" panose="02040503050406030204" pitchFamily="18" charset="0"/>
              </a:rPr>
              <a:t>na armazenagem</a:t>
            </a:r>
            <a:r>
              <a:rPr lang="pt-BR" sz="1000" b="1" dirty="0">
                <a:latin typeface="Cambria" panose="02040503050406030204" pitchFamily="18" charset="0"/>
              </a:rPr>
              <a:t> – Alexandre Medeiros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B215093-DDDD-8B3C-9DCE-87B6B375663C}"/>
              </a:ext>
            </a:extLst>
          </p:cNvPr>
          <p:cNvSpPr txBox="1"/>
          <p:nvPr/>
        </p:nvSpPr>
        <p:spPr>
          <a:xfrm>
            <a:off x="323528" y="1306861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i="1" dirty="0" err="1">
                <a:latin typeface="Cambria" panose="02040503050406030204" pitchFamily="18" charset="0"/>
              </a:rPr>
              <a:t>Voltando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aos</a:t>
            </a:r>
            <a:r>
              <a:rPr lang="en-US" b="1" i="1" dirty="0">
                <a:latin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</a:rPr>
              <a:t>princípios</a:t>
            </a:r>
            <a:r>
              <a:rPr lang="en-US" b="1" i="1" dirty="0">
                <a:latin typeface="Cambria" panose="02040503050406030204" pitchFamily="18" charset="0"/>
              </a:rPr>
              <a:t>…</a:t>
            </a:r>
          </a:p>
          <a:p>
            <a:pPr lvl="0" algn="just"/>
            <a:endParaRPr lang="en-US" b="1" dirty="0">
              <a:latin typeface="Cambria" panose="02040503050406030204" pitchFamily="18" charset="0"/>
            </a:endParaRPr>
          </a:p>
          <a:p>
            <a:pPr algn="just"/>
            <a:r>
              <a:rPr lang="en-US" b="1" dirty="0">
                <a:latin typeface="Cambria" panose="02040503050406030204" pitchFamily="18" charset="0"/>
              </a:rPr>
              <a:t>2 -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pl-PL" b="1" dirty="0">
                <a:latin typeface="Cambria" panose="02040503050406030204" pitchFamily="18" charset="0"/>
              </a:rPr>
              <a:t>Utilização de documentações claras e de fácil operacionalização</a:t>
            </a:r>
            <a:r>
              <a:rPr lang="pt-BR" b="1" dirty="0">
                <a:latin typeface="Cambria" panose="02040503050406030204" pitchFamily="18" charset="0"/>
              </a:rPr>
              <a:t> -  </a:t>
            </a:r>
            <a:r>
              <a:rPr lang="pl-PL" dirty="0">
                <a:latin typeface="Cambria" panose="02040503050406030204" pitchFamily="18" charset="0"/>
              </a:rPr>
              <a:t>Um documento de </a:t>
            </a:r>
            <a:r>
              <a:rPr lang="pl-PL" i="1" dirty="0">
                <a:latin typeface="Cambria" panose="02040503050406030204" pitchFamily="18" charset="0"/>
              </a:rPr>
              <a:t>picking </a:t>
            </a:r>
            <a:r>
              <a:rPr lang="pl-PL" dirty="0">
                <a:latin typeface="Cambria" panose="02040503050406030204" pitchFamily="18" charset="0"/>
              </a:rPr>
              <a:t>deve fornecer instruções específicas para o operador de modo a facilitar a atividade de separação de produtos.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Deve conter apenas as informações relevantes: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b="1" dirty="0">
                <a:latin typeface="Cambria" panose="02040503050406030204" pitchFamily="18" charset="0"/>
              </a:rPr>
              <a:t>localização do produto, </a:t>
            </a:r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b="1" dirty="0">
                <a:latin typeface="Cambria" panose="02040503050406030204" pitchFamily="18" charset="0"/>
              </a:rPr>
              <a:t>descrição e </a:t>
            </a:r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b="1" dirty="0">
                <a:latin typeface="Cambria" panose="02040503050406030204" pitchFamily="18" charset="0"/>
              </a:rPr>
              <a:t>quantidade requerida. </a:t>
            </a:r>
            <a:endParaRPr lang="pt-BR" b="1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Além disso, tais informações devem ser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destacadas no documento</a:t>
            </a:r>
            <a:r>
              <a:rPr lang="pl-PL" dirty="0">
                <a:latin typeface="Cambria" panose="02040503050406030204" pitchFamily="18" charset="0"/>
              </a:rPr>
              <a:t>, de modo a facilitarem a leitura. Uma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preocupação maior com a preparação dessa documentação diminui o tempo de leitura e de procura de produtos por parte do operador, diminuindo o tempo da atividade.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39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48C9A-6AF2-103D-7932-E61DA20D6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C66985A-0E1B-B171-54B2-1FD8CB6E19A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6644D65-6237-B827-5CA2-E41CCEC52E3A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0DDB76B-8367-6D1F-8F58-B7822D21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C8514AF-9149-5D58-E5B4-CF25175A9193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3A7E4F3-4DA6-78B2-AA9C-0C01EA8E01C3}"/>
              </a:ext>
            </a:extLst>
          </p:cNvPr>
          <p:cNvSpPr txBox="1"/>
          <p:nvPr/>
        </p:nvSpPr>
        <p:spPr>
          <a:xfrm>
            <a:off x="323528" y="1306861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Cambria" panose="02040503050406030204" pitchFamily="18" charset="0"/>
              </a:rPr>
              <a:t>3 -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pl-PL" b="1" dirty="0">
                <a:latin typeface="Cambria" panose="02040503050406030204" pitchFamily="18" charset="0"/>
              </a:rPr>
              <a:t>Organizar os pedidos de acordo com as configurações físicas</a:t>
            </a:r>
            <a:r>
              <a:rPr lang="pt-BR" b="1" dirty="0">
                <a:latin typeface="Cambria" panose="02040503050406030204" pitchFamily="18" charset="0"/>
              </a:rPr>
              <a:t> - </a:t>
            </a:r>
            <a:r>
              <a:rPr lang="pl-PL" dirty="0">
                <a:latin typeface="Cambria" panose="02040503050406030204" pitchFamily="18" charset="0"/>
              </a:rPr>
              <a:t>É necessário que cada pedido enviado para a área de </a:t>
            </a:r>
            <a:r>
              <a:rPr lang="pl-PL" b="1" i="1" dirty="0">
                <a:solidFill>
                  <a:srgbClr val="C00000"/>
                </a:solidFill>
                <a:latin typeface="Cambria" panose="02040503050406030204" pitchFamily="18" charset="0"/>
              </a:rPr>
              <a:t>picking</a:t>
            </a:r>
            <a:r>
              <a:rPr lang="pl-PL" dirty="0">
                <a:latin typeface="Cambria" panose="02040503050406030204" pitchFamily="18" charset="0"/>
              </a:rPr>
              <a:t> seja configurado de acordo com as restrições de localização dos produtos.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Ou seja, na etapa de geração do documento de </a:t>
            </a:r>
            <a:r>
              <a:rPr lang="pl-PL" b="1" i="1" dirty="0">
                <a:solidFill>
                  <a:srgbClr val="C00000"/>
                </a:solidFill>
                <a:latin typeface="Cambria" panose="02040503050406030204" pitchFamily="18" charset="0"/>
              </a:rPr>
              <a:t>picking</a:t>
            </a:r>
            <a:r>
              <a:rPr lang="pl-PL" i="1" dirty="0">
                <a:latin typeface="Cambria" panose="02040503050406030204" pitchFamily="18" charset="0"/>
              </a:rPr>
              <a:t>, </a:t>
            </a:r>
            <a:r>
              <a:rPr lang="pl-PL" dirty="0">
                <a:latin typeface="Cambria" panose="02040503050406030204" pitchFamily="18" charset="0"/>
              </a:rPr>
              <a:t>as listagens devem ser “montadas” de forma a diminuir a movimentação do operador, além de observar a proximidade de produtos.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en-US" b="1" dirty="0">
                <a:latin typeface="Cambria" panose="02040503050406030204" pitchFamily="18" charset="0"/>
              </a:rPr>
              <a:t>4 - </a:t>
            </a:r>
            <a:r>
              <a:rPr lang="pl-PL" b="1" dirty="0">
                <a:latin typeface="Cambria" panose="02040503050406030204" pitchFamily="18" charset="0"/>
              </a:rPr>
              <a:t>Manter um sistema eficiente de localização de produtos</a:t>
            </a:r>
            <a:r>
              <a:rPr lang="pt-BR" b="1" dirty="0">
                <a:latin typeface="Cambria" panose="02040503050406030204" pitchFamily="18" charset="0"/>
              </a:rPr>
              <a:t> - </a:t>
            </a:r>
            <a:r>
              <a:rPr lang="pl-PL" dirty="0">
                <a:latin typeface="Cambria" panose="02040503050406030204" pitchFamily="18" charset="0"/>
              </a:rPr>
              <a:t>Um sistema eficiente de separação de pedidos necessita de um sistema de </a:t>
            </a:r>
            <a:r>
              <a:rPr lang="pl-PL" b="1" dirty="0">
                <a:latin typeface="Cambria" panose="02040503050406030204" pitchFamily="18" charset="0"/>
              </a:rPr>
              <a:t>localização de produtos muito acurado</a:t>
            </a:r>
            <a:r>
              <a:rPr lang="pl-PL" dirty="0">
                <a:latin typeface="Cambria" panose="02040503050406030204" pitchFamily="18" charset="0"/>
              </a:rPr>
              <a:t>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Com a </a:t>
            </a:r>
            <a:r>
              <a:rPr lang="pl-PL" b="1" dirty="0">
                <a:latin typeface="Cambria" panose="02040503050406030204" pitchFamily="18" charset="0"/>
              </a:rPr>
              <a:t>padronização de endereços </a:t>
            </a:r>
            <a:r>
              <a:rPr lang="pl-PL" dirty="0">
                <a:latin typeface="Cambria" panose="02040503050406030204" pitchFamily="18" charset="0"/>
              </a:rPr>
              <a:t>para a localização de produtos e utilização de teconologias que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acelerem a identificação de uma posição</a:t>
            </a:r>
            <a:r>
              <a:rPr lang="pl-PL" dirty="0">
                <a:latin typeface="Cambria" panose="02040503050406030204" pitchFamily="18" charset="0"/>
              </a:rPr>
              <a:t>, é possível reduzir o tempo de procura de um produto para frações de segundos, acelerando a atividade de separação de pedidos.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131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B9E0D-2DEC-9457-B39E-8C22B9D7D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00690FE-CFF7-D03B-04D7-97250B4576EA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B9F1AFC-8893-3D62-1782-20268B0E15D7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BB4BB7B-BDC2-D3BE-23EA-74983C0B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92DA967-0985-B083-BAAE-D444A0A570A7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DD3AAD-49DA-061E-2638-13B1B37DB166}"/>
              </a:ext>
            </a:extLst>
          </p:cNvPr>
          <p:cNvSpPr txBox="1"/>
          <p:nvPr/>
        </p:nvSpPr>
        <p:spPr>
          <a:xfrm>
            <a:off x="323528" y="1306861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Cambria" panose="02040503050406030204" pitchFamily="18" charset="0"/>
              </a:rPr>
              <a:t>4 -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pl-PL" b="1" dirty="0">
                <a:latin typeface="Cambria" panose="02040503050406030204" pitchFamily="18" charset="0"/>
              </a:rPr>
              <a:t>O operador deve ser avaliado pelos erros</a:t>
            </a:r>
            <a:r>
              <a:rPr lang="pt-BR" b="1" dirty="0">
                <a:latin typeface="Cambria" panose="02040503050406030204" pitchFamily="18" charset="0"/>
              </a:rPr>
              <a:t> - </a:t>
            </a:r>
            <a:r>
              <a:rPr lang="pl-PL" dirty="0">
                <a:latin typeface="Cambria" panose="02040503050406030204" pitchFamily="18" charset="0"/>
              </a:rPr>
              <a:t>Para que sejam evitados erros na separação de pedidos (produtos incorretos ou quantidades incorretas de produtos) o operador deve ser avaliado pela correta separação dos pedidos.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Sua performance deve ser mensurada e qualquer desvio em torno de uma meta aceitável deve ser analisado,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identificando se a causa está no sistema ou no operador.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pt-BR" b="1" dirty="0">
                <a:latin typeface="Cambria" panose="02040503050406030204" pitchFamily="18" charset="0"/>
              </a:rPr>
              <a:t>5 - </a:t>
            </a:r>
            <a:r>
              <a:rPr lang="pl-PL" b="1" dirty="0">
                <a:latin typeface="Cambria" panose="02040503050406030204" pitchFamily="18" charset="0"/>
              </a:rPr>
              <a:t>Evitar contagem de produtos durante a coleta</a:t>
            </a:r>
            <a:r>
              <a:rPr lang="pt-BR" b="1" dirty="0">
                <a:latin typeface="Cambria" panose="02040503050406030204" pitchFamily="18" charset="0"/>
              </a:rPr>
              <a:t> - </a:t>
            </a:r>
            <a:r>
              <a:rPr lang="pl-PL" dirty="0">
                <a:latin typeface="Cambria" panose="02040503050406030204" pitchFamily="18" charset="0"/>
              </a:rPr>
              <a:t>A contagem de produtos aumenta substancialmente o tempo de separação de pedidos.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Tal atividade pode ser evitada com soluções simples, como soluções de embalagens.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Por exemplo, se operador necessitar </a:t>
            </a:r>
            <a:r>
              <a:rPr lang="pl-PL" b="1" dirty="0">
                <a:latin typeface="Cambria" panose="02040503050406030204" pitchFamily="18" charset="0"/>
              </a:rPr>
              <a:t>separar 1000 unidades </a:t>
            </a:r>
            <a:r>
              <a:rPr lang="pl-PL" dirty="0">
                <a:latin typeface="Cambria" panose="02040503050406030204" pitchFamily="18" charset="0"/>
              </a:rPr>
              <a:t>de um determinado produto, se tal produto estivesse agrupado em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embalagens de 100 </a:t>
            </a:r>
            <a:r>
              <a:rPr lang="pl-PL" dirty="0">
                <a:latin typeface="Cambria" panose="02040503050406030204" pitchFamily="18" charset="0"/>
              </a:rPr>
              <a:t>unidades, isso facilitaria seu trabalho. Além disso, ajudaria a eliminar erros na separação.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973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29442-C867-8403-ABC5-287D9F819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DAAE787-D809-2D53-C1FB-A54713879C2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D45C2ED-9402-CA90-A92E-D4C4EFE7F04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2D49FF8-DEF9-3ACC-7907-F843D7AD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794BAA1-92E0-1864-4E86-CB22CA083421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sz="2000" b="1" dirty="0">
                <a:latin typeface="Cambria" panose="02040503050406030204" pitchFamily="18" charset="0"/>
              </a:rPr>
              <a:t>Que princípios utilizar para a melhoria do sistema de </a:t>
            </a:r>
            <a:r>
              <a:rPr lang="pl-PL" sz="2000" b="1" i="1" dirty="0">
                <a:latin typeface="Cambria" panose="02040503050406030204" pitchFamily="18" charset="0"/>
              </a:rPr>
              <a:t>picking</a:t>
            </a:r>
            <a:r>
              <a:rPr lang="pl-PL" sz="2000" b="1" dirty="0">
                <a:latin typeface="Cambria" panose="02040503050406030204" pitchFamily="18" charset="0"/>
              </a:rPr>
              <a:t>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6D9304-0E7E-AC5F-60AE-DCB6727BF30A}"/>
              </a:ext>
            </a:extLst>
          </p:cNvPr>
          <p:cNvSpPr txBox="1"/>
          <p:nvPr/>
        </p:nvSpPr>
        <p:spPr>
          <a:xfrm>
            <a:off x="323528" y="1306861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>
                <a:latin typeface="Cambria" panose="02040503050406030204" pitchFamily="18" charset="0"/>
              </a:rPr>
              <a:t>6 -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pl-PL" b="1" dirty="0">
                <a:latin typeface="Cambria" panose="02040503050406030204" pitchFamily="18" charset="0"/>
              </a:rPr>
              <a:t>Eliminação de documentos em papel</a:t>
            </a:r>
            <a:r>
              <a:rPr lang="pt-BR" b="1" dirty="0">
                <a:latin typeface="Cambria" panose="02040503050406030204" pitchFamily="18" charset="0"/>
              </a:rPr>
              <a:t> - </a:t>
            </a:r>
            <a:r>
              <a:rPr lang="pl-PL" dirty="0">
                <a:latin typeface="Cambria" panose="02040503050406030204" pitchFamily="18" charset="0"/>
              </a:rPr>
              <a:t>Qualquer documento em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papel toma demasiado tempo na atividade de </a:t>
            </a:r>
            <a:r>
              <a:rPr lang="pl-PL" b="1" i="1" dirty="0">
                <a:solidFill>
                  <a:srgbClr val="C00000"/>
                </a:solidFill>
                <a:latin typeface="Cambria" panose="02040503050406030204" pitchFamily="18" charset="0"/>
              </a:rPr>
              <a:t>picking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r>
              <a:rPr lang="pl-PL" dirty="0">
                <a:latin typeface="Cambria" panose="02040503050406030204" pitchFamily="18" charset="0"/>
              </a:rPr>
              <a:t>A informação escrita deve ser lida, interpretada e algumas vezes comparada com algum sistema de controle, o que tipicamente resulta em erros. Existem tecnologias que estão se tornando cada vez mais acessíveis, </a:t>
            </a:r>
            <a:r>
              <a:rPr lang="pl-PL" b="1" dirty="0">
                <a:latin typeface="Cambria" panose="02040503050406030204" pitchFamily="18" charset="0"/>
              </a:rPr>
              <a:t>reduzindo e até eliminando o fluxo de papéis</a:t>
            </a:r>
            <a:r>
              <a:rPr lang="pl-PL" dirty="0">
                <a:latin typeface="Cambria" panose="02040503050406030204" pitchFamily="18" charset="0"/>
              </a:rPr>
              <a:t>,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incluindo leitores de código de barras, sistemas de reconhecimento de voz e terminais de rádio frequência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lvl="0"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lvl="0"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682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4194D-C1BA-E015-F7A3-6E6DAE93B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69ECFF7-93BC-CF7C-9108-AB40B49AD658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CBA2C2-966C-57DD-0F18-2247DF1F0F4E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8A97D4-3848-BBE7-19CB-B417BC318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97BC97C-BBD0-0B97-7943-A68DDC5BB179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Como organizar as atividades de </a:t>
            </a:r>
            <a:r>
              <a:rPr lang="pt-BR" sz="2000" b="1" dirty="0" err="1">
                <a:latin typeface="Cambria" panose="02040503050406030204" pitchFamily="18" charset="0"/>
              </a:rPr>
              <a:t>picking</a:t>
            </a:r>
            <a:r>
              <a:rPr lang="pt-BR" sz="2000" b="1" dirty="0">
                <a:latin typeface="Cambria" panose="02040503050406030204" pitchFamily="18" charset="0"/>
              </a:rPr>
              <a:t>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13E03EF-F9FC-1297-7668-A9731CC5F820}"/>
              </a:ext>
            </a:extLst>
          </p:cNvPr>
          <p:cNvSpPr txBox="1"/>
          <p:nvPr/>
        </p:nvSpPr>
        <p:spPr>
          <a:xfrm>
            <a:off x="323528" y="1527644"/>
            <a:ext cx="81369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latin typeface="Cambria" panose="02040503050406030204" pitchFamily="18" charset="0"/>
              </a:rPr>
              <a:t>A forma como organizamos </a:t>
            </a:r>
            <a:r>
              <a:rPr lang="pl-PL" b="1" dirty="0">
                <a:latin typeface="Cambria" panose="02040503050406030204" pitchFamily="18" charset="0"/>
              </a:rPr>
              <a:t>a estratégia de </a:t>
            </a:r>
            <a:r>
              <a:rPr lang="pl-PL" b="1" i="1" dirty="0">
                <a:latin typeface="Cambria" panose="02040503050406030204" pitchFamily="18" charset="0"/>
              </a:rPr>
              <a:t>picking</a:t>
            </a:r>
            <a:r>
              <a:rPr lang="pl-PL" dirty="0">
                <a:latin typeface="Cambria" panose="02040503050406030204" pitchFamily="18" charset="0"/>
              </a:rPr>
              <a:t> está associada diretamente com o </a:t>
            </a:r>
            <a:r>
              <a:rPr lang="pl-PL" b="1" dirty="0">
                <a:latin typeface="Cambria" panose="02040503050406030204" pitchFamily="18" charset="0"/>
              </a:rPr>
              <a:t>tempo de movimentação. </a:t>
            </a:r>
            <a:endParaRPr lang="pt-BR" b="1" dirty="0">
              <a:latin typeface="Cambria" panose="02040503050406030204" pitchFamily="18" charset="0"/>
            </a:endParaRP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Por </a:t>
            </a:r>
            <a:r>
              <a:rPr lang="pl-PL" b="1" dirty="0">
                <a:latin typeface="Cambria" panose="02040503050406030204" pitchFamily="18" charset="0"/>
              </a:rPr>
              <a:t>estratégia de </a:t>
            </a:r>
            <a:r>
              <a:rPr lang="pl-PL" b="1" i="1" dirty="0">
                <a:latin typeface="Cambria" panose="02040503050406030204" pitchFamily="18" charset="0"/>
              </a:rPr>
              <a:t>picking</a:t>
            </a:r>
            <a:r>
              <a:rPr lang="pl-PL" dirty="0">
                <a:latin typeface="Cambria" panose="02040503050406030204" pitchFamily="18" charset="0"/>
              </a:rPr>
              <a:t> entendemos a forma como organizamos o processo de separação de pedidos, planejando a quantidade de operadores por pedido, o número de diferentes produtos pegos em cada coleta e os períodos para agendamento ou agrupamento de pedidos durante um turno.</a:t>
            </a:r>
            <a:endParaRPr lang="pt-BR" dirty="0">
              <a:latin typeface="Cambria" panose="02040503050406030204" pitchFamily="18" charset="0"/>
            </a:endParaRPr>
          </a:p>
          <a:p>
            <a:pPr lvl="0"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lvl="0"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744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FC13E-D4E1-7A89-A027-B032A3AF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A7E31DA-F252-0C81-3D9B-4A97F869DA39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50AAF58-04B6-4225-0E72-4CA15ABC213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699AE0-E985-179C-1B7F-22DBF8BCF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212824E-3835-59C5-E81D-337298BE0F57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Como organizar as atividades de </a:t>
            </a:r>
            <a:r>
              <a:rPr lang="pt-BR" sz="2000" b="1" dirty="0" err="1">
                <a:latin typeface="Cambria" panose="02040503050406030204" pitchFamily="18" charset="0"/>
              </a:rPr>
              <a:t>picking</a:t>
            </a:r>
            <a:r>
              <a:rPr lang="pt-BR" sz="2000" b="1" dirty="0">
                <a:latin typeface="Cambria" panose="02040503050406030204" pitchFamily="18" charset="0"/>
              </a:rPr>
              <a:t>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B68523-5F97-4C6A-5A40-09128B52A505}"/>
              </a:ext>
            </a:extLst>
          </p:cNvPr>
          <p:cNvSpPr txBox="1"/>
          <p:nvPr/>
        </p:nvSpPr>
        <p:spPr>
          <a:xfrm>
            <a:off x="323528" y="1527644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latin typeface="Cambria" panose="02040503050406030204" pitchFamily="18" charset="0"/>
              </a:rPr>
              <a:t>Soluções tecnológicas de armazenagem como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Carrousels, mini-loads, sistemas AS/RS(Automatic Storage e Retrieval Systems) e WMS </a:t>
            </a:r>
            <a:r>
              <a:rPr lang="pl-PL" dirty="0">
                <a:latin typeface="Cambria" panose="02040503050406030204" pitchFamily="18" charset="0"/>
              </a:rPr>
              <a:t>são combinações de equipamentos e sistemas de controle que deslocam, armazenam e coletam produtos com alta precisão, acurácia e velocidade, dependendo do grau de automação.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Tais sistemas também reduzem o </a:t>
            </a:r>
            <a:r>
              <a:rPr lang="pl-PL" b="1" dirty="0">
                <a:latin typeface="Cambria" panose="02040503050406030204" pitchFamily="18" charset="0"/>
              </a:rPr>
              <a:t>tempo de movimentação </a:t>
            </a:r>
            <a:r>
              <a:rPr lang="pl-PL" dirty="0">
                <a:latin typeface="Cambria" panose="02040503050406030204" pitchFamily="18" charset="0"/>
              </a:rPr>
              <a:t>do operador, pois tem como objetivo trazer os produtos específicos no momento da separação, além de redução no tempo de </a:t>
            </a:r>
            <a:r>
              <a:rPr lang="pl-PL" b="1" dirty="0">
                <a:latin typeface="Cambria" panose="02040503050406030204" pitchFamily="18" charset="0"/>
              </a:rPr>
              <a:t>contagem</a:t>
            </a:r>
            <a:r>
              <a:rPr lang="pl-PL" dirty="0">
                <a:latin typeface="Cambria" panose="02040503050406030204" pitchFamily="18" charset="0"/>
              </a:rPr>
              <a:t>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 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Equipamentos como código de barras, leitores óticos, reduzem o tempo de </a:t>
            </a:r>
            <a:r>
              <a:rPr lang="pl-PL" b="1" dirty="0">
                <a:latin typeface="Cambria" panose="02040503050406030204" pitchFamily="18" charset="0"/>
              </a:rPr>
              <a:t>procura e documentação.</a:t>
            </a:r>
            <a:endParaRPr lang="pt-BR" dirty="0">
              <a:latin typeface="Cambria" panose="02040503050406030204" pitchFamily="18" charset="0"/>
            </a:endParaRPr>
          </a:p>
          <a:p>
            <a:pPr lvl="0"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lvl="0"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93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2C9C-B8B1-2762-0BA1-6AE9E2A41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DCC3D56-5A5F-EE1A-0A76-D0E4AB87CEA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05DB283-93F5-4AAD-FCEE-1610945E6111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DCA2CC4-72DA-D4D5-89E5-06159B4D4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A1C208E-1322-1242-F688-2FC842B86653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Como organizar as atividades de </a:t>
            </a:r>
            <a:r>
              <a:rPr lang="pt-BR" sz="2000" b="1" dirty="0" err="1">
                <a:latin typeface="Cambria" panose="02040503050406030204" pitchFamily="18" charset="0"/>
              </a:rPr>
              <a:t>picking</a:t>
            </a:r>
            <a:r>
              <a:rPr lang="pt-BR" sz="2000" b="1" dirty="0">
                <a:latin typeface="Cambria" panose="02040503050406030204" pitchFamily="18" charset="0"/>
              </a:rPr>
              <a:t>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59E75FF-BFFB-3853-7754-4026827B962C}"/>
              </a:ext>
            </a:extLst>
          </p:cNvPr>
          <p:cNvSpPr txBox="1"/>
          <p:nvPr/>
        </p:nvSpPr>
        <p:spPr>
          <a:xfrm>
            <a:off x="323528" y="1527644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Vídeo 8</a:t>
            </a:r>
          </a:p>
          <a:p>
            <a:pPr lvl="0"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lvl="0" algn="just"/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974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F8846-DB1E-C080-0BE9-94E96F046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67C9A51-5CD5-E886-6939-FD3EF1A0FD4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8378214-20BB-2448-AA79-445B266D9301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CC29425-32B3-5AFA-A068-7FFC34546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F8E0093-54E5-2FB5-0817-EB3DA30E59AE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Estratégias de organização da atividade de </a:t>
            </a:r>
            <a:r>
              <a:rPr lang="pt-BR" sz="2000" b="1" dirty="0" err="1">
                <a:latin typeface="Cambria" panose="02040503050406030204" pitchFamily="18" charset="0"/>
              </a:rPr>
              <a:t>picking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38AB571-935A-F7AC-7617-7DD98AF3D816}"/>
              </a:ext>
            </a:extLst>
          </p:cNvPr>
          <p:cNvSpPr txBox="1"/>
          <p:nvPr/>
        </p:nvSpPr>
        <p:spPr>
          <a:xfrm>
            <a:off x="323528" y="1527644"/>
            <a:ext cx="81369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latin typeface="Cambria" panose="02040503050406030204" pitchFamily="18" charset="0"/>
              </a:rPr>
              <a:t>Basicamente, durante a definição de qual estratégia utilizar, é necessário responder as seguintes perguntas: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 </a:t>
            </a:r>
            <a:endParaRPr lang="pt-BR" dirty="0">
              <a:latin typeface="Cambria" panose="02040503050406030204" pitchFamily="18" charset="0"/>
            </a:endParaRPr>
          </a:p>
          <a:p>
            <a:pPr lvl="0"/>
            <a:r>
              <a:rPr lang="pl-PL" b="1" dirty="0">
                <a:latin typeface="Cambria" panose="02040503050406030204" pitchFamily="18" charset="0"/>
              </a:rPr>
              <a:t>Operadores por pedido:</a:t>
            </a:r>
            <a:r>
              <a:rPr lang="pl-PL" dirty="0">
                <a:latin typeface="Cambria" panose="02040503050406030204" pitchFamily="18" charset="0"/>
              </a:rPr>
              <a:t> quantos operadores devem ser designados para completar apenas um pedido? Cada pedido é trabalhado por apenas um operador, ou teremos vários operadores trabalhando em um mesmo pedido?</a:t>
            </a:r>
            <a:endParaRPr lang="pt-BR" dirty="0">
              <a:latin typeface="Cambria" panose="02040503050406030204" pitchFamily="18" charset="0"/>
            </a:endParaRP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r>
              <a:rPr lang="pl-PL" b="1" dirty="0">
                <a:latin typeface="Cambria" panose="02040503050406030204" pitchFamily="18" charset="0"/>
              </a:rPr>
              <a:t>Produtos por pedido: </a:t>
            </a:r>
            <a:r>
              <a:rPr lang="pl-PL" dirty="0">
                <a:latin typeface="Cambria" panose="02040503050406030204" pitchFamily="18" charset="0"/>
              </a:rPr>
              <a:t>o operador deve coletar um produto de cada vez da lista de pedidos, ou pegar vários produtos em uma só coleta?</a:t>
            </a:r>
            <a:endParaRPr lang="pt-BR" dirty="0">
              <a:latin typeface="Cambria" panose="02040503050406030204" pitchFamily="18" charset="0"/>
            </a:endParaRP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r>
              <a:rPr lang="pl-PL" b="1" dirty="0">
                <a:latin typeface="Cambria" panose="02040503050406030204" pitchFamily="18" charset="0"/>
              </a:rPr>
              <a:t>Períodos para </a:t>
            </a:r>
            <a:r>
              <a:rPr lang="pl-PL" b="1" i="1" dirty="0">
                <a:latin typeface="Cambria" panose="02040503050406030204" pitchFamily="18" charset="0"/>
              </a:rPr>
              <a:t>agendamento</a:t>
            </a:r>
            <a:r>
              <a:rPr lang="pl-PL" b="1" dirty="0">
                <a:latin typeface="Cambria" panose="02040503050406030204" pitchFamily="18" charset="0"/>
              </a:rPr>
              <a:t>:</a:t>
            </a:r>
            <a:r>
              <a:rPr lang="pl-PL" dirty="0">
                <a:latin typeface="Cambria" panose="02040503050406030204" pitchFamily="18" charset="0"/>
              </a:rPr>
              <a:t> quantas janelas para a organização dos pedidos devem ser feitas em um turno? É necessário conciliar o </a:t>
            </a:r>
            <a:r>
              <a:rPr lang="pl-PL" i="1" dirty="0">
                <a:latin typeface="Cambria" panose="02040503050406030204" pitchFamily="18" charset="0"/>
              </a:rPr>
              <a:t>picking</a:t>
            </a:r>
            <a:r>
              <a:rPr lang="pl-PL" dirty="0">
                <a:latin typeface="Cambria" panose="02040503050406030204" pitchFamily="18" charset="0"/>
              </a:rPr>
              <a:t> com outras atividades como o recebimento de produtos e a expedição?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008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5954-9B9A-153A-C7A5-B91210AA2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13C6A36-8A65-3538-C64C-B06CEC2CCC6D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181A305-685F-0E42-2BFB-77A91B4D3A86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1A6E434-1AF4-A189-4175-5969C90C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A7EEF0A-B18D-A746-8E0E-DBD2E1EF2BC2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Estratégias de organização da atividade de </a:t>
            </a:r>
            <a:r>
              <a:rPr lang="pt-BR" sz="2000" b="1" dirty="0" err="1">
                <a:latin typeface="Cambria" panose="02040503050406030204" pitchFamily="18" charset="0"/>
              </a:rPr>
              <a:t>picking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2FA044-6509-10D6-FE43-38B1D4C31CDE}"/>
              </a:ext>
            </a:extLst>
          </p:cNvPr>
          <p:cNvSpPr txBox="1"/>
          <p:nvPr/>
        </p:nvSpPr>
        <p:spPr>
          <a:xfrm>
            <a:off x="323528" y="1527644"/>
            <a:ext cx="81369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1 - </a:t>
            </a:r>
            <a:r>
              <a:rPr lang="pl-PL" b="1" dirty="0">
                <a:latin typeface="Cambria" panose="02040503050406030204" pitchFamily="18" charset="0"/>
              </a:rPr>
              <a:t>Picking Discreto</a:t>
            </a:r>
            <a:r>
              <a:rPr lang="pt-BR" b="1" dirty="0">
                <a:latin typeface="Cambria" panose="02040503050406030204" pitchFamily="18" charset="0"/>
              </a:rPr>
              <a:t> – 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cada operador é responsável por um pedido por vez e pega apenas um produto de cada vez. </a:t>
            </a: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Existe apenas uma janela de scheduling por turno. </a:t>
            </a: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Esse tipo de organização </a:t>
            </a:r>
            <a:r>
              <a:rPr lang="pt-BR" dirty="0">
                <a:latin typeface="Cambria" panose="02040503050406030204" pitchFamily="18" charset="0"/>
              </a:rPr>
              <a:t>é </a:t>
            </a:r>
            <a:r>
              <a:rPr lang="pl-PL" dirty="0">
                <a:latin typeface="Cambria" panose="02040503050406030204" pitchFamily="18" charset="0"/>
              </a:rPr>
              <a:t>a mais simples, adequando-se perfeitamente quando toda a documentação está em papel. </a:t>
            </a: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O risco de erros na atividade é reduzido, por existir apenas um documento para cada ordem de separação de produtos.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9BB5A35-BDDC-614C-5E20-7EE5D8E56A54}"/>
              </a:ext>
            </a:extLst>
          </p:cNvPr>
          <p:cNvSpPr txBox="1"/>
          <p:nvPr/>
        </p:nvSpPr>
        <p:spPr>
          <a:xfrm>
            <a:off x="323528" y="5020134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É </a:t>
            </a:r>
            <a:r>
              <a:rPr lang="pl-PL" dirty="0">
                <a:latin typeface="Cambria" panose="02040503050406030204" pitchFamily="18" charset="0"/>
              </a:rPr>
              <a:t>o procedimento menos produtivo, pois como o operador deve completar toda a ordem de separação, o tempo de deslocamento é muito maior que nos outros procedimentos. 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71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D0FD-97F3-F2C9-38D7-DB696912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3DEE07C-8A94-A66B-4DC5-3D8A67470B5F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6801B7D-A151-693C-4F8C-0CCA1C70569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B0CD95D-70FF-4A20-B8B1-7184652F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3789A29-B8C1-101F-45F7-F90FDEBB5013}"/>
              </a:ext>
            </a:extLst>
          </p:cNvPr>
          <p:cNvSpPr txBox="1"/>
          <p:nvPr/>
        </p:nvSpPr>
        <p:spPr>
          <a:xfrm>
            <a:off x="323528" y="1527644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2 - </a:t>
            </a:r>
            <a:r>
              <a:rPr lang="pl-PL" b="1" dirty="0">
                <a:latin typeface="Cambria" panose="02040503050406030204" pitchFamily="18" charset="0"/>
              </a:rPr>
              <a:t>Picking </a:t>
            </a:r>
            <a:r>
              <a:rPr lang="pt-BR" b="1" dirty="0">
                <a:latin typeface="Cambria" panose="02040503050406030204" pitchFamily="18" charset="0"/>
              </a:rPr>
              <a:t>por zona –  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Nessa forma de organização, as áreas de armazenagem são divididas em zonas. Cada zona possui determinados produtos.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Cada operador da atividade de picking está relacionado com uma dessas zonas.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Quando uma ordem de pedido chega, cada operador pega todas as linhas de produtos referidas a esse pedido que fazem parte da sua zona de trabalho.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Se o pedido estiver completo, ele pode ser despachado. Caso contrário, ele irá para a próxima zona de picking e o próximo operador colocará os produtos necessários.</a:t>
            </a: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956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FD98D-4ED3-B11C-91E1-62E7FF6F3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6FA4237-B0DA-3DF3-5240-48DA969D37E0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99CFD2-D334-5C23-2A34-C53DD5CCAB5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CD91B66-3EBB-007E-C5B3-0CEFF7D50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13CB75-869D-64C0-35E9-AD90755B40A7}"/>
              </a:ext>
            </a:extLst>
          </p:cNvPr>
          <p:cNvSpPr txBox="1"/>
          <p:nvPr/>
        </p:nvSpPr>
        <p:spPr>
          <a:xfrm>
            <a:off x="323528" y="1527644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2 - </a:t>
            </a:r>
            <a:r>
              <a:rPr lang="pl-PL" b="1" dirty="0">
                <a:latin typeface="Cambria" panose="02040503050406030204" pitchFamily="18" charset="0"/>
              </a:rPr>
              <a:t>Picking </a:t>
            </a:r>
            <a:r>
              <a:rPr lang="pt-BR" b="1" dirty="0">
                <a:latin typeface="Cambria" panose="02040503050406030204" pitchFamily="18" charset="0"/>
              </a:rPr>
              <a:t>por zona –  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Esse tipo de procedimento é mais utilizado quando temos diferenças de produtividade entre os trabalhadores ou diferenças de equipamentos/tecnologias utilizadas na área de picking. </a:t>
            </a: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Com isso, as zonas de picking são determinadas de forma até obtermos um balanceamento da carga de trabalho entre as zonas. Existe apenas um período para o agendamento da atividade de picking.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847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3926C-FD46-A27F-ABC2-BBF0B2C06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FADCCB3-FCDC-0F97-24A8-81077D82C017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40C47E5-4168-6647-64B8-C2B032A55C1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3854D5-711B-FD75-203F-995AEED3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C157839-75D9-E983-852B-69A7F8F0F004}"/>
              </a:ext>
            </a:extLst>
          </p:cNvPr>
          <p:cNvSpPr txBox="1"/>
          <p:nvPr/>
        </p:nvSpPr>
        <p:spPr>
          <a:xfrm>
            <a:off x="323528" y="1527644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3 - </a:t>
            </a:r>
            <a:r>
              <a:rPr lang="pl-PL" b="1" dirty="0">
                <a:latin typeface="Cambria" panose="02040503050406030204" pitchFamily="18" charset="0"/>
              </a:rPr>
              <a:t>Picking </a:t>
            </a:r>
            <a:r>
              <a:rPr lang="pt-BR" b="1" dirty="0">
                <a:latin typeface="Cambria" panose="02040503050406030204" pitchFamily="18" charset="0"/>
              </a:rPr>
              <a:t>por lote –  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No procedimento anterior, diferentes produtos são coletados para completar um pedido por vez. </a:t>
            </a:r>
            <a:endParaRPr lang="pt-BR" dirty="0">
              <a:latin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No picking por lote o procedimento ocorre de modo diferente: o operador espera a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acumulação de um certo número de pedidos</a:t>
            </a:r>
            <a:r>
              <a:rPr lang="pl-PL" dirty="0">
                <a:latin typeface="Cambria" panose="02040503050406030204" pitchFamily="18" charset="0"/>
              </a:rPr>
              <a:t>. Em seguida, são observados os produtos comuns a vários pedidos.</a:t>
            </a:r>
            <a:endParaRPr lang="pt-BR" dirty="0">
              <a:latin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Quando o operador faz a coleta, ele pega a soma das quantidades de cada produto, necessárias para atender todos os pedidos. Em seguida, ele distribui as quantidades coletadas por cada pedido.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399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9CA79-9153-5770-4DE8-9E4477CDC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841FBC1-AE0B-F51B-EA86-3177FC8F199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7892AE2-565A-DE78-87F5-83AD528B5CE6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095730-1189-BF49-0799-DC7EC457E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8437A8-20E5-F7FC-AEB3-613ECF838369}"/>
              </a:ext>
            </a:extLst>
          </p:cNvPr>
          <p:cNvSpPr txBox="1"/>
          <p:nvPr/>
        </p:nvSpPr>
        <p:spPr>
          <a:xfrm>
            <a:off x="323528" y="1527644"/>
            <a:ext cx="81369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mbria" panose="02040503050406030204" pitchFamily="18" charset="0"/>
              </a:rPr>
              <a:t>4 - </a:t>
            </a:r>
            <a:r>
              <a:rPr lang="pl-PL" b="1" dirty="0">
                <a:latin typeface="Cambria" panose="02040503050406030204" pitchFamily="18" charset="0"/>
              </a:rPr>
              <a:t>Picking </a:t>
            </a:r>
            <a:r>
              <a:rPr lang="pt-BR" b="1" dirty="0">
                <a:latin typeface="Cambria" panose="02040503050406030204" pitchFamily="18" charset="0"/>
              </a:rPr>
              <a:t>por onda –  </a:t>
            </a:r>
          </a:p>
          <a:p>
            <a:pPr algn="just"/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Esse método é similar ao picking discreto. Ou seja, cada operador é responsável por um tipo de produto por vez. </a:t>
            </a: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A diferença está no agendamento de um certo número de pedidos ao longo do turno.  Geralmente esse tipo de procedimento é utilizado para coordenar as funções de separação de pedidos e despacho.</a:t>
            </a: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Além das estratégias apresentadas anteriormente, temos as combinações entre estratégias puras.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A estratégia de </a:t>
            </a:r>
            <a:r>
              <a:rPr lang="pl-PL" i="1" dirty="0">
                <a:latin typeface="Cambria" panose="02040503050406030204" pitchFamily="18" charset="0"/>
              </a:rPr>
              <a:t>picking </a:t>
            </a:r>
            <a:r>
              <a:rPr lang="pl-PL" dirty="0">
                <a:latin typeface="Cambria" panose="02040503050406030204" pitchFamily="18" charset="0"/>
              </a:rPr>
              <a:t>por zona-lote, por exemplo, é a estratégia de zona, onde cada operador é responsável por determinado número de produtos, e onde os pedidos são agrupados em lote.</a:t>
            </a: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984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C0A38-48AC-E681-2BE1-4D4F514ED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61CD4AD-C985-5465-00AA-7F47D36C4E4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1153D62-05BC-C9E0-E0FB-E3268402B88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C72C6F7-E921-4862-5048-BF826AC2A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831F3C9-E962-5AAB-CDFA-3C9989D7E9CA}"/>
              </a:ext>
            </a:extLst>
          </p:cNvPr>
          <p:cNvSpPr txBox="1"/>
          <p:nvPr/>
        </p:nvSpPr>
        <p:spPr>
          <a:xfrm>
            <a:off x="467544" y="1340768"/>
            <a:ext cx="81904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Questões para serem entregues:</a:t>
            </a:r>
          </a:p>
          <a:p>
            <a:endParaRPr lang="pt-BR" sz="2000" b="1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Pesquisem as variáveis mais importantes para cada processo de </a:t>
            </a:r>
            <a:r>
              <a:rPr lang="pt-BR" sz="2000" dirty="0" err="1">
                <a:latin typeface="Cambria" pitchFamily="18" charset="0"/>
              </a:rPr>
              <a:t>picking</a:t>
            </a: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Se baseiem em artigos, casos, vídeos (base </a:t>
            </a:r>
            <a:r>
              <a:rPr lang="pt-BR" sz="2000" dirty="0" err="1">
                <a:latin typeface="Cambria" pitchFamily="18" charset="0"/>
              </a:rPr>
              <a:t>scopus</a:t>
            </a:r>
            <a:r>
              <a:rPr lang="pt-BR" sz="2000" dirty="0">
                <a:latin typeface="Cambria" pitchFamily="18" charset="0"/>
              </a:rPr>
              <a:t> para artigos)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Sistematizem em uma planilha ou em um plano de app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119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5E74-91E8-4C84-91BB-A0516D64B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3D230F0-3A6C-FDA3-F0A6-646AF5162B8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B949C4E-A393-CEE7-28A2-313FEDE09DF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74ABCC-3724-BD3B-3B09-A34441E6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E32EE77-2723-FC28-A108-70C2B15CA3EB}"/>
              </a:ext>
            </a:extLst>
          </p:cNvPr>
          <p:cNvSpPr txBox="1"/>
          <p:nvPr/>
        </p:nvSpPr>
        <p:spPr>
          <a:xfrm>
            <a:off x="287524" y="3028890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mbria" pitchFamily="18" charset="0"/>
              </a:rPr>
              <a:t>Módulo 2 – Como escolher as diferentes estratégias</a:t>
            </a:r>
          </a:p>
        </p:txBody>
      </p:sp>
    </p:spTree>
    <p:extLst>
      <p:ext uri="{BB962C8B-B14F-4D97-AF65-F5344CB8AC3E}">
        <p14:creationId xmlns:p14="http://schemas.microsoft.com/office/powerpoint/2010/main" val="2341621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DB0EB-7F1A-1B21-F42A-E22C09925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2C407B3-B788-761A-7563-C80B17CEE0F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E789AA1-8986-C894-FC29-2C0F6A93C207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4261C6-93E3-3ECB-34C7-9E425A92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9AECDA-CCDC-16D7-B668-F8E4C7E1B615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Como escolher entre as diversas estratégias e equipamentos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1EF75E-C767-0DFC-AC5E-8FD180059A41}"/>
              </a:ext>
            </a:extLst>
          </p:cNvPr>
          <p:cNvSpPr txBox="1"/>
          <p:nvPr/>
        </p:nvSpPr>
        <p:spPr>
          <a:xfrm>
            <a:off x="323528" y="1527644"/>
            <a:ext cx="8136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latin typeface="Cambria" panose="02040503050406030204" pitchFamily="18" charset="0"/>
              </a:rPr>
              <a:t>A escolha dentro de um leque de opções dentro de cada dimensão não é uma tarefa fácil.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Geralmente, as soluções </a:t>
            </a:r>
            <a:r>
              <a:rPr lang="pl-PL" b="1" dirty="0">
                <a:latin typeface="Cambria" panose="02040503050406030204" pitchFamily="18" charset="0"/>
              </a:rPr>
              <a:t>combinam sistemas tradicionais com sistemas automatizados</a:t>
            </a:r>
            <a:r>
              <a:rPr lang="pl-PL" dirty="0">
                <a:latin typeface="Cambria" panose="02040503050406030204" pitchFamily="18" charset="0"/>
              </a:rPr>
              <a:t> de última geração.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É necessário que equipes de projetos </a:t>
            </a:r>
            <a:r>
              <a:rPr lang="pl-PL" b="1" dirty="0">
                <a:latin typeface="Cambria" panose="02040503050406030204" pitchFamily="18" charset="0"/>
              </a:rPr>
              <a:t>sejam criadas com todas as áreas envolvidas,</a:t>
            </a:r>
            <a:r>
              <a:rPr lang="pl-PL" dirty="0">
                <a:latin typeface="Cambria" panose="02040503050406030204" pitchFamily="18" charset="0"/>
              </a:rPr>
              <a:t> já que a atividade de </a:t>
            </a:r>
            <a:r>
              <a:rPr lang="pl-PL" b="1" dirty="0">
                <a:solidFill>
                  <a:srgbClr val="C00000"/>
                </a:solidFill>
                <a:latin typeface="Cambria" panose="02040503050406030204" pitchFamily="18" charset="0"/>
              </a:rPr>
              <a:t>picking é central </a:t>
            </a:r>
            <a:r>
              <a:rPr lang="pl-PL" dirty="0">
                <a:latin typeface="Cambria" panose="02040503050406030204" pitchFamily="18" charset="0"/>
              </a:rPr>
              <a:t>para as atividades de processamento de pedidos e de armazenagem. 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Em conjunto, as necessidades do sistema para atendimento aos consumidores e os objetivos devem ser definidos. Em seguida, as alternativas devem ser avaliadas</a:t>
            </a: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22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6BCB-2961-BB7E-9BA7-BDB934E79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3217691-6B4A-9DF4-349D-34A34F4C306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079CDC3-FFAA-C87A-548F-10BE1AF318AB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77C251-2DEF-6EAC-5E43-CCB28A93D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AFEF411-2C00-810F-C9C5-60E51BC7FEAB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Como escolher entre as diversas estratégias e equipamentos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BE75FEB-DDC5-D2E5-5AF4-5DCF0F3BE8A2}"/>
              </a:ext>
            </a:extLst>
          </p:cNvPr>
          <p:cNvSpPr txBox="1"/>
          <p:nvPr/>
        </p:nvSpPr>
        <p:spPr>
          <a:xfrm>
            <a:off x="323528" y="1340768"/>
            <a:ext cx="81369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Cambria" panose="02040503050406030204" pitchFamily="18" charset="0"/>
              </a:rPr>
              <a:t>Como </a:t>
            </a:r>
            <a:r>
              <a:rPr lang="en-US" dirty="0" err="1">
                <a:latin typeface="Cambria" panose="02040503050406030204" pitchFamily="18" charset="0"/>
              </a:rPr>
              <a:t>escolher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então</a:t>
            </a:r>
            <a:r>
              <a:rPr lang="en-US" dirty="0">
                <a:latin typeface="Cambria" panose="02040503050406030204" pitchFamily="18" charset="0"/>
              </a:rPr>
              <a:t> entre </a:t>
            </a:r>
            <a:r>
              <a:rPr lang="en-US" dirty="0" err="1">
                <a:latin typeface="Cambria" panose="02040503050406030204" pitchFamily="18" charset="0"/>
              </a:rPr>
              <a:t>diversas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estratégias</a:t>
            </a:r>
            <a:r>
              <a:rPr lang="en-US" dirty="0">
                <a:latin typeface="Cambria" panose="02040503050406030204" pitchFamily="18" charset="0"/>
              </a:rPr>
              <a:t> e </a:t>
            </a:r>
            <a:r>
              <a:rPr lang="en-US" dirty="0" err="1">
                <a:latin typeface="Cambria" panose="02040503050406030204" pitchFamily="18" charset="0"/>
              </a:rPr>
              <a:t>equipamentos</a:t>
            </a:r>
            <a:r>
              <a:rPr lang="en-US" dirty="0">
                <a:latin typeface="Cambria" panose="02040503050406030204" pitchFamily="18" charset="0"/>
              </a:rPr>
              <a:t>? </a:t>
            </a:r>
          </a:p>
          <a:p>
            <a:pPr algn="just"/>
            <a:endParaRPr lang="en-US" dirty="0">
              <a:latin typeface="Cambria" panose="02040503050406030204" pitchFamily="18" charset="0"/>
            </a:endParaRPr>
          </a:p>
          <a:p>
            <a:pPr algn="just"/>
            <a:r>
              <a:rPr lang="en-US" dirty="0">
                <a:latin typeface="Cambria" panose="02040503050406030204" pitchFamily="18" charset="0"/>
              </a:rPr>
              <a:t>Uma ferramenta </a:t>
            </a:r>
            <a:r>
              <a:rPr lang="en-US" dirty="0" err="1">
                <a:latin typeface="Cambria" panose="02040503050406030204" pitchFamily="18" charset="0"/>
              </a:rPr>
              <a:t>bastante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útil</a:t>
            </a:r>
            <a:r>
              <a:rPr lang="en-US" dirty="0">
                <a:latin typeface="Cambria" panose="02040503050406030204" pitchFamily="18" charset="0"/>
              </a:rPr>
              <a:t> para </a:t>
            </a:r>
            <a:r>
              <a:rPr lang="en-US" dirty="0" err="1">
                <a:latin typeface="Cambria" panose="02040503050406030204" pitchFamily="18" charset="0"/>
              </a:rPr>
              <a:t>esse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tipo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problema</a:t>
            </a:r>
            <a:r>
              <a:rPr lang="en-US" dirty="0">
                <a:latin typeface="Cambria" panose="02040503050406030204" pitchFamily="18" charset="0"/>
              </a:rPr>
              <a:t> é a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utilização</a:t>
            </a:r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 da </a:t>
            </a:r>
            <a:r>
              <a:rPr lang="en-US" b="1" dirty="0" err="1">
                <a:solidFill>
                  <a:srgbClr val="C00000"/>
                </a:solidFill>
                <a:latin typeface="Cambria" panose="02040503050406030204" pitchFamily="18" charset="0"/>
              </a:rPr>
              <a:t>simulação</a:t>
            </a:r>
            <a:r>
              <a:rPr lang="en-US" dirty="0">
                <a:latin typeface="Cambria" panose="02040503050406030204" pitchFamily="18" charset="0"/>
              </a:rPr>
              <a:t> para </a:t>
            </a:r>
            <a:r>
              <a:rPr lang="en-US" dirty="0" err="1">
                <a:latin typeface="Cambria" panose="02040503050406030204" pitchFamily="18" charset="0"/>
              </a:rPr>
              <a:t>avaliação</a:t>
            </a:r>
            <a:r>
              <a:rPr lang="en-US" dirty="0">
                <a:latin typeface="Cambria" panose="02040503050406030204" pitchFamily="18" charset="0"/>
              </a:rPr>
              <a:t> de </a:t>
            </a:r>
            <a:r>
              <a:rPr lang="en-US" dirty="0" err="1">
                <a:latin typeface="Cambria" panose="02040503050406030204" pitchFamily="18" charset="0"/>
              </a:rPr>
              <a:t>diversas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alternativas</a:t>
            </a:r>
            <a:r>
              <a:rPr lang="en-US" dirty="0">
                <a:latin typeface="Cambria" panose="02040503050406030204" pitchFamily="18" charset="0"/>
              </a:rPr>
              <a:t> para o </a:t>
            </a:r>
            <a:r>
              <a:rPr lang="en-US" dirty="0" err="1">
                <a:latin typeface="Cambria" panose="02040503050406030204" pitchFamily="18" charset="0"/>
              </a:rPr>
              <a:t>sistema</a:t>
            </a:r>
            <a:r>
              <a:rPr lang="en-US" dirty="0">
                <a:latin typeface="Cambria" panose="02040503050406030204" pitchFamily="18" charset="0"/>
              </a:rPr>
              <a:t> de picking </a:t>
            </a:r>
            <a:r>
              <a:rPr lang="en-US" dirty="0" err="1">
                <a:latin typeface="Cambria" panose="02040503050406030204" pitchFamily="18" charset="0"/>
              </a:rPr>
              <a:t>planejado</a:t>
            </a:r>
            <a:r>
              <a:rPr lang="en-US" dirty="0">
                <a:latin typeface="Cambria" panose="02040503050406030204" pitchFamily="18" charset="0"/>
              </a:rPr>
              <a:t>.</a:t>
            </a:r>
          </a:p>
          <a:p>
            <a:pPr algn="just"/>
            <a:endParaRPr lang="en-US" dirty="0">
              <a:latin typeface="Cambria" panose="02040503050406030204" pitchFamily="18" charset="0"/>
            </a:endParaRPr>
          </a:p>
          <a:p>
            <a:pPr algn="just"/>
            <a:r>
              <a:rPr lang="pl-PL" dirty="0">
                <a:latin typeface="Cambria" panose="02040503050406030204" pitchFamily="18" charset="0"/>
              </a:rPr>
              <a:t>Após desenhadas as alternativas a serem adotadas, modelos computacionais podem ser criados levando-se em conta diversos níveis de detalhe como: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perfil dos pedidos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número de produtos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turnos de trabalho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número de operadores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número de recursos (empilhadeiras, transelevadores, esteiras, etc.)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estratégias de picking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tempos de atividades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etc.</a:t>
            </a: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602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B9F7F-50FD-1940-D579-8A0A2776C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D467C7C-B357-C8B5-905E-CCA5B579366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180FB2E-3CB3-634F-3B66-5B0CC94E4EA6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343743F-1ACE-8995-B081-5170EDB3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060094F-54F4-3B13-7D43-5E3EE2707A92}"/>
              </a:ext>
            </a:extLst>
          </p:cNvPr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Como escolher entre as diversas estratégias e equipamentos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16C439-2761-47FB-EF4C-9CD3FD8E5BE8}"/>
              </a:ext>
            </a:extLst>
          </p:cNvPr>
          <p:cNvSpPr txBox="1"/>
          <p:nvPr/>
        </p:nvSpPr>
        <p:spPr>
          <a:xfrm>
            <a:off x="323528" y="1340768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latin typeface="Cambria" panose="02040503050406030204" pitchFamily="18" charset="0"/>
              </a:rPr>
              <a:t>Desse modo, podemos variar diversos parâmetros e observar como a alternativa se comporta quanto</a:t>
            </a:r>
            <a:r>
              <a:rPr lang="pt-BR" dirty="0">
                <a:latin typeface="Cambria" panose="02040503050406030204" pitchFamily="18" charset="0"/>
              </a:rPr>
              <a:t> a</a:t>
            </a:r>
            <a:r>
              <a:rPr lang="pl-PL" dirty="0">
                <a:latin typeface="Cambria" panose="02040503050406030204" pitchFamily="18" charset="0"/>
              </a:rPr>
              <a:t>:</a:t>
            </a:r>
            <a:endParaRPr lang="pt-BR" dirty="0">
              <a:latin typeface="Cambria" panose="02040503050406030204" pitchFamily="18" charset="0"/>
            </a:endParaRP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utilização da capacidade dos operadores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utilização dos recursos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tempo de coleta e separação dos pedidos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números de pedidos coletados por dia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l-PL" dirty="0">
                <a:latin typeface="Cambria" panose="02040503050406030204" pitchFamily="18" charset="0"/>
              </a:rPr>
              <a:t>etc.</a:t>
            </a:r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1182897-D63C-C1FE-A9FC-091DA6B06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03082"/>
            <a:ext cx="4246942" cy="320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813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Onde posicionar o armazém?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FA99C-9542-4433-96A0-0C7FB7A0C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7286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3C7B3FB-F594-4CD2-B81D-22568E4E3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8" t="24534" r="26375" b="7767"/>
          <a:stretch/>
        </p:blipFill>
        <p:spPr>
          <a:xfrm>
            <a:off x="323528" y="1341076"/>
            <a:ext cx="7704856" cy="483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21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Onde posicionar o armazém?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FA99C-9542-4433-96A0-0C7FB7A0C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7286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3F77D5E-2035-4038-AD0B-F5C34AF6BD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63" t="17917" r="26375" b="35946"/>
          <a:stretch/>
        </p:blipFill>
        <p:spPr>
          <a:xfrm>
            <a:off x="350911" y="1410830"/>
            <a:ext cx="8525906" cy="374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43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Onde posicionar o armazém?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FA99C-9542-4433-96A0-0C7FB7A0C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7286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6EB07D8-30AC-4D31-AE2D-345A7AF11C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20584" r="33463" b="5989"/>
          <a:stretch/>
        </p:blipFill>
        <p:spPr>
          <a:xfrm>
            <a:off x="1547664" y="1331988"/>
            <a:ext cx="5184576" cy="485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0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>
                <a:latin typeface="Cambria" panose="02040503050406030204" pitchFamily="18" charset="0"/>
              </a:rPr>
              <a:t>Onde posicionar o armazém?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FA99C-9542-4433-96A0-0C7FB7A0C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7286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D1855A4-7725-4B16-82D1-42A761CBE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32533" r="34250" b="20090"/>
          <a:stretch/>
        </p:blipFill>
        <p:spPr>
          <a:xfrm>
            <a:off x="323528" y="1412776"/>
            <a:ext cx="6229672" cy="383312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2ED8BEE8-F72B-457B-AFB5-4F01A9CEC49D}"/>
              </a:ext>
            </a:extLst>
          </p:cNvPr>
          <p:cNvSpPr/>
          <p:nvPr/>
        </p:nvSpPr>
        <p:spPr>
          <a:xfrm>
            <a:off x="395536" y="5609565"/>
            <a:ext cx="1473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Martão</a:t>
            </a:r>
            <a:r>
              <a:rPr lang="pt-BR" sz="1600" dirty="0">
                <a:latin typeface="Cambria" panose="02040503050406030204" pitchFamily="18" charset="0"/>
                <a:ea typeface="Cambria" panose="02040503050406030204" pitchFamily="18" charset="0"/>
              </a:rPr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837901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E4231-E01B-23A6-6955-D64645C9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7C0E138-6146-ACB9-C961-62FADCC3BBD7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456C4D-6A6F-6339-D1E8-D6A0535F8805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Armazenagem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7A2D4F2-E25A-02CE-DD6E-CF3DD81E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B26A54B-43A1-0226-35F4-8DB08371E2AF}"/>
              </a:ext>
            </a:extLst>
          </p:cNvPr>
          <p:cNvSpPr txBox="1"/>
          <p:nvPr/>
        </p:nvSpPr>
        <p:spPr>
          <a:xfrm>
            <a:off x="467544" y="1340768"/>
            <a:ext cx="81904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Questões para serem entregues:</a:t>
            </a:r>
          </a:p>
          <a:p>
            <a:endParaRPr lang="pt-BR" sz="2000" b="1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Listem todas estas funcionalidades de maneira estruturada, em uma planilha preferencialmente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Criem um app para posicionamento de CDs com regras claras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2408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81063</TotalTime>
  <Words>1959</Words>
  <Application>Microsoft Office PowerPoint</Application>
  <PresentationFormat>Apresentação na tela (4:3)</PresentationFormat>
  <Paragraphs>230</Paragraphs>
  <Slides>27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Cambria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Pedro Senna</cp:lastModifiedBy>
  <cp:revision>297</cp:revision>
  <dcterms:created xsi:type="dcterms:W3CDTF">2013-12-27T12:27:06Z</dcterms:created>
  <dcterms:modified xsi:type="dcterms:W3CDTF">2026-03-30T19:02:40Z</dcterms:modified>
</cp:coreProperties>
</file>