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264" r:id="rId3"/>
    <p:sldId id="365" r:id="rId4"/>
    <p:sldId id="393" r:id="rId5"/>
    <p:sldId id="396" r:id="rId6"/>
    <p:sldId id="397" r:id="rId7"/>
    <p:sldId id="398" r:id="rId8"/>
    <p:sldId id="399" r:id="rId9"/>
    <p:sldId id="400" r:id="rId10"/>
    <p:sldId id="401" r:id="rId11"/>
    <p:sldId id="402" r:id="rId12"/>
    <p:sldId id="403" r:id="rId13"/>
    <p:sldId id="404" r:id="rId14"/>
    <p:sldId id="405" r:id="rId15"/>
    <p:sldId id="406" r:id="rId16"/>
    <p:sldId id="395" r:id="rId17"/>
    <p:sldId id="409" r:id="rId18"/>
    <p:sldId id="407" r:id="rId19"/>
    <p:sldId id="408" r:id="rId20"/>
    <p:sldId id="411" r:id="rId21"/>
    <p:sldId id="412" r:id="rId22"/>
    <p:sldId id="413" r:id="rId23"/>
    <p:sldId id="414" r:id="rId24"/>
    <p:sldId id="415" r:id="rId25"/>
    <p:sldId id="416" r:id="rId26"/>
    <p:sldId id="417" r:id="rId27"/>
    <p:sldId id="418" r:id="rId28"/>
    <p:sldId id="419" r:id="rId29"/>
    <p:sldId id="420" r:id="rId30"/>
    <p:sldId id="421" r:id="rId31"/>
    <p:sldId id="422" r:id="rId32"/>
    <p:sldId id="423" r:id="rId33"/>
    <p:sldId id="424" r:id="rId34"/>
    <p:sldId id="410" r:id="rId3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5560" autoAdjust="0"/>
  </p:normalViewPr>
  <p:slideViewPr>
    <p:cSldViewPr>
      <p:cViewPr varScale="1">
        <p:scale>
          <a:sx n="82" d="100"/>
          <a:sy n="82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DF6D5-B1E8-454C-AB23-2B66796FDEC9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09D962-8C91-46ED-B49F-795DAAF681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3770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upplychain24h.com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Imagem de jogo de vídeo game&#10;&#10;O conteúdo gerado por IA pode estar incorreto.">
            <a:extLst>
              <a:ext uri="{FF2B5EF4-FFF2-40B4-BE49-F238E27FC236}">
                <a16:creationId xmlns:a16="http://schemas.microsoft.com/office/drawing/2014/main" id="{42E376F4-842D-36ED-BE7A-8F4D3BDB85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96" b="6652"/>
          <a:stretch>
            <a:fillRect/>
          </a:stretch>
        </p:blipFill>
        <p:spPr>
          <a:xfrm>
            <a:off x="0" y="13266"/>
            <a:ext cx="9144000" cy="6559896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2B6FFA08-EE98-070D-E6F3-807C265CBD85}"/>
              </a:ext>
            </a:extLst>
          </p:cNvPr>
          <p:cNvSpPr/>
          <p:nvPr/>
        </p:nvSpPr>
        <p:spPr>
          <a:xfrm>
            <a:off x="14807" y="404664"/>
            <a:ext cx="6736234" cy="9616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Disciplina: GPRO 7814 - Logística</a:t>
            </a:r>
          </a:p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18:10 – 21:30 – E 313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5C0EE3D-A7C0-C8BC-A16D-9B50CBD44A06}"/>
              </a:ext>
            </a:extLst>
          </p:cNvPr>
          <p:cNvSpPr/>
          <p:nvPr/>
        </p:nvSpPr>
        <p:spPr>
          <a:xfrm>
            <a:off x="3498571" y="4149080"/>
            <a:ext cx="3672408" cy="115212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ambria" panose="02040503050406030204" pitchFamily="18" charset="0"/>
                <a:ea typeface="Cambria" panose="02040503050406030204" pitchFamily="18" charset="0"/>
              </a:rPr>
              <a:t>Aula 5 – Armazenagem</a:t>
            </a:r>
          </a:p>
        </p:txBody>
      </p:sp>
      <p:pic>
        <p:nvPicPr>
          <p:cNvPr id="21" name="Imagem 20" descr="Imagem de jogo de vídeo game&#10;&#10;O conteúdo gerado por IA pode estar incorreto.">
            <a:extLst>
              <a:ext uri="{FF2B5EF4-FFF2-40B4-BE49-F238E27FC236}">
                <a16:creationId xmlns:a16="http://schemas.microsoft.com/office/drawing/2014/main" id="{B4C39AA3-D19A-1B78-DE67-1CA58FE5B6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870" b="6652"/>
          <a:stretch>
            <a:fillRect/>
          </a:stretch>
        </p:blipFill>
        <p:spPr>
          <a:xfrm>
            <a:off x="0" y="6312296"/>
            <a:ext cx="9144000" cy="575402"/>
          </a:xfrm>
          <a:prstGeom prst="rect">
            <a:avLst/>
          </a:prstGeom>
          <a:solidFill>
            <a:srgbClr val="002060"/>
          </a:solidFill>
        </p:spPr>
      </p:pic>
      <p:grpSp>
        <p:nvGrpSpPr>
          <p:cNvPr id="20" name="Agrupar 19">
            <a:extLst>
              <a:ext uri="{FF2B5EF4-FFF2-40B4-BE49-F238E27FC236}">
                <a16:creationId xmlns:a16="http://schemas.microsoft.com/office/drawing/2014/main" id="{E8A21563-C140-453B-446B-B4A899BE656E}"/>
              </a:ext>
            </a:extLst>
          </p:cNvPr>
          <p:cNvGrpSpPr/>
          <p:nvPr/>
        </p:nvGrpSpPr>
        <p:grpSpPr>
          <a:xfrm>
            <a:off x="17647" y="6093102"/>
            <a:ext cx="5821896" cy="476672"/>
            <a:chOff x="-25760" y="6368062"/>
            <a:chExt cx="5821896" cy="476672"/>
          </a:xfrm>
        </p:grpSpPr>
        <p:sp>
          <p:nvSpPr>
            <p:cNvPr id="12" name="Retângulo 11"/>
            <p:cNvSpPr/>
            <p:nvPr/>
          </p:nvSpPr>
          <p:spPr>
            <a:xfrm>
              <a:off x="-25760" y="6368062"/>
              <a:ext cx="5821896" cy="476672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14807" y="6421732"/>
              <a:ext cx="4283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i="1" dirty="0">
                  <a:solidFill>
                    <a:schemeClr val="bg1"/>
                  </a:solidFill>
                  <a:latin typeface="Cambria" pitchFamily="18" charset="0"/>
                </a:rPr>
                <a:t>Prof. Pedro Senna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2000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B31CD5EA-EDB3-55B0-15BE-C787E128D13B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493841D-0461-8866-F8FA-A1E4F543586C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spaço Reservado para Número de Slide 3">
            <a:extLst>
              <a:ext uri="{FF2B5EF4-FFF2-40B4-BE49-F238E27FC236}">
                <a16:creationId xmlns:a16="http://schemas.microsoft.com/office/drawing/2014/main" id="{1C3E44E1-3AA0-356C-91EA-9A5DC1DC2259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Calendário: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E8CA3D4-6634-48F1-9A86-370DC439DAF5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B2F511B-DA49-7524-84BE-EE862140755F}"/>
              </a:ext>
            </a:extLst>
          </p:cNvPr>
          <p:cNvSpPr txBox="1"/>
          <p:nvPr/>
        </p:nvSpPr>
        <p:spPr>
          <a:xfrm>
            <a:off x="262848" y="1394767"/>
            <a:ext cx="861830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1 - Introdução ao Curso, Logística e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Supply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Chain Management – 24/2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2 –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Last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mile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e Torre de controle - 3/3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3 – Serviço ao cliente – 10/3</a:t>
            </a:r>
            <a:endParaRPr lang="pt-BR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4 –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Omnichannel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– 17/3 -</a:t>
            </a:r>
            <a:r>
              <a:rPr lang="pt-BR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pt-BR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5 – </a:t>
            </a:r>
            <a:r>
              <a:rPr lang="pt-BR" sz="1400" b="1" i="0" u="none" strike="noStrike" dirty="0">
                <a:solidFill>
                  <a:srgbClr val="4F81BD"/>
                </a:solidFill>
                <a:effectLst/>
                <a:latin typeface="Cambria" panose="02040503050406030204" pitchFamily="18" charset="0"/>
              </a:rPr>
              <a:t>BEER GAME - 24/3</a:t>
            </a:r>
            <a:endParaRPr lang="pt-BR" sz="1400" b="1" dirty="0">
              <a:solidFill>
                <a:srgbClr val="4F81BD"/>
              </a:solidFill>
              <a:latin typeface="Cambria" panose="02040503050406030204" pitchFamily="18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6 – Armazenagem I - 31/3</a:t>
            </a:r>
            <a:endParaRPr lang="en-US" sz="1400" b="0" i="0" dirty="0"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7 – Armazenagem II - 7/4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rgbClr val="000000"/>
                </a:solidFill>
                <a:latin typeface="Cambria" panose="02040503050406030204" pitchFamily="18" charset="0"/>
              </a:rPr>
              <a:t> Dúvidas/Orientação – 14/4</a:t>
            </a:r>
            <a:endParaRPr lang="en-US" sz="1400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8 – 21/4 - Feriado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9 – P1- 28/4</a:t>
            </a:r>
            <a:endParaRPr lang="en-US" sz="1400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10 – Transportes I - 5/5 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11 – Transportes II – 12/5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13 – SCRM - 19/5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14 – Economia Circular - 26/5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15 –Estudo e dúvidas - 2/6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rgbClr val="000000"/>
                </a:solidFill>
                <a:latin typeface="Cambria" panose="02040503050406030204" pitchFamily="18" charset="0"/>
              </a:rPr>
              <a:t>Semana 16 – P2 - 9/6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17 – Correção e dúvidas -  16/6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rgbClr val="000000"/>
                </a:solidFill>
                <a:latin typeface="Cambria" panose="02040503050406030204" pitchFamily="18" charset="0"/>
              </a:rPr>
              <a:t>Semana 18 – Prova de reposição e entrega dos trabalhos - 23/6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19 – Fechamento das notas - 30/6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17 – Prova final - 7/7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38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3316-854D-A5FF-77FB-C4DD0F617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83843F65-F765-0BC4-B7D1-9C2AF3D32839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A2C951B-104F-E6E3-39A3-A5BFFA2FB039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C8E8A7CD-E619-2016-50BB-5B36ADF459A8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3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725BEE9-DBE6-C42C-7FD7-AE36C950DC01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341B2A7-EE6C-4F26-131C-59C707F4111D}"/>
              </a:ext>
            </a:extLst>
          </p:cNvPr>
          <p:cNvSpPr txBox="1"/>
          <p:nvPr/>
        </p:nvSpPr>
        <p:spPr>
          <a:xfrm>
            <a:off x="58153" y="6338693"/>
            <a:ext cx="4283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E90A5B9-B09F-0BE2-65AD-3D7B18EF30F4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3AA8EEF-ECD9-2EFC-2A2D-B6078FB17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pPr/>
              <a:t>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CA88D77-E59F-FB49-E216-9E98F4527A34}"/>
              </a:ext>
            </a:extLst>
          </p:cNvPr>
          <p:cNvSpPr txBox="1"/>
          <p:nvPr/>
        </p:nvSpPr>
        <p:spPr>
          <a:xfrm>
            <a:off x="323528" y="879103"/>
            <a:ext cx="87849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Projetos de outras mídias</a:t>
            </a:r>
          </a:p>
          <a:p>
            <a:endParaRPr lang="pt-BR" sz="2400" b="1" dirty="0">
              <a:latin typeface="Cambria" pitchFamily="18" charset="0"/>
            </a:endParaRPr>
          </a:p>
          <a:p>
            <a:r>
              <a:rPr lang="pt-BR" dirty="0">
                <a:latin typeface="Cambria" pitchFamily="18" charset="0"/>
              </a:rPr>
              <a:t>Site: </a:t>
            </a:r>
            <a:r>
              <a:rPr lang="pt-BR" dirty="0">
                <a:latin typeface="Cambria" pitchFamily="18" charset="0"/>
                <a:hlinkClick r:id="rId2"/>
              </a:rPr>
              <a:t>https://supplychain24h.com/</a:t>
            </a:r>
            <a:r>
              <a:rPr lang="pt-BR" dirty="0">
                <a:latin typeface="Cambria" pitchFamily="18" charset="0"/>
              </a:rPr>
              <a:t> - Todo o material do curso ficará aqui.</a:t>
            </a:r>
          </a:p>
          <a:p>
            <a:r>
              <a:rPr lang="pt-BR" dirty="0">
                <a:latin typeface="Cambria" pitchFamily="18" charset="0"/>
              </a:rPr>
              <a:t>Sigam o canal: https://www.youtube.com/@Logística24h</a:t>
            </a:r>
          </a:p>
        </p:txBody>
      </p:sp>
      <p:pic>
        <p:nvPicPr>
          <p:cNvPr id="11" name="Imagem 10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C8FB6A38-028F-AD8C-5065-950D491203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238"/>
          <a:stretch>
            <a:fillRect/>
          </a:stretch>
        </p:blipFill>
        <p:spPr>
          <a:xfrm>
            <a:off x="323528" y="2276872"/>
            <a:ext cx="7129808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26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E5AE6-E902-64A7-0E8E-26EF0D4BD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4BEA6B5-CFD7-9EA1-9844-3C2C795B5D24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AF3B756-E1CB-5E1D-3BDD-2E418EF48009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49E9D5-DD1C-14C8-A627-D569D6990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8A15CE9-8387-66DF-5C0F-F47B2CE62714}"/>
              </a:ext>
            </a:extLst>
          </p:cNvPr>
          <p:cNvSpPr txBox="1"/>
          <p:nvPr/>
        </p:nvSpPr>
        <p:spPr>
          <a:xfrm>
            <a:off x="287524" y="3028890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Cambria" pitchFamily="18" charset="0"/>
              </a:rPr>
              <a:t>Módulo 1 – Tipos de instalações</a:t>
            </a:r>
          </a:p>
        </p:txBody>
      </p:sp>
    </p:spTree>
    <p:extLst>
      <p:ext uri="{BB962C8B-B14F-4D97-AF65-F5344CB8AC3E}">
        <p14:creationId xmlns:p14="http://schemas.microsoft.com/office/powerpoint/2010/main" val="2025957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A6629-90EA-12CB-1EDE-108A857CE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3D95731-01E7-7B78-F1EB-6A588F0D4453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C7A29F4-BFC9-AA5B-7213-E10C73D59A09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FFD19D8-0F1A-DDA2-2110-9500AC13B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A23E4F8-0E60-676D-05D4-24F0018D6013}"/>
              </a:ext>
            </a:extLst>
          </p:cNvPr>
          <p:cNvSpPr txBox="1"/>
          <p:nvPr/>
        </p:nvSpPr>
        <p:spPr>
          <a:xfrm>
            <a:off x="323528" y="879103"/>
            <a:ext cx="856895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anose="02040503050406030204" pitchFamily="18" charset="0"/>
              </a:rPr>
              <a:t>Introdução</a:t>
            </a: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Já vimos até agora que o principal objetivo da logística é prover disponibilidade de produtos, </a:t>
            </a:r>
            <a:r>
              <a:rPr lang="pt-BR" b="1" dirty="0">
                <a:latin typeface="Cambria" panose="02040503050406030204" pitchFamily="18" charset="0"/>
              </a:rPr>
              <a:t>onde</a:t>
            </a:r>
            <a:r>
              <a:rPr lang="pt-BR" dirty="0">
                <a:latin typeface="Cambria" panose="02040503050406030204" pitchFamily="18" charset="0"/>
              </a:rPr>
              <a:t> e </a:t>
            </a:r>
            <a:r>
              <a:rPr lang="pt-BR" b="1" dirty="0">
                <a:latin typeface="Cambria" panose="02040503050406030204" pitchFamily="18" charset="0"/>
              </a:rPr>
              <a:t>quando</a:t>
            </a:r>
            <a:r>
              <a:rPr lang="pt-BR" dirty="0">
                <a:latin typeface="Cambria" panose="02040503050406030204" pitchFamily="18" charset="0"/>
              </a:rPr>
              <a:t> estes forem necessários. 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Frequentemente, isto significa coordenar o </a:t>
            </a:r>
            <a:r>
              <a:rPr lang="pt-BR" b="1" dirty="0">
                <a:latin typeface="Cambria" panose="02040503050406030204" pitchFamily="18" charset="0"/>
              </a:rPr>
              <a:t>fluxo de produtos </a:t>
            </a:r>
            <a:r>
              <a:rPr lang="pt-BR" dirty="0">
                <a:latin typeface="Cambria" panose="02040503050406030204" pitchFamily="18" charset="0"/>
              </a:rPr>
              <a:t>de vários fornecedores </a:t>
            </a:r>
            <a:r>
              <a:rPr lang="pt-BR" b="1" dirty="0">
                <a:latin typeface="Cambria" panose="02040503050406030204" pitchFamily="18" charset="0"/>
              </a:rPr>
              <a:t>dispersos pelo país </a:t>
            </a:r>
            <a:r>
              <a:rPr lang="pt-BR" dirty="0">
                <a:latin typeface="Cambria" panose="02040503050406030204" pitchFamily="18" charset="0"/>
              </a:rPr>
              <a:t>e, cada vez mais, </a:t>
            </a:r>
            <a:r>
              <a:rPr lang="pt-BR" b="1" dirty="0">
                <a:latin typeface="Cambria" panose="02040503050406030204" pitchFamily="18" charset="0"/>
              </a:rPr>
              <a:t>dispersos pelo mundo</a:t>
            </a:r>
            <a:r>
              <a:rPr lang="pt-BR" dirty="0">
                <a:latin typeface="Cambria" panose="02040503050406030204" pitchFamily="18" charset="0"/>
              </a:rPr>
              <a:t>, para que estes </a:t>
            </a:r>
            <a:r>
              <a:rPr lang="pt-BR" b="1" dirty="0">
                <a:latin typeface="Cambria" panose="02040503050406030204" pitchFamily="18" charset="0"/>
              </a:rPr>
              <a:t>cheguem até os clientes finais</a:t>
            </a:r>
            <a:r>
              <a:rPr lang="pt-BR" dirty="0">
                <a:latin typeface="Cambria" panose="02040503050406030204" pitchFamily="18" charset="0"/>
              </a:rPr>
              <a:t>, nas mais distantes regiões. </a:t>
            </a:r>
            <a:endParaRPr lang="pt-BR" b="1" dirty="0">
              <a:latin typeface="Cambria" panose="020405030504060302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8BDFD77-25C4-2835-7613-E1F04D7BE2EA}"/>
              </a:ext>
            </a:extLst>
          </p:cNvPr>
          <p:cNvSpPr txBox="1"/>
          <p:nvPr/>
        </p:nvSpPr>
        <p:spPr>
          <a:xfrm>
            <a:off x="287524" y="5849111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>
                <a:latin typeface="Cambria" panose="02040503050406030204" pitchFamily="18" charset="0"/>
              </a:rPr>
              <a:t>Artigo: Armazenagem estratégica: analisando novos conceitos – Leonardo Lacerda</a:t>
            </a:r>
          </a:p>
          <a:p>
            <a:endParaRPr lang="pt-BR" sz="10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393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84052-450F-6CF4-09E0-6C028060B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D970AC6-3094-CF24-AD8B-93F72E2732F0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77C53BD-F8AF-44A1-F6DD-106B9CD4C9F8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22D87FB-0C07-8747-8C5C-608CE20E4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FF78DFC-E723-AF6A-565D-1FC5A6C5F934}"/>
              </a:ext>
            </a:extLst>
          </p:cNvPr>
          <p:cNvSpPr txBox="1"/>
          <p:nvPr/>
        </p:nvSpPr>
        <p:spPr>
          <a:xfrm>
            <a:off x="323528" y="879103"/>
            <a:ext cx="856895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anose="02040503050406030204" pitchFamily="18" charset="0"/>
              </a:rPr>
              <a:t>Introdução</a:t>
            </a: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en-US" dirty="0">
                <a:latin typeface="Cambria" panose="02040503050406030204" pitchFamily="18" charset="0"/>
              </a:rPr>
              <a:t>Uma </a:t>
            </a:r>
            <a:r>
              <a:rPr lang="en-US" dirty="0" err="1">
                <a:latin typeface="Cambria" panose="02040503050406030204" pitchFamily="18" charset="0"/>
              </a:rPr>
              <a:t>questão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básica</a:t>
            </a:r>
            <a:r>
              <a:rPr lang="en-US" dirty="0">
                <a:latin typeface="Cambria" panose="02040503050406030204" pitchFamily="18" charset="0"/>
              </a:rPr>
              <a:t> do </a:t>
            </a:r>
            <a:r>
              <a:rPr lang="en-US" dirty="0" err="1">
                <a:latin typeface="Cambria" panose="02040503050406030204" pitchFamily="18" charset="0"/>
              </a:rPr>
              <a:t>gerenciamento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logístico</a:t>
            </a:r>
            <a:r>
              <a:rPr lang="en-US" dirty="0">
                <a:latin typeface="Cambria" panose="02040503050406030204" pitchFamily="18" charset="0"/>
              </a:rPr>
              <a:t> é:</a:t>
            </a:r>
          </a:p>
          <a:p>
            <a:pPr algn="just"/>
            <a:endParaRPr lang="en-US" dirty="0">
              <a:latin typeface="Cambria" panose="02040503050406030204" pitchFamily="18" charset="0"/>
            </a:endParaRPr>
          </a:p>
          <a:p>
            <a:pPr algn="just"/>
            <a:r>
              <a:rPr lang="en-US" b="1" i="1" dirty="0">
                <a:latin typeface="Cambria" panose="02040503050406030204" pitchFamily="18" charset="0"/>
              </a:rPr>
              <a:t>“</a:t>
            </a:r>
            <a:r>
              <a:rPr lang="en-US" b="1" i="1" dirty="0" err="1">
                <a:latin typeface="Cambria" panose="02040503050406030204" pitchFamily="18" charset="0"/>
              </a:rPr>
              <a:t>como</a:t>
            </a:r>
            <a:r>
              <a:rPr lang="en-US" b="1" i="1" dirty="0">
                <a:latin typeface="Cambria" panose="02040503050406030204" pitchFamily="18" charset="0"/>
              </a:rPr>
              <a:t> </a:t>
            </a:r>
            <a:r>
              <a:rPr lang="en-US" b="1" i="1" dirty="0" err="1">
                <a:latin typeface="Cambria" panose="02040503050406030204" pitchFamily="18" charset="0"/>
              </a:rPr>
              <a:t>estruturar</a:t>
            </a:r>
            <a:r>
              <a:rPr lang="en-US" b="1" i="1" dirty="0">
                <a:latin typeface="Cambria" panose="02040503050406030204" pitchFamily="18" charset="0"/>
              </a:rPr>
              <a:t> </a:t>
            </a:r>
            <a:r>
              <a:rPr lang="en-US" b="1" i="1" dirty="0" err="1">
                <a:latin typeface="Cambria" panose="02040503050406030204" pitchFamily="18" charset="0"/>
              </a:rPr>
              <a:t>sistemas</a:t>
            </a:r>
            <a:r>
              <a:rPr lang="en-US" b="1" i="1" dirty="0">
                <a:latin typeface="Cambria" panose="02040503050406030204" pitchFamily="18" charset="0"/>
              </a:rPr>
              <a:t> de </a:t>
            </a:r>
            <a:r>
              <a:rPr lang="en-US" b="1" i="1" dirty="0" err="1">
                <a:latin typeface="Cambria" panose="02040503050406030204" pitchFamily="18" charset="0"/>
              </a:rPr>
              <a:t>distribuição</a:t>
            </a:r>
            <a:r>
              <a:rPr lang="en-US" b="1" i="1" dirty="0">
                <a:latin typeface="Cambria" panose="02040503050406030204" pitchFamily="18" charset="0"/>
              </a:rPr>
              <a:t> </a:t>
            </a:r>
            <a:r>
              <a:rPr lang="en-US" b="1" i="1" dirty="0" err="1">
                <a:latin typeface="Cambria" panose="02040503050406030204" pitchFamily="18" charset="0"/>
              </a:rPr>
              <a:t>capazes</a:t>
            </a:r>
            <a:r>
              <a:rPr lang="en-US" b="1" i="1" dirty="0">
                <a:latin typeface="Cambria" panose="02040503050406030204" pitchFamily="18" charset="0"/>
              </a:rPr>
              <a:t> de </a:t>
            </a:r>
            <a:r>
              <a:rPr lang="en-US" b="1" i="1" dirty="0" err="1">
                <a:latin typeface="Cambria" panose="02040503050406030204" pitchFamily="18" charset="0"/>
              </a:rPr>
              <a:t>atender</a:t>
            </a:r>
            <a:r>
              <a:rPr lang="en-US" b="1" i="1" dirty="0">
                <a:latin typeface="Cambria" panose="02040503050406030204" pitchFamily="18" charset="0"/>
              </a:rPr>
              <a:t> de forma </a:t>
            </a:r>
            <a:r>
              <a:rPr lang="en-US" b="1" i="1" dirty="0" err="1">
                <a:latin typeface="Cambria" panose="02040503050406030204" pitchFamily="18" charset="0"/>
              </a:rPr>
              <a:t>econômica</a:t>
            </a:r>
            <a:r>
              <a:rPr lang="en-US" b="1" i="1" dirty="0">
                <a:latin typeface="Cambria" panose="02040503050406030204" pitchFamily="18" charset="0"/>
              </a:rPr>
              <a:t> </a:t>
            </a:r>
            <a:r>
              <a:rPr lang="en-US" b="1" i="1" dirty="0" err="1">
                <a:latin typeface="Cambria" panose="02040503050406030204" pitchFamily="18" charset="0"/>
              </a:rPr>
              <a:t>os</a:t>
            </a:r>
            <a:r>
              <a:rPr lang="en-US" b="1" i="1" dirty="0">
                <a:latin typeface="Cambria" panose="02040503050406030204" pitchFamily="18" charset="0"/>
              </a:rPr>
              <a:t> </a:t>
            </a:r>
            <a:r>
              <a:rPr lang="en-US" b="1" i="1" dirty="0" err="1">
                <a:latin typeface="Cambria" panose="02040503050406030204" pitchFamily="18" charset="0"/>
              </a:rPr>
              <a:t>mercados</a:t>
            </a:r>
            <a:r>
              <a:rPr lang="en-US" b="1" i="1" dirty="0">
                <a:latin typeface="Cambria" panose="02040503050406030204" pitchFamily="18" charset="0"/>
              </a:rPr>
              <a:t> </a:t>
            </a:r>
            <a:r>
              <a:rPr lang="en-US" b="1" i="1" dirty="0" err="1">
                <a:latin typeface="Cambria" panose="02040503050406030204" pitchFamily="18" charset="0"/>
              </a:rPr>
              <a:t>geograficamente</a:t>
            </a:r>
            <a:r>
              <a:rPr lang="en-US" b="1" i="1" dirty="0">
                <a:latin typeface="Cambria" panose="02040503050406030204" pitchFamily="18" charset="0"/>
              </a:rPr>
              <a:t> </a:t>
            </a:r>
            <a:r>
              <a:rPr lang="en-US" b="1" i="1" dirty="0" err="1">
                <a:latin typeface="Cambria" panose="02040503050406030204" pitchFamily="18" charset="0"/>
              </a:rPr>
              <a:t>distantes</a:t>
            </a:r>
            <a:r>
              <a:rPr lang="en-US" b="1" i="1" dirty="0">
                <a:latin typeface="Cambria" panose="02040503050406030204" pitchFamily="18" charset="0"/>
              </a:rPr>
              <a:t> das </a:t>
            </a:r>
            <a:r>
              <a:rPr lang="en-US" b="1" i="1" dirty="0" err="1">
                <a:latin typeface="Cambria" panose="02040503050406030204" pitchFamily="18" charset="0"/>
              </a:rPr>
              <a:t>fontes</a:t>
            </a:r>
            <a:r>
              <a:rPr lang="en-US" b="1" i="1" dirty="0">
                <a:latin typeface="Cambria" panose="02040503050406030204" pitchFamily="18" charset="0"/>
              </a:rPr>
              <a:t> de </a:t>
            </a:r>
            <a:r>
              <a:rPr lang="en-US" b="1" i="1" dirty="0" err="1">
                <a:latin typeface="Cambria" panose="02040503050406030204" pitchFamily="18" charset="0"/>
              </a:rPr>
              <a:t>produção</a:t>
            </a:r>
            <a:r>
              <a:rPr lang="en-US" b="1" i="1" dirty="0">
                <a:latin typeface="Cambria" panose="02040503050406030204" pitchFamily="18" charset="0"/>
              </a:rPr>
              <a:t>, </a:t>
            </a:r>
            <a:r>
              <a:rPr lang="en-US" b="1" i="1" dirty="0" err="1">
                <a:latin typeface="Cambria" panose="02040503050406030204" pitchFamily="18" charset="0"/>
              </a:rPr>
              <a:t>oferecendo</a:t>
            </a:r>
            <a:r>
              <a:rPr lang="en-US" b="1" i="1" dirty="0">
                <a:latin typeface="Cambria" panose="02040503050406030204" pitchFamily="18" charset="0"/>
              </a:rPr>
              <a:t> </a:t>
            </a:r>
            <a:r>
              <a:rPr lang="en-US" b="1" i="1" dirty="0" err="1">
                <a:latin typeface="Cambria" panose="02040503050406030204" pitchFamily="18" charset="0"/>
              </a:rPr>
              <a:t>níveis</a:t>
            </a:r>
            <a:r>
              <a:rPr lang="en-US" b="1" i="1" dirty="0">
                <a:latin typeface="Cambria" panose="02040503050406030204" pitchFamily="18" charset="0"/>
              </a:rPr>
              <a:t> de </a:t>
            </a:r>
            <a:r>
              <a:rPr lang="en-US" b="1" i="1" dirty="0" err="1">
                <a:latin typeface="Cambria" panose="02040503050406030204" pitchFamily="18" charset="0"/>
              </a:rPr>
              <a:t>serviço</a:t>
            </a:r>
            <a:r>
              <a:rPr lang="en-US" b="1" i="1" dirty="0">
                <a:latin typeface="Cambria" panose="02040503050406030204" pitchFamily="18" charset="0"/>
              </a:rPr>
              <a:t> </a:t>
            </a:r>
            <a:r>
              <a:rPr lang="en-US" b="1" i="1" dirty="0" err="1">
                <a:latin typeface="Cambria" panose="02040503050406030204" pitchFamily="18" charset="0"/>
              </a:rPr>
              <a:t>cada</a:t>
            </a:r>
            <a:r>
              <a:rPr lang="en-US" b="1" i="1" dirty="0">
                <a:latin typeface="Cambria" panose="02040503050406030204" pitchFamily="18" charset="0"/>
              </a:rPr>
              <a:t> </a:t>
            </a:r>
            <a:r>
              <a:rPr lang="en-US" b="1" i="1" dirty="0" err="1">
                <a:latin typeface="Cambria" panose="02040503050406030204" pitchFamily="18" charset="0"/>
              </a:rPr>
              <a:t>vez</a:t>
            </a:r>
            <a:r>
              <a:rPr lang="en-US" b="1" i="1" dirty="0">
                <a:latin typeface="Cambria" panose="02040503050406030204" pitchFamily="18" charset="0"/>
              </a:rPr>
              <a:t> </a:t>
            </a:r>
            <a:r>
              <a:rPr lang="en-US" b="1" i="1" dirty="0" err="1">
                <a:latin typeface="Cambria" panose="02040503050406030204" pitchFamily="18" charset="0"/>
              </a:rPr>
              <a:t>mais</a:t>
            </a:r>
            <a:r>
              <a:rPr lang="en-US" b="1" i="1" dirty="0">
                <a:latin typeface="Cambria" panose="02040503050406030204" pitchFamily="18" charset="0"/>
              </a:rPr>
              <a:t> altos </a:t>
            </a:r>
            <a:r>
              <a:rPr lang="en-US" b="1" i="1" dirty="0" err="1">
                <a:latin typeface="Cambria" panose="02040503050406030204" pitchFamily="18" charset="0"/>
              </a:rPr>
              <a:t>em</a:t>
            </a:r>
            <a:r>
              <a:rPr lang="en-US" b="1" i="1" dirty="0">
                <a:latin typeface="Cambria" panose="02040503050406030204" pitchFamily="18" charset="0"/>
              </a:rPr>
              <a:t> </a:t>
            </a:r>
            <a:r>
              <a:rPr lang="en-US" b="1" i="1" dirty="0" err="1">
                <a:latin typeface="Cambria" panose="02040503050406030204" pitchFamily="18" charset="0"/>
              </a:rPr>
              <a:t>termos</a:t>
            </a:r>
            <a:r>
              <a:rPr lang="en-US" b="1" i="1" dirty="0">
                <a:latin typeface="Cambria" panose="02040503050406030204" pitchFamily="18" charset="0"/>
              </a:rPr>
              <a:t> de </a:t>
            </a:r>
            <a:r>
              <a:rPr lang="en-US" b="1" i="1" dirty="0" err="1">
                <a:latin typeface="Cambria" panose="02040503050406030204" pitchFamily="18" charset="0"/>
              </a:rPr>
              <a:t>disponibilidade</a:t>
            </a:r>
            <a:r>
              <a:rPr lang="en-US" b="1" i="1" dirty="0">
                <a:latin typeface="Cambria" panose="02040503050406030204" pitchFamily="18" charset="0"/>
              </a:rPr>
              <a:t> de </a:t>
            </a:r>
            <a:r>
              <a:rPr lang="en-US" b="1" i="1" dirty="0" err="1">
                <a:latin typeface="Cambria" panose="02040503050406030204" pitchFamily="18" charset="0"/>
              </a:rPr>
              <a:t>estoque</a:t>
            </a:r>
            <a:r>
              <a:rPr lang="en-US" b="1" i="1" dirty="0">
                <a:latin typeface="Cambria" panose="02040503050406030204" pitchFamily="18" charset="0"/>
              </a:rPr>
              <a:t> e tempo de </a:t>
            </a:r>
            <a:r>
              <a:rPr lang="en-US" b="1" i="1" dirty="0" err="1">
                <a:latin typeface="Cambria" panose="02040503050406030204" pitchFamily="18" charset="0"/>
              </a:rPr>
              <a:t>atendimento</a:t>
            </a:r>
            <a:r>
              <a:rPr lang="en-US" b="1" i="1" dirty="0">
                <a:latin typeface="Cambria" panose="02040503050406030204" pitchFamily="18" charset="0"/>
              </a:rPr>
              <a:t>?”</a:t>
            </a:r>
          </a:p>
          <a:p>
            <a:pPr algn="just"/>
            <a:endParaRPr lang="en-US" b="1" i="1" dirty="0">
              <a:latin typeface="Cambria" panose="02040503050406030204" pitchFamily="18" charset="0"/>
            </a:endParaRPr>
          </a:p>
          <a:p>
            <a:pPr algn="just"/>
            <a:endParaRPr lang="en-US" b="1" i="1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Neste contexto, a atenção se volta para as </a:t>
            </a:r>
            <a:r>
              <a:rPr lang="pt-BR" b="1" dirty="0">
                <a:latin typeface="Cambria" panose="02040503050406030204" pitchFamily="18" charset="0"/>
              </a:rPr>
              <a:t>instalações de armazenagem </a:t>
            </a:r>
            <a:r>
              <a:rPr lang="pt-BR" dirty="0">
                <a:latin typeface="Cambria" panose="02040503050406030204" pitchFamily="18" charset="0"/>
              </a:rPr>
              <a:t>e como elas podem contribuir para atender de forma eficiente as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metas estabelecidas de nível de serviço.</a:t>
            </a:r>
            <a:endParaRPr lang="pt-BR" b="1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4416317-1B33-7BC6-F9DF-170CBFE65931}"/>
              </a:ext>
            </a:extLst>
          </p:cNvPr>
          <p:cNvSpPr txBox="1"/>
          <p:nvPr/>
        </p:nvSpPr>
        <p:spPr>
          <a:xfrm>
            <a:off x="287524" y="5849111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>
                <a:latin typeface="Cambria" panose="02040503050406030204" pitchFamily="18" charset="0"/>
              </a:rPr>
              <a:t>Artigo: Armazenagem estratégica: analisando novos conceitos – Leonardo Lacerda</a:t>
            </a:r>
          </a:p>
          <a:p>
            <a:endParaRPr lang="pt-BR" sz="10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80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E76DE-6E28-3F50-1954-A0108C1BC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06624C1D-28F5-AD52-405A-D26A36FA511E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DE0AAB6-B1D9-47C3-D87D-9FE993852120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B6FAD2A-B39D-57C6-042F-419A04811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D8E845E-249D-F32F-2E8F-42272F11AB15}"/>
              </a:ext>
            </a:extLst>
          </p:cNvPr>
          <p:cNvSpPr txBox="1"/>
          <p:nvPr/>
        </p:nvSpPr>
        <p:spPr>
          <a:xfrm>
            <a:off x="323528" y="879103"/>
            <a:ext cx="85689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anose="02040503050406030204" pitchFamily="18" charset="0"/>
              </a:rPr>
              <a:t>Conceitos básicos</a:t>
            </a: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r>
              <a:rPr lang="pt-BR" dirty="0">
                <a:latin typeface="Cambria" panose="02040503050406030204" pitchFamily="18" charset="0"/>
              </a:rPr>
              <a:t>A funcionalidade destas instalações dependerá da estrutura de distribuição adotada pela empresa. Podemos classificá-las em dois grandes grupos:</a:t>
            </a:r>
          </a:p>
          <a:p>
            <a:endParaRPr lang="pt-BR" dirty="0">
              <a:latin typeface="Cambria" panose="020405030504060302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pt-BR" b="1" dirty="0">
                <a:latin typeface="Cambria" panose="02040503050406030204" pitchFamily="18" charset="0"/>
              </a:rPr>
              <a:t>Estruturas escalonadas </a:t>
            </a:r>
            <a:r>
              <a:rPr lang="pt-BR" dirty="0">
                <a:latin typeface="Cambria" panose="02040503050406030204" pitchFamily="18" charset="0"/>
              </a:rPr>
              <a:t>- uma rede de distribuição escalonada típica possui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um ou mais armazéns centrais</a:t>
            </a:r>
            <a:r>
              <a:rPr lang="pt-BR" dirty="0">
                <a:latin typeface="Cambria" panose="02040503050406030204" pitchFamily="18" charset="0"/>
              </a:rPr>
              <a:t> e um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conjunto de armazéns ou centros de distribuição avançados próximos das áreas de mercado</a:t>
            </a:r>
            <a:r>
              <a:rPr lang="pt-BR" dirty="0">
                <a:latin typeface="Cambria" panose="02040503050406030204" pitchFamily="18" charset="0"/>
              </a:rPr>
              <a:t>. </a:t>
            </a:r>
          </a:p>
          <a:p>
            <a:pPr lvl="0"/>
            <a:endParaRPr lang="pt-BR" dirty="0">
              <a:latin typeface="Cambria" panose="020405030504060302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pt-BR" b="1" dirty="0">
                <a:latin typeface="Cambria" panose="02040503050406030204" pitchFamily="18" charset="0"/>
              </a:rPr>
              <a:t>Estruturas Diretas </a:t>
            </a:r>
            <a:r>
              <a:rPr lang="pt-BR" dirty="0">
                <a:latin typeface="Cambria" panose="02040503050406030204" pitchFamily="18" charset="0"/>
              </a:rPr>
              <a:t>– são sistemas de distribuição onde os produtos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são expedidos de um ou mais armazéns centrais </a:t>
            </a:r>
            <a:r>
              <a:rPr lang="pt-BR" dirty="0">
                <a:latin typeface="Cambria" panose="02040503050406030204" pitchFamily="18" charset="0"/>
              </a:rPr>
              <a:t>diretamente para os clientes. </a:t>
            </a:r>
          </a:p>
          <a:p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55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B00C8-C86C-4DC6-1777-3318504E7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A2CBB4A-D3A2-6D7B-ACC5-27868EABEDA8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4A89027-7C14-5908-524A-0EF6C40136A6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58FE8E6-49B2-18D6-386A-22706FB28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0189088-7EF5-30D5-5166-D1E49041A5C6}"/>
              </a:ext>
            </a:extLst>
          </p:cNvPr>
          <p:cNvSpPr txBox="1"/>
          <p:nvPr/>
        </p:nvSpPr>
        <p:spPr>
          <a:xfrm>
            <a:off x="323528" y="879103"/>
            <a:ext cx="856895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anose="02040503050406030204" pitchFamily="18" charset="0"/>
              </a:rPr>
              <a:t>Conceitos básicos</a:t>
            </a: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en-US" dirty="0" err="1">
                <a:latin typeface="Cambria" panose="02040503050406030204" pitchFamily="18" charset="0"/>
              </a:rPr>
              <a:t>os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sistemas</a:t>
            </a:r>
            <a:r>
              <a:rPr lang="en-US" dirty="0">
                <a:latin typeface="Cambria" panose="02040503050406030204" pitchFamily="18" charset="0"/>
              </a:rPr>
              <a:t> de </a:t>
            </a:r>
            <a:r>
              <a:rPr lang="en-US" dirty="0" err="1">
                <a:latin typeface="Cambria" panose="02040503050406030204" pitchFamily="18" charset="0"/>
              </a:rPr>
              <a:t>distribuição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diretos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podem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também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utilizar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</a:rPr>
              <a:t>instalações</a:t>
            </a:r>
            <a:r>
              <a:rPr lang="en-US" b="1" dirty="0">
                <a:latin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</a:rPr>
              <a:t>intermediárias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dirty="0" err="1">
                <a:latin typeface="Cambria" panose="02040503050406030204" pitchFamily="18" charset="0"/>
              </a:rPr>
              <a:t>não</a:t>
            </a:r>
            <a:r>
              <a:rPr lang="en-US" dirty="0">
                <a:latin typeface="Cambria" panose="02040503050406030204" pitchFamily="18" charset="0"/>
              </a:rPr>
              <a:t> para </a:t>
            </a:r>
            <a:r>
              <a:rPr lang="en-US" b="1" dirty="0" err="1">
                <a:latin typeface="Cambria" panose="02040503050406030204" pitchFamily="18" charset="0"/>
              </a:rPr>
              <a:t>manter</a:t>
            </a:r>
            <a:r>
              <a:rPr lang="en-US" b="1" dirty="0">
                <a:latin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</a:rPr>
              <a:t>estoque</a:t>
            </a:r>
            <a:r>
              <a:rPr lang="en-US" dirty="0">
                <a:latin typeface="Cambria" panose="02040503050406030204" pitchFamily="18" charset="0"/>
              </a:rPr>
              <a:t>, mas para </a:t>
            </a:r>
            <a:r>
              <a:rPr lang="en-US" dirty="0" err="1">
                <a:latin typeface="Cambria" panose="02040503050406030204" pitchFamily="18" charset="0"/>
              </a:rPr>
              <a:t>permitir</a:t>
            </a:r>
            <a:r>
              <a:rPr lang="en-US" dirty="0">
                <a:latin typeface="Cambria" panose="02040503050406030204" pitchFamily="18" charset="0"/>
              </a:rPr>
              <a:t> um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rápido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fluxo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de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produtos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aliado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a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baixos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custos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de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transporte</a:t>
            </a:r>
            <a:r>
              <a:rPr lang="en-US" dirty="0">
                <a:latin typeface="Cambria" panose="02040503050406030204" pitchFamily="18" charset="0"/>
              </a:rPr>
              <a:t>. </a:t>
            </a:r>
          </a:p>
          <a:p>
            <a:pPr algn="just"/>
            <a:endParaRPr lang="en-US" dirty="0">
              <a:latin typeface="Cambria" panose="02040503050406030204" pitchFamily="18" charset="0"/>
            </a:endParaRPr>
          </a:p>
          <a:p>
            <a:pPr algn="just"/>
            <a:r>
              <a:rPr lang="en-US" dirty="0" err="1">
                <a:latin typeface="Cambria" panose="02040503050406030204" pitchFamily="18" charset="0"/>
              </a:rPr>
              <a:t>Estas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são</a:t>
            </a:r>
            <a:r>
              <a:rPr lang="en-US" dirty="0">
                <a:latin typeface="Cambria" panose="02040503050406030204" pitchFamily="18" charset="0"/>
              </a:rPr>
              <a:t> as </a:t>
            </a:r>
            <a:r>
              <a:rPr lang="en-US" dirty="0" err="1">
                <a:latin typeface="Cambria" panose="02040503050406030204" pitchFamily="18" charset="0"/>
              </a:rPr>
              <a:t>instalações</a:t>
            </a:r>
            <a:r>
              <a:rPr lang="en-US" dirty="0">
                <a:latin typeface="Cambria" panose="02040503050406030204" pitchFamily="18" charset="0"/>
              </a:rPr>
              <a:t> do </a:t>
            </a:r>
            <a:r>
              <a:rPr lang="en-US" dirty="0" err="1">
                <a:latin typeface="Cambria" panose="02040503050406030204" pitchFamily="18" charset="0"/>
              </a:rPr>
              <a:t>tipo</a:t>
            </a:r>
            <a:r>
              <a:rPr lang="en-US" dirty="0">
                <a:latin typeface="Cambria" panose="02040503050406030204" pitchFamily="18" charset="0"/>
              </a:rPr>
              <a:t>: </a:t>
            </a:r>
          </a:p>
          <a:p>
            <a:pPr algn="just"/>
            <a:endParaRPr lang="en-US" i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i="1" dirty="0">
                <a:latin typeface="Cambria" panose="02040503050406030204" pitchFamily="18" charset="0"/>
              </a:rPr>
              <a:t>Transit Point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b="1" i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i="1" dirty="0">
                <a:latin typeface="Cambria" panose="02040503050406030204" pitchFamily="18" charset="0"/>
              </a:rPr>
              <a:t>Cross-Docking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b="1" i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i="1" dirty="0">
                <a:latin typeface="Cambria" panose="02040503050406030204" pitchFamily="18" charset="0"/>
              </a:rPr>
              <a:t>Merge in Transit</a:t>
            </a:r>
            <a:r>
              <a:rPr lang="en-US" b="1" dirty="0">
                <a:latin typeface="Cambria" panose="02040503050406030204" pitchFamily="18" charset="0"/>
              </a:rPr>
              <a:t>. </a:t>
            </a:r>
            <a:endParaRPr lang="pt-BR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946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8EDEF-5343-1AED-B8AB-07932031B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8F31301-E96F-49CD-F8A7-9B4AC0990238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2A3A826-4D15-61E1-6261-D5C3A80BCAEF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149F642-F92D-C453-D051-1AE7CE3D7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558DD10-C8E3-52F0-CA79-71238030714B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anose="02040503050406030204" pitchFamily="18" charset="0"/>
              </a:rPr>
              <a:t>Centros de distribuição avançados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3D1F694-C6AF-14E7-E8C3-04AE585DD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7335968" cy="251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158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AAE25-A73C-B56F-6E06-C4EA660C5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BC34806D-73CA-3921-F29D-1040EEEB5CE2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4AB3C76-F640-6E55-1F95-A48FEC9896DD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9D3D9D6-6750-F8DE-43B1-F94F00748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57E8D49-EB3A-7D13-78DF-95DE706B7BD8}"/>
              </a:ext>
            </a:extLst>
          </p:cNvPr>
          <p:cNvSpPr txBox="1"/>
          <p:nvPr/>
        </p:nvSpPr>
        <p:spPr>
          <a:xfrm>
            <a:off x="323528" y="879103"/>
            <a:ext cx="856895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anose="02040503050406030204" pitchFamily="18" charset="0"/>
              </a:rPr>
              <a:t>Transit point</a:t>
            </a: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As instalações do tipo Transit Point são bastante similares aos centros de distribuição avançados,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mas não mantêm estoques</a:t>
            </a:r>
            <a:r>
              <a:rPr lang="pt-BR" dirty="0">
                <a:latin typeface="Cambria" panose="02040503050406030204" pitchFamily="18" charset="0"/>
              </a:rPr>
              <a:t>. 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O </a:t>
            </a:r>
            <a:r>
              <a:rPr lang="pt-BR" i="1" dirty="0">
                <a:latin typeface="Cambria" panose="02040503050406030204" pitchFamily="18" charset="0"/>
              </a:rPr>
              <a:t>Transit Point</a:t>
            </a:r>
            <a:r>
              <a:rPr lang="pt-BR" dirty="0">
                <a:latin typeface="Cambria" panose="02040503050406030204" pitchFamily="18" charset="0"/>
              </a:rPr>
              <a:t> é localizado de forma a atender uma </a:t>
            </a:r>
            <a:r>
              <a:rPr lang="pt-BR" b="1" dirty="0">
                <a:latin typeface="Cambria" panose="02040503050406030204" pitchFamily="18" charset="0"/>
              </a:rPr>
              <a:t>determinada área de mercado distante dos armazéns centrais e opera como uma instalação de passagem</a:t>
            </a:r>
            <a:r>
              <a:rPr lang="pt-BR" dirty="0">
                <a:latin typeface="Cambria" panose="02040503050406030204" pitchFamily="18" charset="0"/>
              </a:rPr>
              <a:t>, recebendo carregamentos consolidados e separando-os para entregas locais a clientes individuais.</a:t>
            </a: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Uma característica básica dos sistemas tipo </a:t>
            </a:r>
            <a:r>
              <a:rPr lang="pt-BR" b="1" dirty="0">
                <a:latin typeface="Cambria" panose="02040503050406030204" pitchFamily="18" charset="0"/>
              </a:rPr>
              <a:t>Transit Point </a:t>
            </a:r>
            <a:r>
              <a:rPr lang="pt-BR" dirty="0">
                <a:latin typeface="Cambria" panose="02040503050406030204" pitchFamily="18" charset="0"/>
              </a:rPr>
              <a:t>é que os </a:t>
            </a:r>
            <a:r>
              <a:rPr lang="pt-BR" b="1" dirty="0">
                <a:latin typeface="Cambria" panose="02040503050406030204" pitchFamily="18" charset="0"/>
              </a:rPr>
              <a:t>produtos recebidos</a:t>
            </a:r>
            <a:r>
              <a:rPr lang="pt-BR" dirty="0">
                <a:latin typeface="Cambria" panose="02040503050406030204" pitchFamily="18" charset="0"/>
              </a:rPr>
              <a:t> </a:t>
            </a:r>
            <a:r>
              <a:rPr lang="pt-BR" b="1" dirty="0">
                <a:latin typeface="Cambria" panose="02040503050406030204" pitchFamily="18" charset="0"/>
              </a:rPr>
              <a:t>já têm os destinos definidos</a:t>
            </a:r>
            <a:r>
              <a:rPr lang="pt-BR" dirty="0">
                <a:latin typeface="Cambria" panose="02040503050406030204" pitchFamily="18" charset="0"/>
              </a:rPr>
              <a:t>, ou seja já, estão </a:t>
            </a:r>
            <a:r>
              <a:rPr lang="pt-BR" dirty="0" err="1">
                <a:latin typeface="Cambria" panose="02040503050406030204" pitchFamily="18" charset="0"/>
              </a:rPr>
              <a:t>pré</a:t>
            </a:r>
            <a:r>
              <a:rPr lang="pt-BR" dirty="0">
                <a:latin typeface="Cambria" panose="02040503050406030204" pitchFamily="18" charset="0"/>
              </a:rPr>
              <a:t>-alocados aos clientes e podem ser imediatamente expedidos para entrega local. 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b="1" dirty="0">
                <a:latin typeface="Cambria" panose="02040503050406030204" pitchFamily="18" charset="0"/>
              </a:rPr>
              <a:t>Não há espera pela colocação dos pedidos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. Esta é uma diferença fundamental em relação às instalações de armazenagem tradicionais, onde os pedidos são atendidos a partir do seu estoque.</a:t>
            </a:r>
            <a:endParaRPr lang="pt-BR" sz="20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673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22E72-265F-B59E-B3D0-E70BCD495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97EC9125-39AF-B3F8-ACC3-8DB5C671D2E1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5775A42-4D65-9F61-2D9E-DAF0E524340B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2B72BC-D4E3-C047-CA64-99DDB54E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0AF0DC4-BD02-FBFA-A8DB-015333D17D19}"/>
              </a:ext>
            </a:extLst>
          </p:cNvPr>
          <p:cNvSpPr txBox="1"/>
          <p:nvPr/>
        </p:nvSpPr>
        <p:spPr>
          <a:xfrm>
            <a:off x="323528" y="879103"/>
            <a:ext cx="856895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anose="02040503050406030204" pitchFamily="18" charset="0"/>
              </a:rPr>
              <a:t>Cross </a:t>
            </a:r>
            <a:r>
              <a:rPr lang="pt-BR" sz="2000" b="1" dirty="0" err="1">
                <a:latin typeface="Cambria" panose="02040503050406030204" pitchFamily="18" charset="0"/>
              </a:rPr>
              <a:t>Docking</a:t>
            </a:r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As instalações do tipo </a:t>
            </a:r>
            <a:r>
              <a:rPr lang="pt-BR" b="1" dirty="0" err="1">
                <a:latin typeface="Cambria" panose="02040503050406030204" pitchFamily="18" charset="0"/>
              </a:rPr>
              <a:t>cross-docking</a:t>
            </a:r>
            <a:r>
              <a:rPr lang="pt-BR" dirty="0">
                <a:latin typeface="Cambria" panose="02040503050406030204" pitchFamily="18" charset="0"/>
              </a:rPr>
              <a:t> operam sob o </a:t>
            </a:r>
            <a:r>
              <a:rPr lang="pt-BR" b="1" dirty="0">
                <a:latin typeface="Cambria" panose="02040503050406030204" pitchFamily="18" charset="0"/>
              </a:rPr>
              <a:t>mesmo formato</a:t>
            </a:r>
            <a:r>
              <a:rPr lang="pt-BR" dirty="0">
                <a:latin typeface="Cambria" panose="02040503050406030204" pitchFamily="18" charset="0"/>
              </a:rPr>
              <a:t> que os </a:t>
            </a:r>
            <a:r>
              <a:rPr lang="pt-BR" b="1" i="1" dirty="0">
                <a:latin typeface="Cambria" panose="02040503050406030204" pitchFamily="18" charset="0"/>
              </a:rPr>
              <a:t>Transit Points</a:t>
            </a:r>
            <a:r>
              <a:rPr lang="pt-BR" b="1" dirty="0">
                <a:latin typeface="Cambria" panose="02040503050406030204" pitchFamily="18" charset="0"/>
              </a:rPr>
              <a:t>, mas se caracterizam por envolver múltiplos fornecedores </a:t>
            </a:r>
            <a:r>
              <a:rPr lang="pt-BR" dirty="0">
                <a:latin typeface="Cambria" panose="02040503050406030204" pitchFamily="18" charset="0"/>
              </a:rPr>
              <a:t>atendendo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clientes comuns</a:t>
            </a:r>
            <a:r>
              <a:rPr lang="pt-BR" dirty="0">
                <a:latin typeface="Cambria" panose="02040503050406030204" pitchFamily="18" charset="0"/>
              </a:rPr>
              <a:t>.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b="1" dirty="0">
                <a:latin typeface="Cambria" panose="02040503050406030204" pitchFamily="18" charset="0"/>
              </a:rPr>
              <a:t>Cadeias de varejo são candidatos naturais à utilização deste sistema </a:t>
            </a:r>
            <a:r>
              <a:rPr lang="pt-BR" dirty="0">
                <a:latin typeface="Cambria" panose="02040503050406030204" pitchFamily="18" charset="0"/>
              </a:rPr>
              <a:t>e, de fato, existem inúmeros exemplos da utilização intensiva do </a:t>
            </a:r>
            <a:r>
              <a:rPr lang="pt-BR" dirty="0" err="1">
                <a:latin typeface="Cambria" panose="02040503050406030204" pitchFamily="18" charset="0"/>
              </a:rPr>
              <a:t>cross-docking</a:t>
            </a:r>
            <a:r>
              <a:rPr lang="pt-BR" dirty="0">
                <a:latin typeface="Cambria" panose="02040503050406030204" pitchFamily="18" charset="0"/>
              </a:rPr>
              <a:t> neste setor.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748843F-57E8-308A-E0B6-1FE982453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440432"/>
            <a:ext cx="34226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199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1662E-B962-5ABA-993F-84B1C471B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2BBD5ABE-4609-413E-891D-10A6AC359F23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0DC0112-D97A-D7C5-CAD1-4937D0F0D82B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56DAFB1-59DF-FB7A-8B56-8EA6AC1CC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D4EB2BF-04DC-C5EE-8CBB-0D8E53777A96}"/>
              </a:ext>
            </a:extLst>
          </p:cNvPr>
          <p:cNvSpPr txBox="1"/>
          <p:nvPr/>
        </p:nvSpPr>
        <p:spPr>
          <a:xfrm>
            <a:off x="323528" y="879103"/>
            <a:ext cx="856895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anose="02040503050406030204" pitchFamily="18" charset="0"/>
              </a:rPr>
              <a:t>Cross </a:t>
            </a:r>
            <a:r>
              <a:rPr lang="pt-BR" sz="2000" b="1" dirty="0" err="1">
                <a:latin typeface="Cambria" panose="02040503050406030204" pitchFamily="18" charset="0"/>
              </a:rPr>
              <a:t>Docking</a:t>
            </a:r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Vídeo 1, 2 e 3</a:t>
            </a:r>
            <a:endParaRPr lang="pt-BR" b="1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366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FE6A1-3801-1B59-7337-343DC6AA4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1CD3813-7091-58CB-9E56-724C7B707405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1DB7EDF-F66E-783A-37E8-78921F06188F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1443594-D153-D9E9-CCB1-02A2EA3A2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532E310-1085-83C2-2DE8-69B43DC0A566}"/>
              </a:ext>
            </a:extLst>
          </p:cNvPr>
          <p:cNvSpPr txBox="1"/>
          <p:nvPr/>
        </p:nvSpPr>
        <p:spPr>
          <a:xfrm>
            <a:off x="323528" y="879103"/>
            <a:ext cx="856895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anose="02040503050406030204" pitchFamily="18" charset="0"/>
              </a:rPr>
              <a:t>Merge in Transit</a:t>
            </a: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O </a:t>
            </a:r>
            <a:r>
              <a:rPr lang="pt-BR" b="1" dirty="0">
                <a:latin typeface="Cambria" panose="02040503050406030204" pitchFamily="18" charset="0"/>
              </a:rPr>
              <a:t>Merge in Transit </a:t>
            </a:r>
            <a:r>
              <a:rPr lang="pt-BR" dirty="0">
                <a:latin typeface="Cambria" panose="02040503050406030204" pitchFamily="18" charset="0"/>
              </a:rPr>
              <a:t>é uma extensão do conceito de </a:t>
            </a:r>
            <a:r>
              <a:rPr lang="pt-BR" b="1" dirty="0" err="1">
                <a:latin typeface="Cambria" panose="02040503050406030204" pitchFamily="18" charset="0"/>
              </a:rPr>
              <a:t>cross-docking</a:t>
            </a:r>
            <a:r>
              <a:rPr lang="pt-BR" dirty="0">
                <a:latin typeface="Cambria" panose="02040503050406030204" pitchFamily="18" charset="0"/>
              </a:rPr>
              <a:t> combinado aos sistemas </a:t>
            </a:r>
            <a:r>
              <a:rPr lang="pt-BR" b="1" dirty="0">
                <a:latin typeface="Cambria" panose="02040503050406030204" pitchFamily="18" charset="0"/>
              </a:rPr>
              <a:t>“Just in Time” (JIT). 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Ele tem sido aplicado à distribuição de produtos de </a:t>
            </a:r>
            <a:r>
              <a:rPr lang="pt-BR" b="1" dirty="0">
                <a:latin typeface="Cambria" panose="02040503050406030204" pitchFamily="18" charset="0"/>
              </a:rPr>
              <a:t>alto valor agregado</a:t>
            </a:r>
            <a:r>
              <a:rPr lang="pt-BR" dirty="0">
                <a:latin typeface="Cambria" panose="02040503050406030204" pitchFamily="18" charset="0"/>
              </a:rPr>
              <a:t>, formado por </a:t>
            </a:r>
            <a:r>
              <a:rPr lang="pt-BR" b="1" dirty="0" err="1">
                <a:latin typeface="Cambria" panose="02040503050406030204" pitchFamily="18" charset="0"/>
              </a:rPr>
              <a:t>multi-componentes</a:t>
            </a:r>
            <a:r>
              <a:rPr lang="pt-BR" dirty="0">
                <a:latin typeface="Cambria" panose="02040503050406030204" pitchFamily="18" charset="0"/>
              </a:rPr>
              <a:t> que tem suas partes produzidas em </a:t>
            </a:r>
            <a:r>
              <a:rPr lang="pt-BR" b="1" dirty="0">
                <a:latin typeface="Cambria" panose="02040503050406030204" pitchFamily="18" charset="0"/>
              </a:rPr>
              <a:t>diferentes plantas </a:t>
            </a:r>
            <a:r>
              <a:rPr lang="pt-BR" dirty="0">
                <a:latin typeface="Cambria" panose="02040503050406030204" pitchFamily="18" charset="0"/>
              </a:rPr>
              <a:t>especializadas. Um exemplo claro são as estações de trabalho, formados por CPUs, monitores e teclados.</a:t>
            </a:r>
          </a:p>
        </p:txBody>
      </p:sp>
    </p:spTree>
    <p:extLst>
      <p:ext uri="{BB962C8B-B14F-4D97-AF65-F5344CB8AC3E}">
        <p14:creationId xmlns:p14="http://schemas.microsoft.com/office/powerpoint/2010/main" val="2856643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43063-0181-6EEB-DCA7-DC108F9B9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06F667C-64DF-BAFB-04B4-FC3568191DDF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45A09EA-A5D2-5F09-1694-0374F27005D5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761A9D5-68A8-4C90-D415-717434E2F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CE6E9A1-212E-7C83-07AD-FA4B02CDDE45}"/>
              </a:ext>
            </a:extLst>
          </p:cNvPr>
          <p:cNvSpPr txBox="1"/>
          <p:nvPr/>
        </p:nvSpPr>
        <p:spPr>
          <a:xfrm>
            <a:off x="323528" y="879103"/>
            <a:ext cx="856895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anose="02040503050406030204" pitchFamily="18" charset="0"/>
              </a:rPr>
              <a:t>Merge in Transit</a:t>
            </a: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en-US" dirty="0">
                <a:latin typeface="Cambria" panose="02040503050406030204" pitchFamily="18" charset="0"/>
              </a:rPr>
              <a:t>A </a:t>
            </a:r>
            <a:r>
              <a:rPr lang="en-US" dirty="0" err="1">
                <a:latin typeface="Cambria" panose="02040503050406030204" pitchFamily="18" charset="0"/>
              </a:rPr>
              <a:t>operação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b="1" dirty="0">
                <a:latin typeface="Cambria" panose="02040503050406030204" pitchFamily="18" charset="0"/>
              </a:rPr>
              <a:t>Merge in Transit </a:t>
            </a:r>
            <a:r>
              <a:rPr lang="en-US" dirty="0" err="1">
                <a:latin typeface="Cambria" panose="02040503050406030204" pitchFamily="18" charset="0"/>
              </a:rPr>
              <a:t>procura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coordenar</a:t>
            </a:r>
            <a:r>
              <a:rPr lang="en-US" dirty="0">
                <a:latin typeface="Cambria" panose="02040503050406030204" pitchFamily="18" charset="0"/>
              </a:rPr>
              <a:t> o </a:t>
            </a:r>
            <a:r>
              <a:rPr lang="en-US" dirty="0" err="1">
                <a:latin typeface="Cambria" panose="02040503050406030204" pitchFamily="18" charset="0"/>
              </a:rPr>
              <a:t>fluxo</a:t>
            </a:r>
            <a:r>
              <a:rPr lang="en-US" dirty="0">
                <a:latin typeface="Cambria" panose="02040503050406030204" pitchFamily="18" charset="0"/>
              </a:rPr>
              <a:t> dos </a:t>
            </a:r>
            <a:r>
              <a:rPr lang="en-US" dirty="0" err="1">
                <a:latin typeface="Cambria" panose="02040503050406030204" pitchFamily="18" charset="0"/>
              </a:rPr>
              <a:t>componentes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dirty="0" err="1">
                <a:latin typeface="Cambria" panose="02040503050406030204" pitchFamily="18" charset="0"/>
              </a:rPr>
              <a:t>gerenciando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os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respectivos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b="1" i="1" dirty="0">
                <a:latin typeface="Cambria" panose="02040503050406030204" pitchFamily="18" charset="0"/>
              </a:rPr>
              <a:t>lead times</a:t>
            </a:r>
            <a:r>
              <a:rPr lang="en-US" b="1" dirty="0">
                <a:latin typeface="Cambria" panose="02040503050406030204" pitchFamily="18" charset="0"/>
              </a:rPr>
              <a:t> de </a:t>
            </a:r>
            <a:r>
              <a:rPr lang="en-US" b="1" dirty="0" err="1">
                <a:latin typeface="Cambria" panose="02040503050406030204" pitchFamily="18" charset="0"/>
              </a:rPr>
              <a:t>produção</a:t>
            </a:r>
            <a:r>
              <a:rPr lang="en-US" b="1" dirty="0">
                <a:latin typeface="Cambria" panose="02040503050406030204" pitchFamily="18" charset="0"/>
              </a:rPr>
              <a:t> e </a:t>
            </a:r>
            <a:r>
              <a:rPr lang="en-US" b="1" dirty="0" err="1">
                <a:latin typeface="Cambria" panose="02040503050406030204" pitchFamily="18" charset="0"/>
              </a:rPr>
              <a:t>transporte</a:t>
            </a:r>
            <a:r>
              <a:rPr lang="en-US" dirty="0">
                <a:latin typeface="Cambria" panose="02040503050406030204" pitchFamily="18" charset="0"/>
              </a:rPr>
              <a:t>, para que </a:t>
            </a:r>
            <a:r>
              <a:rPr lang="en-US" dirty="0" err="1">
                <a:latin typeface="Cambria" panose="02040503050406030204" pitchFamily="18" charset="0"/>
              </a:rPr>
              <a:t>estes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sejam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consolidados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em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instalações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próximas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aos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mercados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consumidores</a:t>
            </a:r>
            <a:r>
              <a:rPr lang="en-US" dirty="0">
                <a:latin typeface="Cambria" panose="02040503050406030204" pitchFamily="18" charset="0"/>
              </a:rPr>
              <a:t> no </a:t>
            </a:r>
            <a:r>
              <a:rPr lang="en-US" dirty="0" err="1">
                <a:latin typeface="Cambria" panose="02040503050406030204" pitchFamily="18" charset="0"/>
              </a:rPr>
              <a:t>momento</a:t>
            </a:r>
            <a:r>
              <a:rPr lang="en-US" dirty="0">
                <a:latin typeface="Cambria" panose="02040503050406030204" pitchFamily="18" charset="0"/>
              </a:rPr>
              <a:t> de </a:t>
            </a:r>
            <a:r>
              <a:rPr lang="en-US" dirty="0" err="1">
                <a:latin typeface="Cambria" panose="02040503050406030204" pitchFamily="18" charset="0"/>
              </a:rPr>
              <a:t>sua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necessidade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dirty="0" err="1">
                <a:latin typeface="Cambria" panose="02040503050406030204" pitchFamily="18" charset="0"/>
              </a:rPr>
              <a:t>sem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implicar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em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estoques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intermediários</a:t>
            </a:r>
            <a:r>
              <a:rPr lang="en-US" dirty="0">
                <a:latin typeface="Cambria" panose="02040503050406030204" pitchFamily="18" charset="0"/>
              </a:rPr>
              <a:t>. </a:t>
            </a:r>
          </a:p>
          <a:p>
            <a:pPr algn="just"/>
            <a:endParaRPr lang="en-US" dirty="0">
              <a:latin typeface="Cambria" panose="02040503050406030204" pitchFamily="18" charset="0"/>
            </a:endParaRPr>
          </a:p>
          <a:p>
            <a:pPr algn="just"/>
            <a:r>
              <a:rPr lang="en-US" dirty="0">
                <a:latin typeface="Cambria" panose="02040503050406030204" pitchFamily="18" charset="0"/>
              </a:rPr>
              <a:t>As </a:t>
            </a:r>
            <a:r>
              <a:rPr lang="en-US" b="1" dirty="0" err="1">
                <a:latin typeface="Cambria" panose="02040503050406030204" pitchFamily="18" charset="0"/>
              </a:rPr>
              <a:t>necessidades</a:t>
            </a:r>
            <a:r>
              <a:rPr lang="en-US" b="1" dirty="0">
                <a:latin typeface="Cambria" panose="02040503050406030204" pitchFamily="18" charset="0"/>
              </a:rPr>
              <a:t> de </a:t>
            </a:r>
            <a:r>
              <a:rPr lang="en-US" b="1" dirty="0" err="1">
                <a:latin typeface="Cambria" panose="02040503050406030204" pitchFamily="18" charset="0"/>
              </a:rPr>
              <a:t>coordenação</a:t>
            </a:r>
            <a:r>
              <a:rPr lang="en-US" b="1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são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muito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mais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rigorosas</a:t>
            </a:r>
            <a:r>
              <a:rPr lang="en-US" dirty="0">
                <a:latin typeface="Cambria" panose="02040503050406030204" pitchFamily="18" charset="0"/>
              </a:rPr>
              <a:t> que </a:t>
            </a:r>
            <a:r>
              <a:rPr lang="en-US" dirty="0" err="1">
                <a:latin typeface="Cambria" panose="02040503050406030204" pitchFamily="18" charset="0"/>
              </a:rPr>
              <a:t>nos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sistemas</a:t>
            </a:r>
            <a:r>
              <a:rPr lang="en-US" dirty="0">
                <a:latin typeface="Cambria" panose="02040503050406030204" pitchFamily="18" charset="0"/>
              </a:rPr>
              <a:t> cross-docking </a:t>
            </a:r>
            <a:r>
              <a:rPr lang="en-US" dirty="0" err="1">
                <a:latin typeface="Cambria" panose="02040503050406030204" pitchFamily="18" charset="0"/>
              </a:rPr>
              <a:t>tradicionais</a:t>
            </a:r>
            <a:r>
              <a:rPr lang="en-US" dirty="0">
                <a:latin typeface="Cambria" panose="02040503050406030204" pitchFamily="18" charset="0"/>
              </a:rPr>
              <a:t>, e </a:t>
            </a:r>
            <a:r>
              <a:rPr lang="en-US" dirty="0" err="1">
                <a:latin typeface="Cambria" panose="02040503050406030204" pitchFamily="18" charset="0"/>
              </a:rPr>
              <a:t>por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isso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utilizam</a:t>
            </a:r>
            <a:r>
              <a:rPr lang="en-US" dirty="0">
                <a:latin typeface="Cambria" panose="02040503050406030204" pitchFamily="18" charset="0"/>
              </a:rPr>
              <a:t> o </a:t>
            </a:r>
            <a:r>
              <a:rPr lang="en-US" b="1" dirty="0" err="1">
                <a:latin typeface="Cambria" panose="02040503050406030204" pitchFamily="18" charset="0"/>
              </a:rPr>
              <a:t>estado</a:t>
            </a:r>
            <a:r>
              <a:rPr lang="en-US" b="1" dirty="0">
                <a:latin typeface="Cambria" panose="02040503050406030204" pitchFamily="18" charset="0"/>
              </a:rPr>
              <a:t> da </a:t>
            </a:r>
            <a:r>
              <a:rPr lang="en-US" b="1" dirty="0" err="1">
                <a:latin typeface="Cambria" panose="02040503050406030204" pitchFamily="18" charset="0"/>
              </a:rPr>
              <a:t>arte</a:t>
            </a:r>
            <a:r>
              <a:rPr lang="en-US" b="1" dirty="0">
                <a:latin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</a:rPr>
              <a:t>em</a:t>
            </a:r>
            <a:r>
              <a:rPr lang="en-US" b="1" dirty="0">
                <a:latin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</a:rPr>
              <a:t>termos</a:t>
            </a:r>
            <a:r>
              <a:rPr lang="en-US" b="1" dirty="0">
                <a:latin typeface="Cambria" panose="02040503050406030204" pitchFamily="18" charset="0"/>
              </a:rPr>
              <a:t> de </a:t>
            </a:r>
            <a:r>
              <a:rPr lang="en-US" b="1" dirty="0" err="1">
                <a:latin typeface="Cambria" panose="02040503050406030204" pitchFamily="18" charset="0"/>
              </a:rPr>
              <a:t>sistemas</a:t>
            </a:r>
            <a:r>
              <a:rPr lang="en-US" b="1" dirty="0">
                <a:latin typeface="Cambria" panose="02040503050406030204" pitchFamily="18" charset="0"/>
              </a:rPr>
              <a:t> de </a:t>
            </a:r>
            <a:r>
              <a:rPr lang="en-US" b="1" dirty="0" err="1">
                <a:latin typeface="Cambria" panose="02040503050406030204" pitchFamily="18" charset="0"/>
              </a:rPr>
              <a:t>informação</a:t>
            </a:r>
            <a:r>
              <a:rPr lang="en-US" b="1" dirty="0">
                <a:latin typeface="Cambria" panose="02040503050406030204" pitchFamily="18" charset="0"/>
              </a:rPr>
              <a:t> para </a:t>
            </a:r>
            <a:r>
              <a:rPr lang="en-US" b="1" dirty="0" err="1">
                <a:latin typeface="Cambria" panose="02040503050406030204" pitchFamily="18" charset="0"/>
              </a:rPr>
              <a:t>rastreamento</a:t>
            </a:r>
            <a:r>
              <a:rPr lang="en-US" b="1" dirty="0">
                <a:latin typeface="Cambria" panose="02040503050406030204" pitchFamily="18" charset="0"/>
              </a:rPr>
              <a:t> e </a:t>
            </a:r>
            <a:r>
              <a:rPr lang="en-US" b="1" dirty="0" err="1">
                <a:latin typeface="Cambria" panose="02040503050406030204" pitchFamily="18" charset="0"/>
              </a:rPr>
              <a:t>controle</a:t>
            </a:r>
            <a:r>
              <a:rPr lang="en-US" b="1" dirty="0">
                <a:latin typeface="Cambria" panose="02040503050406030204" pitchFamily="18" charset="0"/>
              </a:rPr>
              <a:t> dos </a:t>
            </a:r>
            <a:r>
              <a:rPr lang="en-US" b="1" dirty="0" err="1">
                <a:latin typeface="Cambria" panose="02040503050406030204" pitchFamily="18" charset="0"/>
              </a:rPr>
              <a:t>fluxos</a:t>
            </a:r>
            <a:endParaRPr lang="pt-BR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495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4F138-DA29-0BB6-48BF-D34AE05E3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1F19A24-40CF-C98D-CB39-B597EEC6850E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572B1AA-20B4-0CED-BB96-75B9943FF397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016227F-32B8-07EC-E587-04E6064A1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807C3C6-1DE1-C1DA-07B9-8AD7F858D006}"/>
              </a:ext>
            </a:extLst>
          </p:cNvPr>
          <p:cNvSpPr txBox="1"/>
          <p:nvPr/>
        </p:nvSpPr>
        <p:spPr>
          <a:xfrm>
            <a:off x="323528" y="879103"/>
            <a:ext cx="8568952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anose="02040503050406030204" pitchFamily="18" charset="0"/>
              </a:rPr>
              <a:t>HUB-AND-SPOKE</a:t>
            </a: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São instalações consolidadoras de produtos de diversas origens para vários destinos, sendo assim de operação mais complexa. 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São comuns em operações </a:t>
            </a:r>
            <a:r>
              <a:rPr lang="pt-BR" b="1" dirty="0">
                <a:solidFill>
                  <a:schemeClr val="accent2"/>
                </a:solidFill>
                <a:latin typeface="Cambria" panose="02040503050406030204" pitchFamily="18" charset="0"/>
              </a:rPr>
              <a:t>de e-commerce. </a:t>
            </a:r>
            <a:r>
              <a:rPr lang="pt-BR" dirty="0">
                <a:latin typeface="Cambria" panose="02040503050406030204" pitchFamily="18" charset="0"/>
              </a:rPr>
              <a:t>Em operações de transporte aéreo, é usual haver mais de um hub na rede logística. 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Eles têm como objetivo otimizar o </a:t>
            </a:r>
            <a:r>
              <a:rPr lang="pt-BR" b="1" dirty="0">
                <a:solidFill>
                  <a:schemeClr val="accent2"/>
                </a:solidFill>
                <a:latin typeface="Cambria" panose="02040503050406030204" pitchFamily="18" charset="0"/>
              </a:rPr>
              <a:t>transporte fracionado, com o aumento da consolidação de carga</a:t>
            </a:r>
            <a:r>
              <a:rPr lang="pt-BR" dirty="0">
                <a:latin typeface="Cambria" panose="02040503050406030204" pitchFamily="18" charset="0"/>
              </a:rPr>
              <a:t>, e atender o clientes em prazos mais competitivos. 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Frequentemente empregam transportadores e </a:t>
            </a:r>
            <a:r>
              <a:rPr lang="pt-BR" dirty="0" err="1">
                <a:latin typeface="Cambria" panose="02040503050406030204" pitchFamily="18" charset="0"/>
              </a:rPr>
              <a:t>sorters</a:t>
            </a:r>
            <a:r>
              <a:rPr lang="pt-BR" dirty="0">
                <a:latin typeface="Cambria" panose="02040503050406030204" pitchFamily="18" charset="0"/>
              </a:rPr>
              <a:t>, que agilizam a separação dos pacotes e o redirecionamento para a doca por onde eles serão expedidos para o destino final. 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b="1" dirty="0">
                <a:latin typeface="Cambria" panose="02040503050406030204" pitchFamily="18" charset="0"/>
              </a:rPr>
              <a:t>Possuir softwares de ponta e integrados é essencial para o sucesso dessa operação.</a:t>
            </a:r>
            <a:endParaRPr lang="pt-BR" sz="16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640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B8AB3-03D9-3830-F07E-598F11D58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860CA14-2753-30A2-B03B-842429F9EC24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440FE9E-8F30-C90B-37CF-2D5A91BFD203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6A1E688-B6AD-0C75-8700-E728CAA30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3D11DE5-903F-7BCC-0A29-B2B7C912DE9C}"/>
              </a:ext>
            </a:extLst>
          </p:cNvPr>
          <p:cNvSpPr txBox="1"/>
          <p:nvPr/>
        </p:nvSpPr>
        <p:spPr>
          <a:xfrm>
            <a:off x="467544" y="1340768"/>
            <a:ext cx="81904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Questões para serem entregues:</a:t>
            </a:r>
          </a:p>
          <a:p>
            <a:endParaRPr lang="pt-BR" sz="2000" b="1" dirty="0">
              <a:latin typeface="Cambria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Ache um exemplo de vídeo de Cross </a:t>
            </a:r>
            <a:r>
              <a:rPr lang="pt-BR" sz="2000" dirty="0" err="1">
                <a:latin typeface="Cambria" pitchFamily="18" charset="0"/>
              </a:rPr>
              <a:t>docking</a:t>
            </a:r>
            <a:r>
              <a:rPr lang="pt-BR" sz="2000" dirty="0">
                <a:latin typeface="Cambria" pitchFamily="18" charset="0"/>
              </a:rPr>
              <a:t> e de merge in </a:t>
            </a:r>
            <a:r>
              <a:rPr lang="pt-BR" sz="2000" dirty="0" err="1">
                <a:latin typeface="Cambria" pitchFamily="18" charset="0"/>
              </a:rPr>
              <a:t>transit</a:t>
            </a:r>
            <a:endParaRPr lang="pt-BR" sz="2000" dirty="0">
              <a:latin typeface="Cambria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Mapeie o processo e seus possíveis indicadores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Descreva o caso em um pequeno texto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pt-BR" sz="2000" dirty="0">
              <a:latin typeface="Cambria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pt-BR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164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C5E74-91E8-4C84-91BB-A0516D64B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3D230F0-3A6C-FDA3-F0A6-646AF5162B82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B949C4E-A393-CEE7-28A2-313FEDE09DF4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D74ABCC-3724-BD3B-3B09-A34441E65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E32EE77-2723-FC28-A108-70C2B15CA3EB}"/>
              </a:ext>
            </a:extLst>
          </p:cNvPr>
          <p:cNvSpPr txBox="1"/>
          <p:nvPr/>
        </p:nvSpPr>
        <p:spPr>
          <a:xfrm>
            <a:off x="287524" y="3028890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Cambria" pitchFamily="18" charset="0"/>
              </a:rPr>
              <a:t>Módulo 2 – Processo de </a:t>
            </a:r>
            <a:r>
              <a:rPr lang="pt-BR" sz="2000" b="1" dirty="0" err="1">
                <a:latin typeface="Cambria" pitchFamily="18" charset="0"/>
              </a:rPr>
              <a:t>Picking</a:t>
            </a:r>
            <a:endParaRPr lang="pt-BR" sz="20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621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DB0EB-7F1A-1B21-F42A-E22C09925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2C407B3-B788-761A-7563-C80B17CEE0FE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E789AA1-8986-C894-FC29-2C0F6A93C207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4261C6-93E3-3ECB-34C7-9E425A922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468F2FA-CEE5-C25D-327E-20AC7954D098}"/>
              </a:ext>
            </a:extLst>
          </p:cNvPr>
          <p:cNvSpPr txBox="1"/>
          <p:nvPr/>
        </p:nvSpPr>
        <p:spPr>
          <a:xfrm>
            <a:off x="323528" y="879103"/>
            <a:ext cx="856895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O que é a atividade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 e qual sua importância?</a:t>
            </a:r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Para entendermos a atividade de </a:t>
            </a:r>
            <a:r>
              <a:rPr lang="pl-PL" b="1" i="1" dirty="0">
                <a:latin typeface="Cambria" panose="02040503050406030204" pitchFamily="18" charset="0"/>
              </a:rPr>
              <a:t>picking</a:t>
            </a:r>
            <a:r>
              <a:rPr lang="pl-PL" i="1" dirty="0">
                <a:latin typeface="Cambria" panose="02040503050406030204" pitchFamily="18" charset="0"/>
              </a:rPr>
              <a:t> </a:t>
            </a:r>
            <a:r>
              <a:rPr lang="pl-PL" dirty="0">
                <a:latin typeface="Cambria" panose="02040503050406030204" pitchFamily="18" charset="0"/>
              </a:rPr>
              <a:t>(</a:t>
            </a:r>
            <a:r>
              <a:rPr lang="pl-PL" b="1" dirty="0">
                <a:latin typeface="Cambria" panose="02040503050406030204" pitchFamily="18" charset="0"/>
              </a:rPr>
              <a:t>separação e preparação de pedidos</a:t>
            </a:r>
            <a:r>
              <a:rPr lang="pl-PL" dirty="0">
                <a:latin typeface="Cambria" panose="02040503050406030204" pitchFamily="18" charset="0"/>
              </a:rPr>
              <a:t>) é importante apresentarmos sua inserção </a:t>
            </a:r>
            <a:r>
              <a:rPr lang="pl-PL" b="1" dirty="0">
                <a:latin typeface="Cambria" panose="02040503050406030204" pitchFamily="18" charset="0"/>
              </a:rPr>
              <a:t>entre as principais atividades de armazenagem</a:t>
            </a:r>
            <a:r>
              <a:rPr lang="pl-PL" dirty="0">
                <a:latin typeface="Cambria" panose="02040503050406030204" pitchFamily="18" charset="0"/>
              </a:rPr>
              <a:t>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De uma maneira simples, todos os tipos de armazéns possuem as seguintes funções</a:t>
            </a:r>
            <a:r>
              <a:rPr lang="pt-BR" dirty="0">
                <a:latin typeface="Cambria" panose="02040503050406030204" pitchFamily="18" charset="0"/>
              </a:rPr>
              <a:t>:</a:t>
            </a:r>
            <a:r>
              <a:rPr lang="pl-PL" dirty="0">
                <a:latin typeface="Cambria" panose="02040503050406030204" pitchFamily="18" charset="0"/>
              </a:rPr>
              <a:t> </a:t>
            </a:r>
            <a:endParaRPr lang="pt-BR" b="1" dirty="0">
              <a:latin typeface="Cambria" panose="02040503050406030204" pitchFamily="18" charset="0"/>
            </a:endParaRP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6BB9C0B3-BC49-CA27-C8EA-81AB0D6CF1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484199"/>
              </p:ext>
            </p:extLst>
          </p:nvPr>
        </p:nvGraphicFramePr>
        <p:xfrm>
          <a:off x="2987824" y="3080533"/>
          <a:ext cx="2232248" cy="2570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2769108" imgH="3188208" progId="Word.Picture.8">
                  <p:embed/>
                </p:oleObj>
              </mc:Choice>
              <mc:Fallback>
                <p:oleObj name="Picture" r:id="rId2" imgW="2769108" imgH="3188208" progId="Word.Picture.8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id="{28548EEE-BC84-4992-B638-D1010F79DB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3080533"/>
                        <a:ext cx="2232248" cy="25701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4722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EE5A6-34F1-6E89-6C87-C7CA8DAB9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927B8DC2-4808-380B-215A-48CDD3EBE7B7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DFB1410-EE1B-0D37-DFE9-70AE405E5493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CE7178C-09D1-015F-21C8-C78C22B57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0195FAB-C15D-B70B-E256-D6FB98580B50}"/>
              </a:ext>
            </a:extLst>
          </p:cNvPr>
          <p:cNvSpPr txBox="1"/>
          <p:nvPr/>
        </p:nvSpPr>
        <p:spPr>
          <a:xfrm>
            <a:off x="323528" y="879103"/>
            <a:ext cx="856895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O que é a atividade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 e qual sua importância?</a:t>
            </a:r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A atividade de </a:t>
            </a:r>
            <a:r>
              <a:rPr lang="pl-PL" b="1" i="1" dirty="0">
                <a:latin typeface="Cambria" panose="02040503050406030204" pitchFamily="18" charset="0"/>
              </a:rPr>
              <a:t>picking</a:t>
            </a:r>
            <a:r>
              <a:rPr lang="pl-PL" dirty="0">
                <a:latin typeface="Cambria" panose="02040503050406030204" pitchFamily="18" charset="0"/>
              </a:rPr>
              <a:t> pode ser definida como a atividade responsável pela coleta do </a:t>
            </a:r>
            <a:r>
              <a:rPr lang="pl-PL" b="1" i="1" dirty="0">
                <a:latin typeface="Cambria" panose="02040503050406030204" pitchFamily="18" charset="0"/>
              </a:rPr>
              <a:t>mix</a:t>
            </a:r>
            <a:r>
              <a:rPr lang="pl-PL" i="1" dirty="0">
                <a:latin typeface="Cambria" panose="02040503050406030204" pitchFamily="18" charset="0"/>
              </a:rPr>
              <a:t> </a:t>
            </a:r>
            <a:r>
              <a:rPr lang="pl-PL" dirty="0">
                <a:latin typeface="Cambria" panose="02040503050406030204" pitchFamily="18" charset="0"/>
              </a:rPr>
              <a:t>correto de produtos, em suas quantidades corretas da área de armazenagem para satisfazer as necessidades do consumidor.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Dessa forma, estaremos focando a atividade de </a:t>
            </a:r>
            <a:r>
              <a:rPr lang="pl-PL" b="1" dirty="0">
                <a:latin typeface="Cambria" panose="02040503050406030204" pitchFamily="18" charset="0"/>
              </a:rPr>
              <a:t>coleta do pedido, </a:t>
            </a:r>
            <a:r>
              <a:rPr lang="pl-PL" dirty="0">
                <a:latin typeface="Cambria" panose="02040503050406030204" pitchFamily="18" charset="0"/>
              </a:rPr>
              <a:t>conhecido como </a:t>
            </a:r>
            <a:r>
              <a:rPr lang="pl-PL" b="1" i="1" dirty="0">
                <a:latin typeface="Cambria" panose="02040503050406030204" pitchFamily="18" charset="0"/>
              </a:rPr>
              <a:t>order picking</a:t>
            </a:r>
            <a:r>
              <a:rPr lang="pl-PL" dirty="0">
                <a:latin typeface="Cambria" panose="02040503050406030204" pitchFamily="18" charset="0"/>
              </a:rPr>
              <a:t>, ou simplesmente </a:t>
            </a:r>
            <a:r>
              <a:rPr lang="pl-PL" b="1" i="1" dirty="0">
                <a:latin typeface="Cambria" panose="02040503050406030204" pitchFamily="18" charset="0"/>
              </a:rPr>
              <a:t>picking</a:t>
            </a:r>
            <a:r>
              <a:rPr lang="pt-BR" b="1" i="1" dirty="0">
                <a:latin typeface="Cambria" panose="02040503050406030204" pitchFamily="18" charset="0"/>
              </a:rPr>
              <a:t>.</a:t>
            </a:r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655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22695-F24B-84B1-367C-C01AB0BDB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059D8AF5-46AE-E1EC-ADDA-6BE236C97566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C3BE89B-DA59-FD80-4DFC-901FED51521C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74C3DB0-9EFD-CCB9-E124-BFD69D54B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5C372D5-56EC-6608-C9D2-FA9A9E6BE288}"/>
              </a:ext>
            </a:extLst>
          </p:cNvPr>
          <p:cNvSpPr txBox="1"/>
          <p:nvPr/>
        </p:nvSpPr>
        <p:spPr>
          <a:xfrm>
            <a:off x="323528" y="879103"/>
            <a:ext cx="856895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O que é a atividade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 e qual sua importância?</a:t>
            </a:r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endParaRPr lang="pt-BR" b="1" i="1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Tal atividade dentro de um armazém é considerada como uma das mais críticas. Dependendo do tipo de armazem, </a:t>
            </a:r>
            <a:r>
              <a:rPr lang="pl-PL" b="1" dirty="0">
                <a:solidFill>
                  <a:srgbClr val="C00000"/>
                </a:solidFill>
                <a:latin typeface="Cambria" panose="02040503050406030204" pitchFamily="18" charset="0"/>
              </a:rPr>
              <a:t>30% a 40% do custo de mão-de-obra está associado à atividade de picking. 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Aliado ao custo, o tempo dessa atividade influi de maneira substancial no tempo de </a:t>
            </a:r>
            <a:r>
              <a:rPr lang="pl-PL" b="1" dirty="0">
                <a:latin typeface="Cambria" panose="02040503050406030204" pitchFamily="18" charset="0"/>
              </a:rPr>
              <a:t>ciclo de pedido,</a:t>
            </a:r>
            <a:r>
              <a:rPr lang="pl-PL" dirty="0">
                <a:latin typeface="Cambria" panose="02040503050406030204" pitchFamily="18" charset="0"/>
              </a:rPr>
              <a:t> ou seja, o tempo entre a recepção de um pedido do cliente e a entrega correta dos produtos.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902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1DEB6-EFDD-2CB0-1866-64F5DA58F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19604F4-7857-FC9D-5932-7E3E0BC51289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C237DA2-CB99-06E2-7DE0-5C294F503D3F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0EDEBD0-F169-70E5-5243-89433A28B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BD4BED3-8A87-AE79-8EB3-4CB5532BB00A}"/>
              </a:ext>
            </a:extLst>
          </p:cNvPr>
          <p:cNvSpPr txBox="1"/>
          <p:nvPr/>
        </p:nvSpPr>
        <p:spPr>
          <a:xfrm>
            <a:off x="323528" y="879103"/>
            <a:ext cx="8568952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O que é a atividade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 e qual sua importância?</a:t>
            </a:r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O aumento progressivo  das </a:t>
            </a:r>
            <a:r>
              <a:rPr lang="pl-PL" b="1" dirty="0">
                <a:solidFill>
                  <a:srgbClr val="C00000"/>
                </a:solidFill>
                <a:latin typeface="Cambria" panose="02040503050406030204" pitchFamily="18" charset="0"/>
              </a:rPr>
              <a:t>necessidades (e exigências) dos consumidores </a:t>
            </a:r>
            <a:r>
              <a:rPr lang="pl-PL" dirty="0">
                <a:latin typeface="Cambria" panose="02040503050406030204" pitchFamily="18" charset="0"/>
              </a:rPr>
              <a:t>e da </a:t>
            </a:r>
            <a:r>
              <a:rPr lang="pl-PL" b="1" dirty="0">
                <a:solidFill>
                  <a:srgbClr val="C00000"/>
                </a:solidFill>
                <a:latin typeface="Cambria" panose="02040503050406030204" pitchFamily="18" charset="0"/>
              </a:rPr>
              <a:t>competição</a:t>
            </a:r>
            <a:r>
              <a:rPr lang="pl-PL" dirty="0">
                <a:latin typeface="Cambria" panose="02040503050406030204" pitchFamily="18" charset="0"/>
              </a:rPr>
              <a:t> trouxe diversas consequências para a atividade de armazenagem.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Tais consequências podem ser traduzidas em tendências gerais que podem ser observadas em diversos setores: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l-PL" b="1" dirty="0">
                <a:latin typeface="Cambria" panose="02040503050406030204" pitchFamily="18" charset="0"/>
              </a:rPr>
              <a:t>Profileração do número de SKUs</a:t>
            </a:r>
            <a:r>
              <a:rPr lang="pl-PL" dirty="0">
                <a:latin typeface="Cambria" panose="02040503050406030204" pitchFamily="18" charset="0"/>
              </a:rPr>
              <a:t>: as maiores exigências dos clientes aumentaram os números de produtos que as empresas trabalham atualmente</a:t>
            </a:r>
            <a:endParaRPr lang="pt-BR" dirty="0">
              <a:latin typeface="Cambria" panose="02040503050406030204" pitchFamily="18" charset="0"/>
            </a:endParaRP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l-PL" b="1" dirty="0">
                <a:latin typeface="Cambria" panose="02040503050406030204" pitchFamily="18" charset="0"/>
              </a:rPr>
              <a:t>Aumento do Número de Pedidos</a:t>
            </a:r>
            <a:r>
              <a:rPr lang="pl-PL" dirty="0">
                <a:latin typeface="Cambria" panose="02040503050406030204" pitchFamily="18" charset="0"/>
              </a:rPr>
              <a:t>: os clientes passaram a trabalhar cada vez mais em filosofias de ressuprimento contínuo, com o objetivo de diminuir seus níveis de estoque. As menores quantidades de lote implicam em um aumento no número de pedidos ao longo do tempo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563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43061-64D1-D7FE-9AAB-45FE2428A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F026A37-6E47-E030-5D41-078170870E30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1CCEEEC-6A48-31F4-7FF0-D4AA44E9E399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23FC4AB-7F24-AFB4-F992-900080EB2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9E73F12-0B0B-4FC0-1BC3-9DCF2177C78B}"/>
              </a:ext>
            </a:extLst>
          </p:cNvPr>
          <p:cNvSpPr txBox="1"/>
          <p:nvPr/>
        </p:nvSpPr>
        <p:spPr>
          <a:xfrm>
            <a:off x="323528" y="879103"/>
            <a:ext cx="8568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O que é a atividade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 e qual sua importância?</a:t>
            </a:r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Dessa forma, a atividade de </a:t>
            </a:r>
            <a:r>
              <a:rPr lang="pl-PL" b="1" i="1" dirty="0">
                <a:solidFill>
                  <a:srgbClr val="C00000"/>
                </a:solidFill>
                <a:latin typeface="Cambria" panose="02040503050406030204" pitchFamily="18" charset="0"/>
              </a:rPr>
              <a:t>picking</a:t>
            </a:r>
            <a:r>
              <a:rPr lang="pl-PL" b="1" dirty="0">
                <a:solidFill>
                  <a:srgbClr val="C00000"/>
                </a:solidFill>
                <a:latin typeface="Cambria" panose="02040503050406030204" pitchFamily="18" charset="0"/>
              </a:rPr>
              <a:t> deve ser flexível </a:t>
            </a:r>
            <a:r>
              <a:rPr lang="pl-PL" dirty="0">
                <a:latin typeface="Cambria" panose="02040503050406030204" pitchFamily="18" charset="0"/>
              </a:rPr>
              <a:t>para assegurar uma operação dentro das </a:t>
            </a:r>
            <a:r>
              <a:rPr lang="pl-PL" b="1" dirty="0">
                <a:latin typeface="Cambria" panose="02040503050406030204" pitchFamily="18" charset="0"/>
              </a:rPr>
              <a:t>necessidades determinadas pelo cliente</a:t>
            </a:r>
            <a:r>
              <a:rPr lang="pl-PL" dirty="0">
                <a:latin typeface="Cambria" panose="02040503050406030204" pitchFamily="18" charset="0"/>
              </a:rPr>
              <a:t>, utilizando sistemas de controle e monitoramento que suportem os níveis de serviço e qualidade diagnosticados.</a:t>
            </a:r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198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9AD7E-1DA7-E16C-2BEB-B73331415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CCE6F10-0590-7815-A344-A8E74DBC2772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A32C613-39D8-903B-926F-F51371374370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4446FCA-C7E8-B46E-D0BB-FB8F8EDD7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0C0BDFC-1268-BDC8-E913-D39366DB3549}"/>
              </a:ext>
            </a:extLst>
          </p:cNvPr>
          <p:cNvSpPr txBox="1"/>
          <p:nvPr/>
        </p:nvSpPr>
        <p:spPr>
          <a:xfrm>
            <a:off x="323528" y="879103"/>
            <a:ext cx="856895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Que princípios utilizar para a melhoria do sistema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?</a:t>
            </a:r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Independente do tamanho, volume, tipos de estoque, necessidades do consumidor e tipos de sistemas de controle da operação do armazén, existem certos princípios que se aplicam bem em qualquer atividade de </a:t>
            </a:r>
            <a:r>
              <a:rPr lang="pl-PL" i="1" dirty="0">
                <a:latin typeface="Cambria" panose="02040503050406030204" pitchFamily="18" charset="0"/>
              </a:rPr>
              <a:t>picking</a:t>
            </a:r>
            <a:r>
              <a:rPr lang="pl-PL" dirty="0">
                <a:latin typeface="Cambria" panose="02040503050406030204" pitchFamily="18" charset="0"/>
              </a:rPr>
              <a:t>.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 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São princípios que devem guiar o posicionamento de produtos dentro da área de armazenagem e o fluxo de informação e documentos.</a:t>
            </a:r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043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2DC87-BE65-62B6-BCA5-E3E7FBF5E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A5CEE261-2DCC-1C3D-5160-29EB5B2340D3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B7BEC96-9E09-A85B-7575-ACCAE9A2CFA2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1E737B7-EC43-54B6-4CB1-23F7E52C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6788C5A-4EFA-9449-D5E2-72983AC9CBE6}"/>
              </a:ext>
            </a:extLst>
          </p:cNvPr>
          <p:cNvSpPr txBox="1"/>
          <p:nvPr/>
        </p:nvSpPr>
        <p:spPr>
          <a:xfrm>
            <a:off x="323528" y="879103"/>
            <a:ext cx="8568952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Que princípios utilizar para a melhoria do sistema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?</a:t>
            </a:r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l-PL" b="1" dirty="0">
                <a:latin typeface="Cambria" panose="02040503050406030204" pitchFamily="18" charset="0"/>
              </a:rPr>
              <a:t>Priorizar produtos de maior giro</a:t>
            </a:r>
            <a:r>
              <a:rPr lang="pt-BR" b="1" dirty="0">
                <a:latin typeface="Cambria" panose="02040503050406030204" pitchFamily="18" charset="0"/>
              </a:rPr>
              <a:t> - </a:t>
            </a:r>
            <a:r>
              <a:rPr lang="pl-PL" dirty="0">
                <a:latin typeface="Cambria" panose="02040503050406030204" pitchFamily="18" charset="0"/>
              </a:rPr>
              <a:t>O primeiro passo é a identificação dos produtos de maior giro. Na maioria dos casos será observado que uma </a:t>
            </a:r>
            <a:r>
              <a:rPr lang="pl-PL" b="1" dirty="0">
                <a:solidFill>
                  <a:srgbClr val="C00000"/>
                </a:solidFill>
                <a:latin typeface="Cambria" panose="02040503050406030204" pitchFamily="18" charset="0"/>
              </a:rPr>
              <a:t>pequeno grupo de produtos correspondem a grande parte da movimentação em um armazém</a:t>
            </a:r>
            <a:r>
              <a:rPr lang="pl-PL" dirty="0">
                <a:latin typeface="Cambria" panose="02040503050406030204" pitchFamily="18" charset="0"/>
              </a:rPr>
              <a:t>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É a conhecida Lei de Pareto, </a:t>
            </a:r>
            <a:r>
              <a:rPr lang="pl-PL" b="1" dirty="0">
                <a:solidFill>
                  <a:srgbClr val="C00000"/>
                </a:solidFill>
                <a:latin typeface="Cambria" panose="02040503050406030204" pitchFamily="18" charset="0"/>
              </a:rPr>
              <a:t>onde 20% dos produtos correspondem a 80% das movimentações.</a:t>
            </a:r>
            <a:r>
              <a:rPr lang="pl-PL" dirty="0">
                <a:latin typeface="Cambria" panose="02040503050406030204" pitchFamily="18" charset="0"/>
              </a:rPr>
              <a:t> São considerados os produtos de</a:t>
            </a:r>
            <a:r>
              <a:rPr lang="pl-PL" b="1" dirty="0">
                <a:latin typeface="Cambria" panose="02040503050406030204" pitchFamily="18" charset="0"/>
              </a:rPr>
              <a:t> alto volume.</a:t>
            </a:r>
            <a:r>
              <a:rPr lang="pl-PL" dirty="0">
                <a:latin typeface="Cambria" panose="02040503050406030204" pitchFamily="18" charset="0"/>
              </a:rPr>
              <a:t>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Cerca de 55% dos produtos correspondem a 95% do volume movimentado.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Esses 35% dos produtos são considerados de </a:t>
            </a:r>
            <a:r>
              <a:rPr lang="pl-PL" b="1" dirty="0">
                <a:latin typeface="Cambria" panose="02040503050406030204" pitchFamily="18" charset="0"/>
              </a:rPr>
              <a:t>médio volume.</a:t>
            </a:r>
            <a:r>
              <a:rPr lang="pl-PL" dirty="0">
                <a:latin typeface="Cambria" panose="02040503050406030204" pitchFamily="18" charset="0"/>
              </a:rPr>
              <a:t>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Os 45% dos produtos restantes são considerados produtos de </a:t>
            </a:r>
            <a:r>
              <a:rPr lang="pl-PL" b="1" dirty="0">
                <a:latin typeface="Cambria" panose="02040503050406030204" pitchFamily="18" charset="0"/>
              </a:rPr>
              <a:t>baixo volume</a:t>
            </a:r>
            <a:r>
              <a:rPr lang="pl-PL" dirty="0">
                <a:latin typeface="Cambria" panose="02040503050406030204" pitchFamily="18" charset="0"/>
              </a:rPr>
              <a:t>, correspondendo a cerca de 5% do volume total movimentado.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3346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B8A70-85E4-6E3C-32EF-9A2492120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CDE7C0E-7B76-B24E-57D3-FA65BBCB0EB4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70C8880-CB3D-FAD3-F396-BBEEF6271623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AA1EA63-18CC-B3BF-5889-D8BCB6346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53B1FD6-088F-4F68-53D8-D6AD0D197572}"/>
              </a:ext>
            </a:extLst>
          </p:cNvPr>
          <p:cNvSpPr txBox="1"/>
          <p:nvPr/>
        </p:nvSpPr>
        <p:spPr>
          <a:xfrm>
            <a:off x="323528" y="879103"/>
            <a:ext cx="856895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Que princípios utilizar para a melhoria do sistema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?</a:t>
            </a:r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t-BR" b="1" dirty="0">
                <a:latin typeface="Cambria" panose="02040503050406030204" pitchFamily="18" charset="0"/>
              </a:rPr>
              <a:t>Vídeo 5, 6 e 7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555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DCF55-05E2-DAC2-B663-5E10BCBA0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C18D3A0-5B62-EC42-73FF-7D0D98ADBFCA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6AAD74B-870A-E420-907A-7D455D0C1530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EE7C354-FD23-12DB-C0B3-C67A4A1A1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8ED4ACC-97D1-53AA-E3C0-27E96654C507}"/>
              </a:ext>
            </a:extLst>
          </p:cNvPr>
          <p:cNvSpPr txBox="1"/>
          <p:nvPr/>
        </p:nvSpPr>
        <p:spPr>
          <a:xfrm>
            <a:off x="323528" y="879103"/>
            <a:ext cx="8568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Que princípios utilizar para a melhoria do sistema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?</a:t>
            </a:r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endParaRPr lang="pt-BR" sz="2000" b="1" dirty="0">
              <a:latin typeface="Cambria" panose="02040503050406030204" pitchFamily="18" charset="0"/>
            </a:endParaRPr>
          </a:p>
          <a:p>
            <a:pPr algn="just"/>
            <a:r>
              <a:rPr lang="pt-BR" b="1" dirty="0">
                <a:latin typeface="Cambria" panose="02040503050406030204" pitchFamily="18" charset="0"/>
              </a:rPr>
              <a:t>1 - </a:t>
            </a:r>
            <a:r>
              <a:rPr lang="pl-PL" b="1" dirty="0">
                <a:latin typeface="Cambria" panose="02040503050406030204" pitchFamily="18" charset="0"/>
              </a:rPr>
              <a:t>Os produtos de maior giro </a:t>
            </a:r>
            <a:r>
              <a:rPr lang="pl-PL" dirty="0">
                <a:latin typeface="Cambria" panose="02040503050406030204" pitchFamily="18" charset="0"/>
              </a:rPr>
              <a:t>devem ficar nas posições de mais fácil acesso para os operadores e de mais fácil ressuprimento. Essa idéia orienta fortemente a disposição física de produtos no armazém. Podemos apresentar um </a:t>
            </a:r>
            <a:r>
              <a:rPr lang="pl-PL" i="1" dirty="0">
                <a:latin typeface="Cambria" panose="02040503050406030204" pitchFamily="18" charset="0"/>
              </a:rPr>
              <a:t>layout</a:t>
            </a:r>
            <a:r>
              <a:rPr lang="pl-PL" dirty="0">
                <a:latin typeface="Cambria" panose="02040503050406030204" pitchFamily="18" charset="0"/>
              </a:rPr>
              <a:t> básico desenvolvido em função do giro dos produtos</a:t>
            </a:r>
            <a:endParaRPr lang="pt-BR" dirty="0">
              <a:latin typeface="Cambria" panose="02040503050406030204" pitchFamily="18" charset="0"/>
            </a:endParaRP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4A581E83-2F55-E51F-5C22-22C0D266F9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303338"/>
              </p:ext>
            </p:extLst>
          </p:nvPr>
        </p:nvGraphicFramePr>
        <p:xfrm>
          <a:off x="2329284" y="2694984"/>
          <a:ext cx="4907012" cy="3180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3899916" imgH="2528316" progId="Word.Picture.8">
                  <p:embed/>
                </p:oleObj>
              </mc:Choice>
              <mc:Fallback>
                <p:oleObj name="Picture" r:id="rId2" imgW="3899916" imgH="2528316" progId="Word.Picture.8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2C227246-904F-487C-8BD5-761FB9DF9F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9284" y="2694984"/>
                        <a:ext cx="4907012" cy="31807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6549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E1F10-AFBC-B82E-F5AA-04AA9F62A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285C3822-946E-CC00-BAE4-8C2070506795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41D3345-6FD4-EAB4-E4D5-786B891281D9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EB9ECE2-50E6-5527-CA2C-6454C12A9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AD26D3C-D0EE-88AB-2401-48CC2C5B4FCA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Que princípios utilizar para a melhoria do sistema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?</a:t>
            </a:r>
            <a:endParaRPr lang="pt-BR" sz="2000" b="1" dirty="0">
              <a:latin typeface="Cambria" panose="02040503050406030204" pitchFamily="18" charset="0"/>
            </a:endParaRP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25D38931-936D-F823-68C1-2BD6F4AC09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5843616"/>
              </p:ext>
            </p:extLst>
          </p:nvPr>
        </p:nvGraphicFramePr>
        <p:xfrm>
          <a:off x="3923928" y="1297509"/>
          <a:ext cx="4968552" cy="3220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3899916" imgH="2528316" progId="Word.Picture.8">
                  <p:embed/>
                </p:oleObj>
              </mc:Choice>
              <mc:Fallback>
                <p:oleObj name="Picture" r:id="rId2" imgW="3899916" imgH="2528316" progId="Word.Picture.8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2C227246-904F-487C-8BD5-761FB9DF9F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1297509"/>
                        <a:ext cx="4968552" cy="32206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CACE2093-3853-6BC5-2517-FEBC9047CEFF}"/>
              </a:ext>
            </a:extLst>
          </p:cNvPr>
          <p:cNvSpPr txBox="1"/>
          <p:nvPr/>
        </p:nvSpPr>
        <p:spPr>
          <a:xfrm>
            <a:off x="323528" y="1306861"/>
            <a:ext cx="35283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b="1" dirty="0">
                <a:latin typeface="Cambria" panose="02040503050406030204" pitchFamily="18" charset="0"/>
              </a:rPr>
              <a:t>1 -</a:t>
            </a:r>
            <a:r>
              <a:rPr lang="en-US" dirty="0">
                <a:latin typeface="Cambria" panose="02040503050406030204" pitchFamily="18" charset="0"/>
              </a:rPr>
              <a:t> O </a:t>
            </a:r>
            <a:r>
              <a:rPr lang="en-US" dirty="0" err="1">
                <a:latin typeface="Cambria" panose="02040503050406030204" pitchFamily="18" charset="0"/>
              </a:rPr>
              <a:t>objetivo</a:t>
            </a:r>
            <a:r>
              <a:rPr lang="en-US" dirty="0">
                <a:latin typeface="Cambria" panose="02040503050406030204" pitchFamily="18" charset="0"/>
              </a:rPr>
              <a:t> é </a:t>
            </a:r>
            <a:r>
              <a:rPr lang="en-US" dirty="0" err="1">
                <a:latin typeface="Cambria" panose="02040503050406030204" pitchFamily="18" charset="0"/>
              </a:rPr>
              <a:t>priorizar</a:t>
            </a:r>
            <a:r>
              <a:rPr lang="en-US" dirty="0">
                <a:latin typeface="Cambria" panose="02040503050406030204" pitchFamily="18" charset="0"/>
              </a:rPr>
              <a:t> a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minimização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da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distância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entre o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operador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que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efetua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a coleta e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os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produtos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a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serem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coletados</a:t>
            </a:r>
            <a:r>
              <a:rPr lang="en-US" dirty="0">
                <a:latin typeface="Cambria" panose="02040503050406030204" pitchFamily="18" charset="0"/>
              </a:rPr>
              <a:t>. </a:t>
            </a:r>
          </a:p>
          <a:p>
            <a:pPr lvl="0" algn="just"/>
            <a:endParaRPr lang="en-US" dirty="0">
              <a:latin typeface="Cambria" panose="02040503050406030204" pitchFamily="18" charset="0"/>
            </a:endParaRPr>
          </a:p>
          <a:p>
            <a:pPr lvl="0" algn="just"/>
            <a:r>
              <a:rPr lang="en-US" dirty="0" err="1">
                <a:latin typeface="Cambria" panose="02040503050406030204" pitchFamily="18" charset="0"/>
              </a:rPr>
              <a:t>Dessa</a:t>
            </a:r>
            <a:r>
              <a:rPr lang="en-US" dirty="0">
                <a:latin typeface="Cambria" panose="02040503050406030204" pitchFamily="18" charset="0"/>
              </a:rPr>
              <a:t> forma, </a:t>
            </a:r>
            <a:r>
              <a:rPr lang="en-US" dirty="0" err="1">
                <a:latin typeface="Cambria" panose="02040503050406030204" pitchFamily="18" charset="0"/>
              </a:rPr>
              <a:t>os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produtos</a:t>
            </a:r>
            <a:r>
              <a:rPr lang="en-US" dirty="0">
                <a:latin typeface="Cambria" panose="02040503050406030204" pitchFamily="18" charset="0"/>
              </a:rPr>
              <a:t> de </a:t>
            </a:r>
            <a:r>
              <a:rPr lang="en-US" dirty="0" err="1">
                <a:latin typeface="Cambria" panose="02040503050406030204" pitchFamily="18" charset="0"/>
              </a:rPr>
              <a:t>maior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giro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devem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ser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colocados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na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região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mais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próxima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da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atividade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de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separação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FD2F8434-C925-6403-9F69-AA7C52E3D545}"/>
              </a:ext>
            </a:extLst>
          </p:cNvPr>
          <p:cNvSpPr/>
          <p:nvPr/>
        </p:nvSpPr>
        <p:spPr>
          <a:xfrm>
            <a:off x="5045576" y="2338720"/>
            <a:ext cx="360040" cy="58673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82040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C429A-CE60-9AC4-DE35-C5B70DD40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AF51DF4-8594-55C6-D748-19655070E994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7F09ABC-87BD-02E0-3D5C-20E018C7A97F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BD96C8B-B329-9720-EECE-C19B77C67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25BB261-B602-DBB4-5870-B0B468353378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Que princípios utilizar para a melhoria do sistema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?</a:t>
            </a:r>
            <a:endParaRPr lang="pt-BR" sz="2000" b="1" dirty="0">
              <a:latin typeface="Cambria" panose="020405030504060302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2C09049-7924-FBA7-0282-62FE3A711FBF}"/>
              </a:ext>
            </a:extLst>
          </p:cNvPr>
          <p:cNvSpPr txBox="1"/>
          <p:nvPr/>
        </p:nvSpPr>
        <p:spPr>
          <a:xfrm>
            <a:off x="287524" y="5991091"/>
            <a:ext cx="85689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>
                <a:latin typeface="Cambria" panose="02040503050406030204" pitchFamily="18" charset="0"/>
              </a:rPr>
              <a:t>Artigo: </a:t>
            </a:r>
            <a:r>
              <a:rPr lang="pl-PL" sz="1000" b="1" dirty="0">
                <a:latin typeface="Cambria" panose="02040503050406030204" pitchFamily="18" charset="0"/>
              </a:rPr>
              <a:t>Estratégias de </a:t>
            </a:r>
            <a:r>
              <a:rPr lang="pl-PL" sz="1000" b="1" i="1" dirty="0">
                <a:latin typeface="Cambria" panose="02040503050406030204" pitchFamily="18" charset="0"/>
              </a:rPr>
              <a:t>picking </a:t>
            </a:r>
            <a:r>
              <a:rPr lang="pl-PL" sz="1000" b="1" dirty="0">
                <a:latin typeface="Cambria" panose="02040503050406030204" pitchFamily="18" charset="0"/>
              </a:rPr>
              <a:t>na armazenagem</a:t>
            </a:r>
            <a:r>
              <a:rPr lang="pt-BR" sz="1000" b="1" dirty="0">
                <a:latin typeface="Cambria" panose="02040503050406030204" pitchFamily="18" charset="0"/>
              </a:rPr>
              <a:t> – Alexandre Medeiros</a:t>
            </a: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09CD89CD-C104-998F-550C-E54B1D03B2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23928" y="1297509"/>
          <a:ext cx="4968552" cy="3220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3899916" imgH="2528316" progId="Word.Picture.8">
                  <p:embed/>
                </p:oleObj>
              </mc:Choice>
              <mc:Fallback>
                <p:oleObj name="Picture" r:id="rId2" imgW="3899916" imgH="2528316" progId="Word.Picture.8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2C227246-904F-487C-8BD5-761FB9DF9F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1297509"/>
                        <a:ext cx="4968552" cy="32206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6B6BFC28-43A4-0EAC-6F25-4A3C041DB6CB}"/>
              </a:ext>
            </a:extLst>
          </p:cNvPr>
          <p:cNvSpPr txBox="1"/>
          <p:nvPr/>
        </p:nvSpPr>
        <p:spPr>
          <a:xfrm>
            <a:off x="323528" y="1306861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b="1" dirty="0">
                <a:latin typeface="Cambria" panose="02040503050406030204" pitchFamily="18" charset="0"/>
              </a:rPr>
              <a:t>7 -</a:t>
            </a:r>
            <a:r>
              <a:rPr lang="en-US" dirty="0">
                <a:latin typeface="Cambria" panose="02040503050406030204" pitchFamily="18" charset="0"/>
              </a:rPr>
              <a:t> As </a:t>
            </a:r>
            <a:r>
              <a:rPr lang="en-US" dirty="0" err="1">
                <a:latin typeface="Cambria" panose="02040503050406030204" pitchFamily="18" charset="0"/>
              </a:rPr>
              <a:t>esteiras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eliminam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a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movimentação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na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recepção</a:t>
            </a:r>
            <a:r>
              <a:rPr lang="en-US" dirty="0">
                <a:latin typeface="Cambria" panose="02040503050406030204" pitchFamily="18" charset="0"/>
              </a:rPr>
              <a:t> da </a:t>
            </a:r>
            <a:r>
              <a:rPr lang="en-US" dirty="0" err="1">
                <a:latin typeface="Cambria" panose="02040503050406030204" pitchFamily="18" charset="0"/>
              </a:rPr>
              <a:t>lista</a:t>
            </a:r>
            <a:r>
              <a:rPr lang="en-US" dirty="0">
                <a:latin typeface="Cambria" panose="02040503050406030204" pitchFamily="18" charset="0"/>
              </a:rPr>
              <a:t> de </a:t>
            </a:r>
            <a:r>
              <a:rPr lang="en-US" dirty="0" err="1">
                <a:latin typeface="Cambria" panose="02040503050406030204" pitchFamily="18" charset="0"/>
              </a:rPr>
              <a:t>produtos</a:t>
            </a:r>
            <a:r>
              <a:rPr lang="en-US" dirty="0">
                <a:latin typeface="Cambria" panose="02040503050406030204" pitchFamily="18" charset="0"/>
              </a:rPr>
              <a:t> e no </a:t>
            </a:r>
            <a:r>
              <a:rPr lang="en-US" dirty="0" err="1">
                <a:latin typeface="Cambria" panose="02040503050406030204" pitchFamily="18" charset="0"/>
              </a:rPr>
              <a:t>envio</a:t>
            </a:r>
            <a:r>
              <a:rPr lang="en-US" dirty="0">
                <a:latin typeface="Cambria" panose="02040503050406030204" pitchFamily="18" charset="0"/>
              </a:rPr>
              <a:t> para o </a:t>
            </a:r>
            <a:r>
              <a:rPr lang="en-US" dirty="0" err="1">
                <a:latin typeface="Cambria" panose="02040503050406030204" pitchFamily="18" charset="0"/>
              </a:rPr>
              <a:t>despacho</a:t>
            </a:r>
            <a:r>
              <a:rPr lang="en-US" dirty="0">
                <a:latin typeface="Cambria" panose="02040503050406030204" pitchFamily="18" charset="0"/>
              </a:rPr>
              <a:t>.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B6A61951-1269-56E6-008D-CBD38B40A94E}"/>
              </a:ext>
            </a:extLst>
          </p:cNvPr>
          <p:cNvSpPr/>
          <p:nvPr/>
        </p:nvSpPr>
        <p:spPr>
          <a:xfrm>
            <a:off x="5752820" y="1628908"/>
            <a:ext cx="360040" cy="58673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53742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C7F07-28F1-2EAF-3E55-29B2A8B72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9497806D-42B1-43F2-9BCA-CAD2D6763061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38DFD75-DC37-40EF-76A0-D077FBC070AB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F9E6106-AB98-970D-1182-BE174BFC0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EF16647-2AD5-3DA0-0326-83AD3466F0EE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Que princípios utilizar para a melhoria do sistema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?</a:t>
            </a:r>
            <a:endParaRPr lang="pt-BR" sz="2000" b="1" dirty="0">
              <a:latin typeface="Cambria" panose="02040503050406030204" pitchFamily="18" charset="0"/>
            </a:endParaRP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F504E0E3-6611-3131-4984-BC7024A40D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23928" y="1297509"/>
          <a:ext cx="4968552" cy="3220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3899916" imgH="2528316" progId="Word.Picture.8">
                  <p:embed/>
                </p:oleObj>
              </mc:Choice>
              <mc:Fallback>
                <p:oleObj name="Picture" r:id="rId2" imgW="3899916" imgH="2528316" progId="Word.Picture.8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2C227246-904F-487C-8BD5-761FB9DF9F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1297509"/>
                        <a:ext cx="4968552" cy="32206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703E3186-6DE8-7A53-3DF2-20FFED9C4E3F}"/>
              </a:ext>
            </a:extLst>
          </p:cNvPr>
          <p:cNvSpPr txBox="1"/>
          <p:nvPr/>
        </p:nvSpPr>
        <p:spPr>
          <a:xfrm>
            <a:off x="323528" y="1306861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b="1" dirty="0">
                <a:latin typeface="Cambria" panose="02040503050406030204" pitchFamily="18" charset="0"/>
              </a:rPr>
              <a:t>2 -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Interessante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reservar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uma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área</a:t>
            </a:r>
            <a:r>
              <a:rPr lang="en-US" dirty="0">
                <a:latin typeface="Cambria" panose="02040503050406030204" pitchFamily="18" charset="0"/>
              </a:rPr>
              <a:t> para a </a:t>
            </a:r>
            <a:r>
              <a:rPr lang="en-US" dirty="0" err="1">
                <a:latin typeface="Cambria" panose="02040503050406030204" pitchFamily="18" charset="0"/>
              </a:rPr>
              <a:t>armazenagem</a:t>
            </a:r>
            <a:r>
              <a:rPr lang="en-US" dirty="0">
                <a:latin typeface="Cambria" panose="02040503050406030204" pitchFamily="18" charset="0"/>
              </a:rPr>
              <a:t> e </a:t>
            </a:r>
            <a:r>
              <a:rPr lang="en-US" dirty="0" err="1">
                <a:latin typeface="Cambria" panose="02040503050406030204" pitchFamily="18" charset="0"/>
              </a:rPr>
              <a:t>coleta</a:t>
            </a:r>
            <a:r>
              <a:rPr lang="en-US" dirty="0">
                <a:latin typeface="Cambria" panose="02040503050406030204" pitchFamily="18" charset="0"/>
              </a:rPr>
              <a:t> de </a:t>
            </a:r>
            <a:r>
              <a:rPr lang="en-US" dirty="0" err="1">
                <a:latin typeface="Cambria" panose="02040503050406030204" pitchFamily="18" charset="0"/>
              </a:rPr>
              <a:t>produtos</a:t>
            </a:r>
            <a:r>
              <a:rPr lang="en-US" dirty="0">
                <a:latin typeface="Cambria" panose="02040503050406030204" pitchFamily="18" charset="0"/>
              </a:rPr>
              <a:t> de </a:t>
            </a:r>
            <a:r>
              <a:rPr lang="en-US" dirty="0" err="1">
                <a:latin typeface="Cambria" panose="02040503050406030204" pitchFamily="18" charset="0"/>
              </a:rPr>
              <a:t>pequenas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dimensões</a:t>
            </a:r>
            <a:r>
              <a:rPr lang="en-US" dirty="0">
                <a:latin typeface="Cambria" panose="02040503050406030204" pitchFamily="18" charset="0"/>
              </a:rPr>
              <a:t> e alto volume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41FE46C-4A19-1724-E0D0-8959D9B9703B}"/>
              </a:ext>
            </a:extLst>
          </p:cNvPr>
          <p:cNvSpPr/>
          <p:nvPr/>
        </p:nvSpPr>
        <p:spPr>
          <a:xfrm>
            <a:off x="4162100" y="2842262"/>
            <a:ext cx="409899" cy="58673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03288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E2E69-B55C-43FB-F5A0-5F2AFD7A3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0B8240D-84D0-D42C-99CC-BD0A3CDE2FA6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F752187-8B7F-3971-A745-278EA0009557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2B39B59-1D9A-EE11-B2E5-2489EA22D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30</a:t>
            </a:fld>
            <a:endParaRPr lang="pt-BR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72D99A02-65B4-0FE8-6CF3-DAB5160A4F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1432206"/>
              </p:ext>
            </p:extLst>
          </p:nvPr>
        </p:nvGraphicFramePr>
        <p:xfrm>
          <a:off x="3923928" y="1297509"/>
          <a:ext cx="4968552" cy="3220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3899916" imgH="2528316" progId="Word.Picture.8">
                  <p:embed/>
                </p:oleObj>
              </mc:Choice>
              <mc:Fallback>
                <p:oleObj name="Picture" r:id="rId2" imgW="3899916" imgH="2528316" progId="Word.Picture.8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2C227246-904F-487C-8BD5-761FB9DF9F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1297509"/>
                        <a:ext cx="4968552" cy="32206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0B0A1CF0-5FD7-C1FE-21CB-957B45D65278}"/>
              </a:ext>
            </a:extLst>
          </p:cNvPr>
          <p:cNvSpPr txBox="1"/>
          <p:nvPr/>
        </p:nvSpPr>
        <p:spPr>
          <a:xfrm>
            <a:off x="323528" y="1306861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b="1" dirty="0">
                <a:latin typeface="Cambria" panose="02040503050406030204" pitchFamily="18" charset="0"/>
              </a:rPr>
              <a:t>3 -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Deve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ser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planejada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uma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área</a:t>
            </a:r>
            <a:r>
              <a:rPr lang="en-US" dirty="0">
                <a:latin typeface="Cambria" panose="02040503050406030204" pitchFamily="18" charset="0"/>
              </a:rPr>
              <a:t> para o </a:t>
            </a:r>
            <a:r>
              <a:rPr lang="en-US" dirty="0" err="1">
                <a:latin typeface="Cambria" panose="02040503050406030204" pitchFamily="18" charset="0"/>
              </a:rPr>
              <a:t>recebimento</a:t>
            </a:r>
            <a:r>
              <a:rPr lang="en-US" dirty="0">
                <a:latin typeface="Cambria" panose="02040503050406030204" pitchFamily="18" charset="0"/>
              </a:rPr>
              <a:t> (3) de </a:t>
            </a:r>
            <a:r>
              <a:rPr lang="en-US" dirty="0" err="1">
                <a:latin typeface="Cambria" panose="02040503050406030204" pitchFamily="18" charset="0"/>
              </a:rPr>
              <a:t>produtos</a:t>
            </a:r>
            <a:r>
              <a:rPr lang="en-US" dirty="0">
                <a:latin typeface="Cambria" panose="02040503050406030204" pitchFamily="18" charset="0"/>
              </a:rPr>
              <a:t> que </a:t>
            </a:r>
            <a:r>
              <a:rPr lang="en-US" dirty="0" err="1">
                <a:latin typeface="Cambria" panose="02040503050406030204" pitchFamily="18" charset="0"/>
              </a:rPr>
              <a:t>alimentarão</a:t>
            </a:r>
            <a:r>
              <a:rPr lang="en-US" dirty="0">
                <a:latin typeface="Cambria" panose="02040503050406030204" pitchFamily="18" charset="0"/>
              </a:rPr>
              <a:t> as </a:t>
            </a:r>
            <a:r>
              <a:rPr lang="en-US" dirty="0" err="1">
                <a:latin typeface="Cambria" panose="02040503050406030204" pitchFamily="18" charset="0"/>
              </a:rPr>
              <a:t>regiões</a:t>
            </a:r>
            <a:r>
              <a:rPr lang="en-US" dirty="0">
                <a:latin typeface="Cambria" panose="02040503050406030204" pitchFamily="18" charset="0"/>
              </a:rPr>
              <a:t> (1) e (2)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51FD7989-CBCD-06E4-616C-7ED5CCAE2B84}"/>
              </a:ext>
            </a:extLst>
          </p:cNvPr>
          <p:cNvSpPr/>
          <p:nvPr/>
        </p:nvSpPr>
        <p:spPr>
          <a:xfrm>
            <a:off x="4788024" y="3861048"/>
            <a:ext cx="409899" cy="42795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59265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DA285-0D73-3B29-A3C6-B03F1D4C7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A153C39-0716-2CD5-35E1-C4EA25DDB3A8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2671E86-A947-6104-CDD0-253E0C907181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EC15EB9-E446-2618-C608-FC2B70D1B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B0CDC48-BD52-ACEB-6187-4B87C44522AA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Que princípios utilizar para a melhoria do sistema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?</a:t>
            </a:r>
            <a:endParaRPr lang="pt-BR" sz="2000" b="1" dirty="0">
              <a:latin typeface="Cambria" panose="02040503050406030204" pitchFamily="18" charset="0"/>
            </a:endParaRP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60A0A38E-6D1A-822E-4B0F-58339B00AD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7124211"/>
              </p:ext>
            </p:extLst>
          </p:nvPr>
        </p:nvGraphicFramePr>
        <p:xfrm>
          <a:off x="3923928" y="1297509"/>
          <a:ext cx="4968552" cy="3220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3899916" imgH="2528316" progId="Word.Picture.8">
                  <p:embed/>
                </p:oleObj>
              </mc:Choice>
              <mc:Fallback>
                <p:oleObj name="Picture" r:id="rId2" imgW="3899916" imgH="2528316" progId="Word.Picture.8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2C227246-904F-487C-8BD5-761FB9DF9F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1297509"/>
                        <a:ext cx="4968552" cy="32206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E373E55A-505D-6AAC-E7C9-D05F4F2E1CD0}"/>
              </a:ext>
            </a:extLst>
          </p:cNvPr>
          <p:cNvSpPr txBox="1"/>
          <p:nvPr/>
        </p:nvSpPr>
        <p:spPr>
          <a:xfrm>
            <a:off x="323528" y="1306861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b="1" dirty="0">
                <a:latin typeface="Cambria" panose="02040503050406030204" pitchFamily="18" charset="0"/>
              </a:rPr>
              <a:t>4 -</a:t>
            </a:r>
            <a:r>
              <a:rPr lang="en-US" dirty="0">
                <a:latin typeface="Cambria" panose="02040503050406030204" pitchFamily="18" charset="0"/>
              </a:rPr>
              <a:t> De forma </a:t>
            </a:r>
            <a:r>
              <a:rPr lang="en-US" dirty="0" err="1">
                <a:latin typeface="Cambria" panose="02040503050406030204" pitchFamily="18" charset="0"/>
              </a:rPr>
              <a:t>análoga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dirty="0" err="1">
                <a:latin typeface="Cambria" panose="02040503050406030204" pitchFamily="18" charset="0"/>
              </a:rPr>
              <a:t>uma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área</a:t>
            </a:r>
            <a:r>
              <a:rPr lang="en-US" dirty="0">
                <a:latin typeface="Cambria" panose="02040503050406030204" pitchFamily="18" charset="0"/>
              </a:rPr>
              <a:t> de </a:t>
            </a:r>
            <a:r>
              <a:rPr lang="en-US" dirty="0" err="1">
                <a:latin typeface="Cambria" panose="02040503050406030204" pitchFamily="18" charset="0"/>
              </a:rPr>
              <a:t>expedição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deve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ser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dimensionada</a:t>
            </a:r>
            <a:r>
              <a:rPr lang="en-US" dirty="0">
                <a:latin typeface="Cambria" panose="02040503050406030204" pitchFamily="18" charset="0"/>
              </a:rPr>
              <a:t> com </a:t>
            </a:r>
            <a:r>
              <a:rPr lang="en-US" dirty="0" err="1">
                <a:latin typeface="Cambria" panose="02040503050406030204" pitchFamily="18" charset="0"/>
              </a:rPr>
              <a:t>linhas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suficientes</a:t>
            </a:r>
            <a:r>
              <a:rPr lang="en-US" dirty="0">
                <a:latin typeface="Cambria" panose="02040503050406030204" pitchFamily="18" charset="0"/>
              </a:rPr>
              <a:t> para </a:t>
            </a:r>
            <a:r>
              <a:rPr lang="en-US" dirty="0" err="1">
                <a:latin typeface="Cambria" panose="02040503050406030204" pitchFamily="18" charset="0"/>
              </a:rPr>
              <a:t>evitar</a:t>
            </a:r>
            <a:r>
              <a:rPr lang="en-US" dirty="0">
                <a:latin typeface="Cambria" panose="02040503050406030204" pitchFamily="18" charset="0"/>
              </a:rPr>
              <a:t> a </a:t>
            </a:r>
            <a:r>
              <a:rPr lang="en-US" dirty="0" err="1">
                <a:latin typeface="Cambria" panose="02040503050406030204" pitchFamily="18" charset="0"/>
              </a:rPr>
              <a:t>acumulação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ou</a:t>
            </a:r>
            <a:r>
              <a:rPr lang="en-US" dirty="0">
                <a:latin typeface="Cambria" panose="02040503050406030204" pitchFamily="18" charset="0"/>
              </a:rPr>
              <a:t> fila </a:t>
            </a:r>
            <a:r>
              <a:rPr lang="en-US" dirty="0" err="1">
                <a:latin typeface="Cambria" panose="02040503050406030204" pitchFamily="18" charset="0"/>
              </a:rPr>
              <a:t>na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linha</a:t>
            </a:r>
            <a:r>
              <a:rPr lang="en-US" dirty="0">
                <a:latin typeface="Cambria" panose="02040503050406030204" pitchFamily="18" charset="0"/>
              </a:rPr>
              <a:t> de picking.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97C59228-DC02-712F-0834-C741C546EB77}"/>
              </a:ext>
            </a:extLst>
          </p:cNvPr>
          <p:cNvSpPr/>
          <p:nvPr/>
        </p:nvSpPr>
        <p:spPr>
          <a:xfrm>
            <a:off x="7606496" y="3932168"/>
            <a:ext cx="409899" cy="42795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42479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5F252-7920-A102-3354-CB10EBDF9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BBCC4305-2CD5-191C-56FA-A0D3B7E9013D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87C1497-62FF-7146-8E1C-9D0F1B0ECB26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1708F8F-4202-CAC2-CCFB-6FCF8FE36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90BE4A-6121-7A96-9ED3-5D8CFAC5678B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Que princípios utilizar para a melhoria do sistema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?</a:t>
            </a:r>
            <a:endParaRPr lang="pt-BR" sz="2000" b="1" dirty="0">
              <a:latin typeface="Cambria" panose="02040503050406030204" pitchFamily="18" charset="0"/>
            </a:endParaRP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F43F432C-597F-AD0A-1551-6ADB72C333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23928" y="1297509"/>
          <a:ext cx="4968552" cy="3220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3899916" imgH="2528316" progId="Word.Picture.8">
                  <p:embed/>
                </p:oleObj>
              </mc:Choice>
              <mc:Fallback>
                <p:oleObj name="Picture" r:id="rId2" imgW="3899916" imgH="2528316" progId="Word.Picture.8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2C227246-904F-487C-8BD5-761FB9DF9F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1297509"/>
                        <a:ext cx="4968552" cy="32206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39BF1BCC-1069-223E-9F26-8A5538F74188}"/>
              </a:ext>
            </a:extLst>
          </p:cNvPr>
          <p:cNvSpPr txBox="1"/>
          <p:nvPr/>
        </p:nvSpPr>
        <p:spPr>
          <a:xfrm>
            <a:off x="323528" y="1306861"/>
            <a:ext cx="3528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b="1" dirty="0">
                <a:latin typeface="Cambria" panose="02040503050406030204" pitchFamily="18" charset="0"/>
              </a:rPr>
              <a:t>5 -</a:t>
            </a:r>
            <a:r>
              <a:rPr lang="en-US" dirty="0">
                <a:latin typeface="Cambria" panose="02040503050406030204" pitchFamily="18" charset="0"/>
              </a:rPr>
              <a:t> As </a:t>
            </a:r>
            <a:r>
              <a:rPr lang="en-US" dirty="0" err="1">
                <a:latin typeface="Cambria" panose="02040503050406030204" pitchFamily="18" charset="0"/>
              </a:rPr>
              <a:t>esteiras</a:t>
            </a:r>
            <a:r>
              <a:rPr lang="en-US" dirty="0">
                <a:latin typeface="Cambria" panose="02040503050406030204" pitchFamily="18" charset="0"/>
              </a:rPr>
              <a:t> que </a:t>
            </a:r>
            <a:r>
              <a:rPr lang="en-US" dirty="0" err="1">
                <a:latin typeface="Cambria" panose="02040503050406030204" pitchFamily="18" charset="0"/>
              </a:rPr>
              <a:t>levam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os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pedidos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completos</a:t>
            </a:r>
            <a:r>
              <a:rPr lang="en-US" dirty="0">
                <a:latin typeface="Cambria" panose="02040503050406030204" pitchFamily="18" charset="0"/>
              </a:rPr>
              <a:t> da </a:t>
            </a:r>
            <a:r>
              <a:rPr lang="en-US" dirty="0" err="1">
                <a:latin typeface="Cambria" panose="02040503050406030204" pitchFamily="18" charset="0"/>
              </a:rPr>
              <a:t>área</a:t>
            </a:r>
            <a:r>
              <a:rPr lang="en-US" dirty="0">
                <a:latin typeface="Cambria" panose="02040503050406030204" pitchFamily="18" charset="0"/>
              </a:rPr>
              <a:t> de picking para a </a:t>
            </a:r>
            <a:r>
              <a:rPr lang="en-US" dirty="0" err="1">
                <a:latin typeface="Cambria" panose="02040503050406030204" pitchFamily="18" charset="0"/>
              </a:rPr>
              <a:t>área</a:t>
            </a:r>
            <a:r>
              <a:rPr lang="en-US" dirty="0">
                <a:latin typeface="Cambria" panose="02040503050406030204" pitchFamily="18" charset="0"/>
              </a:rPr>
              <a:t> de </a:t>
            </a:r>
            <a:r>
              <a:rPr lang="en-US" dirty="0" err="1">
                <a:latin typeface="Cambria" panose="02040503050406030204" pitchFamily="18" charset="0"/>
              </a:rPr>
              <a:t>expedição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devem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possuir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altura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elevada</a:t>
            </a:r>
            <a:r>
              <a:rPr lang="en-US" dirty="0">
                <a:latin typeface="Cambria" panose="02040503050406030204" pitchFamily="18" charset="0"/>
              </a:rPr>
              <a:t> para </a:t>
            </a:r>
            <a:r>
              <a:rPr lang="en-US" dirty="0" err="1">
                <a:latin typeface="Cambria" panose="02040503050406030204" pitchFamily="18" charset="0"/>
              </a:rPr>
              <a:t>aproveitamento</a:t>
            </a:r>
            <a:r>
              <a:rPr lang="en-US" dirty="0">
                <a:latin typeface="Cambria" panose="02040503050406030204" pitchFamily="18" charset="0"/>
              </a:rPr>
              <a:t> do </a:t>
            </a:r>
            <a:r>
              <a:rPr lang="en-US" dirty="0" err="1">
                <a:latin typeface="Cambria" panose="02040503050406030204" pitchFamily="18" charset="0"/>
              </a:rPr>
              <a:t>espaço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em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chão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7B70E447-3E85-AF3F-AF1A-AA89F337304E}"/>
              </a:ext>
            </a:extLst>
          </p:cNvPr>
          <p:cNvSpPr/>
          <p:nvPr/>
        </p:nvSpPr>
        <p:spPr>
          <a:xfrm>
            <a:off x="8172400" y="3443456"/>
            <a:ext cx="409899" cy="42795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39169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DDEDA-5C5B-BF02-5B3A-D37B57CF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B4167D6-E887-9019-A610-8C8E94A95ACE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0D0923C-826A-3C75-A4D0-6895A9901169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6BDAE0F-757B-B928-5420-2222CFDA5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C51276D-DF39-D157-258D-F80D44311322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Que princípios utilizar para a melhoria do sistema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?</a:t>
            </a:r>
            <a:endParaRPr lang="pt-BR" sz="2000" b="1" dirty="0">
              <a:latin typeface="Cambria" panose="02040503050406030204" pitchFamily="18" charset="0"/>
            </a:endParaRP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1DE02A3A-CAEC-4988-8782-A5149F433E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23928" y="1297509"/>
          <a:ext cx="4968552" cy="3220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3899916" imgH="2528316" progId="Word.Picture.8">
                  <p:embed/>
                </p:oleObj>
              </mc:Choice>
              <mc:Fallback>
                <p:oleObj name="Picture" r:id="rId2" imgW="3899916" imgH="2528316" progId="Word.Picture.8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2C227246-904F-487C-8BD5-761FB9DF9F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1297509"/>
                        <a:ext cx="4968552" cy="32206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B0351E6C-44B0-6F3F-0482-B3194DD9AF4F}"/>
              </a:ext>
            </a:extLst>
          </p:cNvPr>
          <p:cNvSpPr txBox="1"/>
          <p:nvPr/>
        </p:nvSpPr>
        <p:spPr>
          <a:xfrm>
            <a:off x="323528" y="1306861"/>
            <a:ext cx="3528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b="1" dirty="0">
                <a:latin typeface="Cambria" panose="02040503050406030204" pitchFamily="18" charset="0"/>
              </a:rPr>
              <a:t>6 -</a:t>
            </a:r>
            <a:r>
              <a:rPr lang="en-US" dirty="0">
                <a:latin typeface="Cambria" panose="02040503050406030204" pitchFamily="18" charset="0"/>
              </a:rPr>
              <a:t> Na </a:t>
            </a:r>
            <a:r>
              <a:rPr lang="en-US" dirty="0" err="1">
                <a:latin typeface="Cambria" panose="02040503050406030204" pitchFamily="18" charset="0"/>
              </a:rPr>
              <a:t>região</a:t>
            </a:r>
            <a:r>
              <a:rPr lang="en-US" dirty="0">
                <a:latin typeface="Cambria" panose="02040503050406030204" pitchFamily="18" charset="0"/>
              </a:rPr>
              <a:t> (6) </a:t>
            </a:r>
            <a:r>
              <a:rPr lang="en-US" dirty="0" err="1">
                <a:latin typeface="Cambria" panose="02040503050406030204" pitchFamily="18" charset="0"/>
              </a:rPr>
              <a:t>temos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todos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os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produtos</a:t>
            </a:r>
            <a:r>
              <a:rPr lang="en-US" dirty="0">
                <a:latin typeface="Cambria" panose="02040503050406030204" pitchFamily="18" charset="0"/>
              </a:rPr>
              <a:t>  de </a:t>
            </a:r>
            <a:r>
              <a:rPr lang="en-US" dirty="0" err="1">
                <a:latin typeface="Cambria" panose="02040503050406030204" pitchFamily="18" charset="0"/>
              </a:rPr>
              <a:t>pequeno</a:t>
            </a:r>
            <a:r>
              <a:rPr lang="en-US" dirty="0">
                <a:latin typeface="Cambria" panose="02040503050406030204" pitchFamily="18" charset="0"/>
              </a:rPr>
              <a:t> e </a:t>
            </a:r>
            <a:r>
              <a:rPr lang="en-US" dirty="0" err="1">
                <a:latin typeface="Cambria" panose="02040503050406030204" pitchFamily="18" charset="0"/>
              </a:rPr>
              <a:t>médio</a:t>
            </a:r>
            <a:r>
              <a:rPr lang="en-US" dirty="0">
                <a:latin typeface="Cambria" panose="02040503050406030204" pitchFamily="18" charset="0"/>
              </a:rPr>
              <a:t> volumes, </a:t>
            </a:r>
            <a:r>
              <a:rPr lang="en-US" dirty="0" err="1">
                <a:latin typeface="Cambria" panose="02040503050406030204" pitchFamily="18" charset="0"/>
              </a:rPr>
              <a:t>armazenados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em</a:t>
            </a:r>
            <a:r>
              <a:rPr lang="en-US" dirty="0">
                <a:latin typeface="Cambria" panose="02040503050406030204" pitchFamily="18" charset="0"/>
              </a:rPr>
              <a:t> pallets. Este é um </a:t>
            </a:r>
            <a:r>
              <a:rPr lang="en-US" dirty="0" err="1">
                <a:latin typeface="Cambria" panose="02040503050406030204" pitchFamily="18" charset="0"/>
              </a:rPr>
              <a:t>exemplo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bastante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genérico</a:t>
            </a:r>
            <a:r>
              <a:rPr lang="en-US" dirty="0">
                <a:latin typeface="Cambria" panose="02040503050406030204" pitchFamily="18" charset="0"/>
              </a:rPr>
              <a:t>, mas a </a:t>
            </a:r>
            <a:r>
              <a:rPr lang="en-US" dirty="0" err="1">
                <a:latin typeface="Cambria" panose="02040503050406030204" pitchFamily="18" charset="0"/>
              </a:rPr>
              <a:t>filosofia</a:t>
            </a:r>
            <a:r>
              <a:rPr lang="en-US" dirty="0">
                <a:latin typeface="Cambria" panose="02040503050406030204" pitchFamily="18" charset="0"/>
              </a:rPr>
              <a:t> é </a:t>
            </a:r>
            <a:r>
              <a:rPr lang="en-US" dirty="0" err="1">
                <a:latin typeface="Cambria" panose="02040503050406030204" pitchFamily="18" charset="0"/>
              </a:rPr>
              <a:t>aplicável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em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vários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casos</a:t>
            </a:r>
            <a:r>
              <a:rPr lang="en-US" dirty="0">
                <a:latin typeface="Cambria" panose="02040503050406030204" pitchFamily="18" charset="0"/>
              </a:rPr>
              <a:t>.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7F043AF0-4FC5-2841-236D-C1FE8469AE71}"/>
              </a:ext>
            </a:extLst>
          </p:cNvPr>
          <p:cNvSpPr/>
          <p:nvPr/>
        </p:nvSpPr>
        <p:spPr>
          <a:xfrm>
            <a:off x="7956376" y="1629420"/>
            <a:ext cx="409899" cy="42795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29E4F36-40E3-ED82-4861-F0CC2AE7D0AF}"/>
              </a:ext>
            </a:extLst>
          </p:cNvPr>
          <p:cNvSpPr txBox="1"/>
          <p:nvPr/>
        </p:nvSpPr>
        <p:spPr>
          <a:xfrm>
            <a:off x="323528" y="4822487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b="1" dirty="0">
                <a:latin typeface="Cambria" panose="02040503050406030204" pitchFamily="18" charset="0"/>
              </a:rPr>
              <a:t>8 –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Docas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50C9F8F4-661C-069E-8316-72E71F64C52C}"/>
              </a:ext>
            </a:extLst>
          </p:cNvPr>
          <p:cNvSpPr/>
          <p:nvPr/>
        </p:nvSpPr>
        <p:spPr>
          <a:xfrm>
            <a:off x="6408204" y="4101239"/>
            <a:ext cx="409899" cy="42795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7836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E4231-E01B-23A6-6955-D64645C9B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7C0E138-6146-ACB9-C961-62FADCC3BBD7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7456C4D-6A6F-6339-D1E8-D6A0535F8805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7A2D4F2-E25A-02CE-DD6E-CF3DD81ED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B26A54B-43A1-0226-35F4-8DB08371E2AF}"/>
              </a:ext>
            </a:extLst>
          </p:cNvPr>
          <p:cNvSpPr txBox="1"/>
          <p:nvPr/>
        </p:nvSpPr>
        <p:spPr>
          <a:xfrm>
            <a:off x="467544" y="1340768"/>
            <a:ext cx="81904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Questões para serem entregues:</a:t>
            </a:r>
          </a:p>
          <a:p>
            <a:endParaRPr lang="pt-BR" sz="2000" b="1" dirty="0">
              <a:latin typeface="Cambria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Faça um app que auxilie no processo de </a:t>
            </a:r>
            <a:r>
              <a:rPr lang="pt-BR" sz="2000" dirty="0" err="1">
                <a:latin typeface="Cambria" pitchFamily="18" charset="0"/>
              </a:rPr>
              <a:t>picking</a:t>
            </a:r>
            <a:endParaRPr lang="pt-BR" sz="2000" dirty="0">
              <a:latin typeface="Cambria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Liste as funcionalidades necessárias do seu app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Usem a criatividade, a atividade é aberta mesmo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Estruturem todas as suas ideias de maneira organizada para serem entregues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Insiram esse prompt em alguma IA (sugiro fortemente o google </a:t>
            </a:r>
            <a:r>
              <a:rPr lang="pt-BR" sz="2000" dirty="0" err="1">
                <a:latin typeface="Cambria" pitchFamily="18" charset="0"/>
              </a:rPr>
              <a:t>antigravity</a:t>
            </a:r>
            <a:r>
              <a:rPr lang="pt-BR" sz="2000" dirty="0">
                <a:latin typeface="Cambria" pitchFamily="18" charset="0"/>
              </a:rPr>
              <a:t>) e vamos ver o que sai.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pt-BR" sz="2000" dirty="0">
              <a:latin typeface="Cambria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pt-BR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2408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81054</TotalTime>
  <Words>2084</Words>
  <Application>Microsoft Office PowerPoint</Application>
  <PresentationFormat>Apresentação na tela (4:3)</PresentationFormat>
  <Paragraphs>254</Paragraphs>
  <Slides>34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Cambria</vt:lpstr>
      <vt:lpstr>Wingdings</vt:lpstr>
      <vt:lpstr>Tema do Office</vt:lpstr>
      <vt:lpstr>Picture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</dc:creator>
  <cp:lastModifiedBy>Pedro Senna</cp:lastModifiedBy>
  <cp:revision>295</cp:revision>
  <dcterms:created xsi:type="dcterms:W3CDTF">2013-12-27T12:27:06Z</dcterms:created>
  <dcterms:modified xsi:type="dcterms:W3CDTF">2026-03-30T18:52:37Z</dcterms:modified>
</cp:coreProperties>
</file>