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26"/>
  </p:notesMasterIdLst>
  <p:sldIdLst>
    <p:sldId id="256" r:id="rId2"/>
    <p:sldId id="258" r:id="rId3"/>
    <p:sldId id="274" r:id="rId4"/>
    <p:sldId id="272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FC224-CAC4-48F0-B514-2223D5E99316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09E0F-3ADE-4354-8659-C5AA011712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4431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09E0F-3ADE-4354-8659-C5AA0117128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7015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063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3/16/2026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2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961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98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6999"/>
            <a:ext cx="5157787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183188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3/16/2026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73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3/16/2026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706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3/16/2026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617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007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9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96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5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3/16/2026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607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75" r:id="rId8"/>
    <p:sldLayoutId id="2147483676" r:id="rId9"/>
    <p:sldLayoutId id="2147483677" r:id="rId10"/>
    <p:sldLayoutId id="2147483685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B7E8AE-A3AC-4BB7-A5C6-F00EC697B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F8020C-60BB-4357-8207-13221A99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Picture 1" descr="Vista de cima da mesa de madeira com a planta, teclado branco, café em uma caneca branca, caderno de anotações e caneta">
            <a:extLst>
              <a:ext uri="{FF2B5EF4-FFF2-40B4-BE49-F238E27FC236}">
                <a16:creationId xmlns:a16="http://schemas.microsoft.com/office/drawing/2014/main" id="{8A6C0CE9-A50A-7750-EC78-FD87AD014A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403" r="1" b="18779"/>
          <a:stretch>
            <a:fillRect/>
          </a:stretch>
        </p:blipFill>
        <p:spPr>
          <a:xfrm>
            <a:off x="-6250" y="-17494"/>
            <a:ext cx="12198250" cy="626589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AE72DA6-F609-4537-9EE4-D12F65EC7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50" y="6237978"/>
            <a:ext cx="12198250" cy="62953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0FA05C-C0FC-4528-883E-4E75E4581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048" y="6237978"/>
            <a:ext cx="12192000" cy="637516"/>
          </a:xfrm>
          <a:prstGeom prst="rect">
            <a:avLst/>
          </a:prstGeom>
          <a:blipFill dpi="0" rotWithShape="1">
            <a:blip r:embed="rId5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300C2DA-798A-ACF9-363E-74A85770E5E2}"/>
              </a:ext>
            </a:extLst>
          </p:cNvPr>
          <p:cNvSpPr/>
          <p:nvPr/>
        </p:nvSpPr>
        <p:spPr>
          <a:xfrm>
            <a:off x="101905" y="3285866"/>
            <a:ext cx="6736234" cy="9616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Aula 4 –TQC – Total </a:t>
            </a:r>
            <a:r>
              <a:rPr lang="pt-BR" sz="2400" b="1" dirty="0" err="1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Quality</a:t>
            </a:r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 </a:t>
            </a:r>
            <a:r>
              <a:rPr lang="pt-BR" sz="2400" b="1" dirty="0" err="1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Control</a:t>
            </a:r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 e TQM – Total </a:t>
            </a:r>
            <a:r>
              <a:rPr lang="pt-BR" sz="2400" b="1" dirty="0" err="1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Quality</a:t>
            </a:r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 Management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7F9A16C-49CA-BABB-5EE0-4D532909E7DF}"/>
              </a:ext>
            </a:extLst>
          </p:cNvPr>
          <p:cNvSpPr/>
          <p:nvPr/>
        </p:nvSpPr>
        <p:spPr>
          <a:xfrm>
            <a:off x="3048" y="6237978"/>
            <a:ext cx="12185904" cy="62002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Picture 2" descr="http://www.tamandarebangu.com.br/new/images/stories/cefet.jpg">
            <a:extLst>
              <a:ext uri="{FF2B5EF4-FFF2-40B4-BE49-F238E27FC236}">
                <a16:creationId xmlns:a16="http://schemas.microsoft.com/office/drawing/2014/main" id="{463324F1-5A9D-8595-11C1-F2700B231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11"/>
            <a:ext cx="906098" cy="89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D4D5C76-DB34-0D3E-0D83-769672667DD0}"/>
              </a:ext>
            </a:extLst>
          </p:cNvPr>
          <p:cNvSpPr txBox="1"/>
          <p:nvPr/>
        </p:nvSpPr>
        <p:spPr>
          <a:xfrm>
            <a:off x="247775" y="6368533"/>
            <a:ext cx="4283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i="1" dirty="0">
                <a:solidFill>
                  <a:schemeClr val="bg1"/>
                </a:solidFill>
                <a:latin typeface="Cambria" pitchFamily="18" charset="0"/>
              </a:rPr>
              <a:t>Prof. Pedro Senna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3F5E9CE-7841-E77E-6B6C-AA2556B9C5FD}"/>
              </a:ext>
            </a:extLst>
          </p:cNvPr>
          <p:cNvSpPr/>
          <p:nvPr/>
        </p:nvSpPr>
        <p:spPr>
          <a:xfrm>
            <a:off x="101905" y="1783295"/>
            <a:ext cx="6736234" cy="9616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Disciplina: GPRO 7757 - Gestão da Qualidade</a:t>
            </a:r>
          </a:p>
          <a:p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  <a:cs typeface="Sans Serif Collection" panose="020B0502040504020204" pitchFamily="34" charset="0"/>
              </a:rPr>
              <a:t>12:50 – 15:25 – E409</a:t>
            </a:r>
          </a:p>
        </p:txBody>
      </p:sp>
    </p:spTree>
    <p:extLst>
      <p:ext uri="{BB962C8B-B14F-4D97-AF65-F5344CB8AC3E}">
        <p14:creationId xmlns:p14="http://schemas.microsoft.com/office/powerpoint/2010/main" val="2241656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EAEF2-FD81-E049-ECAE-FBC6564EE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D538C284-C176-1208-7209-5E636AF9F2E7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D66D2C1-6C61-2175-BAB0-CDC5207CF2C0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51C334D-5E0C-AE52-2581-27B7B861F309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Plano da aula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23D5215-FFCE-539F-B068-C3EB997DE32F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13E9F08-C411-D23F-C878-B8AECCA5B277}"/>
              </a:ext>
            </a:extLst>
          </p:cNvPr>
          <p:cNvSpPr txBox="1"/>
          <p:nvPr/>
        </p:nvSpPr>
        <p:spPr>
          <a:xfrm>
            <a:off x="508131" y="1347749"/>
            <a:ext cx="8232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Módulo 1 – O que é o TQC</a:t>
            </a:r>
          </a:p>
          <a:p>
            <a:pPr algn="just"/>
            <a:r>
              <a:rPr lang="pt-BR" b="1" dirty="0"/>
              <a:t>Módulo 2 – O que é TQM</a:t>
            </a:r>
          </a:p>
          <a:p>
            <a:pPr algn="just"/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473300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B287F-523D-3EB4-D373-9F059C26D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58D7AE99-915F-88D4-CAF3-127C2968BEDB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E00A015-0A1A-46B1-C917-8443CC69A8A1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828DC25-1015-14DB-B953-B3DACF3A525F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Plano da aula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31556E8-552E-259C-E292-F3240D7D5A51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C43392E-7F95-0420-C653-D0F8DD50387C}"/>
              </a:ext>
            </a:extLst>
          </p:cNvPr>
          <p:cNvSpPr txBox="1"/>
          <p:nvPr/>
        </p:nvSpPr>
        <p:spPr>
          <a:xfrm>
            <a:off x="1530686" y="2599698"/>
            <a:ext cx="8232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Módulo 1 – O que é o TQC</a:t>
            </a:r>
          </a:p>
        </p:txBody>
      </p:sp>
    </p:spTree>
    <p:extLst>
      <p:ext uri="{BB962C8B-B14F-4D97-AF65-F5344CB8AC3E}">
        <p14:creationId xmlns:p14="http://schemas.microsoft.com/office/powerpoint/2010/main" val="4202809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0CCA4-6B9B-59DF-A925-EA8487C35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8107E465-07D8-DF1A-94CF-2C5D712ABE73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B033714-73EB-CD53-9169-C400E8F8BAD5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5D2E149-48FF-4093-EAB0-D291723B6F9D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TQC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F0DD44D-1A6F-9D62-E8C6-09C79781E537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46028C4-E449-9ACD-D20C-A0A62C936539}"/>
              </a:ext>
            </a:extLst>
          </p:cNvPr>
          <p:cNvSpPr txBox="1"/>
          <p:nvPr/>
        </p:nvSpPr>
        <p:spPr>
          <a:xfrm>
            <a:off x="307975" y="1052736"/>
            <a:ext cx="11456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Objetivo principal de uma empresa é satisfação das necessidades das pessoas: consumidores (através qualidade), empregados (através crescimento do ser humano), acionistas (através produtividade), e vizinhos (através contribuição social).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D997E44-3569-BDBF-05ED-C2783BF72AB0}"/>
              </a:ext>
            </a:extLst>
          </p:cNvPr>
          <p:cNvSpPr/>
          <p:nvPr/>
        </p:nvSpPr>
        <p:spPr>
          <a:xfrm>
            <a:off x="3397045" y="2271303"/>
            <a:ext cx="4572000" cy="92333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>
            <a:spAutoFit/>
          </a:bodyPr>
          <a:lstStyle/>
          <a:p>
            <a:pPr algn="just"/>
            <a:r>
              <a:rPr lang="pt-BR" b="1">
                <a:latin typeface="Cambria" panose="02040503050406030204" pitchFamily="18" charset="0"/>
              </a:rPr>
              <a:t>TQC é o controle exercido por todas as pessoas para a satisfação das necessidades de todas as pessoas.</a:t>
            </a:r>
            <a:endParaRPr lang="pt-BR" b="1" dirty="0">
              <a:latin typeface="Cambria" panose="020405030504060302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0974477-20C6-E181-62C8-95A81A6F4DB5}"/>
              </a:ext>
            </a:extLst>
          </p:cNvPr>
          <p:cNvSpPr txBox="1"/>
          <p:nvPr/>
        </p:nvSpPr>
        <p:spPr>
          <a:xfrm>
            <a:off x="307975" y="4333818"/>
            <a:ext cx="114563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Conceito de TQC envolve diversos tópicos tais como: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Orientação pelo cliente: produzir e fornecer serviços e produtos que sejam definitivamente requisitados pelo consumidor.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Qualidade em primeiro lugar: conseguir a sobrevivência através do lucro contínuo pelo domínio da qualidade.</a:t>
            </a:r>
          </a:p>
        </p:txBody>
      </p:sp>
    </p:spTree>
    <p:extLst>
      <p:ext uri="{BB962C8B-B14F-4D97-AF65-F5344CB8AC3E}">
        <p14:creationId xmlns:p14="http://schemas.microsoft.com/office/powerpoint/2010/main" val="869210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1579C-A488-1ECA-1A33-86E06914E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52B8BBDD-5B51-D9F1-45CB-86AA23300662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C75725A-EF19-DE39-FAED-EE0ED4D7F30C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E0E6271-5874-A7A9-4B38-C3C3F255C7B0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TQC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05A93E5-4094-F536-3A05-809F3B339076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01D35EA-2C9D-F1A2-E785-0FF53AC3312C}"/>
              </a:ext>
            </a:extLst>
          </p:cNvPr>
          <p:cNvSpPr txBox="1"/>
          <p:nvPr/>
        </p:nvSpPr>
        <p:spPr>
          <a:xfrm>
            <a:off x="307975" y="1052736"/>
            <a:ext cx="11456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O termo “controle da qualidade total” foi usado pela primeira vez por Armand </a:t>
            </a:r>
            <a:r>
              <a:rPr lang="pt-BR" dirty="0" err="1">
                <a:latin typeface="Cambria" panose="02040503050406030204" pitchFamily="18" charset="0"/>
              </a:rPr>
              <a:t>Feigenbaum</a:t>
            </a:r>
            <a:r>
              <a:rPr lang="pt-BR" dirty="0">
                <a:latin typeface="Cambria" panose="02040503050406030204" pitchFamily="18" charset="0"/>
              </a:rPr>
              <a:t>, em 1956, quando ele propôs a ideia de que a qualidade só poderá resultar de um trabalho em conjunto de todos os que estão envolvidos no desempenho da organização, não apenas de um grupo de pessoas.</a:t>
            </a:r>
          </a:p>
        </p:txBody>
      </p:sp>
    </p:spTree>
    <p:extLst>
      <p:ext uri="{BB962C8B-B14F-4D97-AF65-F5344CB8AC3E}">
        <p14:creationId xmlns:p14="http://schemas.microsoft.com/office/powerpoint/2010/main" val="408945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BA16F-0AD6-7A73-2041-49CA5DCB6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488A392-5099-7EA7-F566-E2A9EF042D06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056E2BC-EC0C-496D-2944-3325239D0CB3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BFD253C-24BD-F6B2-E22B-B5BD93495B0B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TQC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CD03460-C990-AD95-FDB4-B6AC31BAC81A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E1ABE74-4049-9458-94CF-CEE54C57BDF8}"/>
              </a:ext>
            </a:extLst>
          </p:cNvPr>
          <p:cNvSpPr txBox="1"/>
          <p:nvPr/>
        </p:nvSpPr>
        <p:spPr>
          <a:xfrm>
            <a:off x="517812" y="1124744"/>
            <a:ext cx="8302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2DCE923-6137-8735-818C-9EACCD899D5D}"/>
              </a:ext>
            </a:extLst>
          </p:cNvPr>
          <p:cNvSpPr/>
          <p:nvPr/>
        </p:nvSpPr>
        <p:spPr>
          <a:xfrm>
            <a:off x="481042" y="1138097"/>
            <a:ext cx="81234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TQC – Modelo Japonês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0D6A8DED-B53F-B6A1-0D86-DD167AD749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4" t="32090" r="20749" b="14629"/>
          <a:stretch/>
        </p:blipFill>
        <p:spPr bwMode="auto">
          <a:xfrm>
            <a:off x="438476" y="1545342"/>
            <a:ext cx="7807289" cy="410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D9E4212-3383-D465-3A8C-7EAD85A44A5A}"/>
              </a:ext>
            </a:extLst>
          </p:cNvPr>
          <p:cNvSpPr txBox="1"/>
          <p:nvPr/>
        </p:nvSpPr>
        <p:spPr>
          <a:xfrm>
            <a:off x="517812" y="5590981"/>
            <a:ext cx="8302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Créditos da figura: </a:t>
            </a:r>
            <a:r>
              <a:rPr lang="pt-BR" i="1" dirty="0">
                <a:latin typeface="Cambria" panose="02040503050406030204" pitchFamily="18" charset="0"/>
              </a:rPr>
              <a:t>Gestão da Qualidade: TQM e Modelos de Excelência. </a:t>
            </a:r>
            <a:r>
              <a:rPr lang="pt-BR" dirty="0">
                <a:latin typeface="Cambria" panose="02040503050406030204" pitchFamily="18" charset="0"/>
              </a:rPr>
              <a:t>MUNIZ, J.; MOELLMANN, A.H.</a:t>
            </a:r>
          </a:p>
        </p:txBody>
      </p:sp>
    </p:spTree>
    <p:extLst>
      <p:ext uri="{BB962C8B-B14F-4D97-AF65-F5344CB8AC3E}">
        <p14:creationId xmlns:p14="http://schemas.microsoft.com/office/powerpoint/2010/main" val="3504139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618E2-C0F8-6D70-A280-6A4D79C67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41445B66-AC2A-4134-A2F7-D94D2B7B72BC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2E946AB-34EC-6F8D-4968-8C4AB8882FD6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80694EA-B223-0C1F-76A6-465786A64424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TQC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F91C994-C685-0102-50DA-7774E9CF2C71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875C1B1-74DE-5C66-F714-898FBA46097C}"/>
              </a:ext>
            </a:extLst>
          </p:cNvPr>
          <p:cNvSpPr txBox="1"/>
          <p:nvPr/>
        </p:nvSpPr>
        <p:spPr>
          <a:xfrm>
            <a:off x="517812" y="1124744"/>
            <a:ext cx="8302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E549624-7B6C-6518-E117-35FAAB2D106D}"/>
              </a:ext>
            </a:extLst>
          </p:cNvPr>
          <p:cNvSpPr/>
          <p:nvPr/>
        </p:nvSpPr>
        <p:spPr>
          <a:xfrm>
            <a:off x="481042" y="1138097"/>
            <a:ext cx="81234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TQC – Modelo Japonês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3FBC57B-40BB-625B-EF56-E6EEFA63A4AC}"/>
              </a:ext>
            </a:extLst>
          </p:cNvPr>
          <p:cNvSpPr txBox="1"/>
          <p:nvPr/>
        </p:nvSpPr>
        <p:spPr>
          <a:xfrm>
            <a:off x="517812" y="5590981"/>
            <a:ext cx="8302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Créditos da figura: </a:t>
            </a:r>
            <a:r>
              <a:rPr lang="pt-BR" i="1" dirty="0">
                <a:latin typeface="Cambria" panose="02040503050406030204" pitchFamily="18" charset="0"/>
              </a:rPr>
              <a:t>Gestão da Qualidade: TQM e Modelos de Excelência. </a:t>
            </a:r>
            <a:r>
              <a:rPr lang="pt-BR" dirty="0">
                <a:latin typeface="Cambria" panose="02040503050406030204" pitchFamily="18" charset="0"/>
              </a:rPr>
              <a:t>MUNIZ, J.; MOELLMANN, A.H.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B5E0C235-9B7E-4113-405E-A4B22345B2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7" t="35372" r="20911" b="25714"/>
          <a:stretch/>
        </p:blipFill>
        <p:spPr bwMode="auto">
          <a:xfrm>
            <a:off x="643577" y="2134989"/>
            <a:ext cx="7397087" cy="2846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1440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A1C32-6D2D-57A6-7690-BA3549C4A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45BAC4F7-4AAB-E7BF-26FE-CA8EFD4DE6AA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91BE32B-6B1A-E641-476C-B1D625EC9062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5E059D0-1CCE-AC52-7198-A2E690877AF4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TQC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54517B4-E87C-6787-7A0E-8FF4828EC76D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7BFF42C-A3CD-78EA-D15F-F6C6B9EB4930}"/>
              </a:ext>
            </a:extLst>
          </p:cNvPr>
          <p:cNvSpPr/>
          <p:nvPr/>
        </p:nvSpPr>
        <p:spPr>
          <a:xfrm>
            <a:off x="481042" y="1138097"/>
            <a:ext cx="812340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TQC – Modelo Japonês x Americano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Diferenças entres os modelos Japonês x Americano 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Segundo </a:t>
            </a:r>
            <a:r>
              <a:rPr lang="pt-BR" b="1" dirty="0">
                <a:latin typeface="Cambria" panose="02040503050406030204" pitchFamily="18" charset="0"/>
              </a:rPr>
              <a:t>Ishikawa</a:t>
            </a:r>
            <a:r>
              <a:rPr lang="pt-BR" dirty="0">
                <a:latin typeface="Cambria" panose="02040503050406030204" pitchFamily="18" charset="0"/>
              </a:rPr>
              <a:t> a diferença entre o CQWC e a visão de </a:t>
            </a:r>
            <a:r>
              <a:rPr lang="pt-BR" b="1" dirty="0" err="1">
                <a:latin typeface="Cambria" panose="02040503050406030204" pitchFamily="18" charset="0"/>
              </a:rPr>
              <a:t>Feigenbaum</a:t>
            </a:r>
            <a:r>
              <a:rPr lang="pt-BR" dirty="0">
                <a:latin typeface="Cambria" panose="02040503050406030204" pitchFamily="18" charset="0"/>
              </a:rPr>
              <a:t>, é que o ultimo advoga que o TQC deve ser conduzido por especialistas, e a visão japonesa não dá exclusividade a esses especialistas.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60136FA-789D-279E-D789-695BC325AA2F}"/>
              </a:ext>
            </a:extLst>
          </p:cNvPr>
          <p:cNvSpPr txBox="1"/>
          <p:nvPr/>
        </p:nvSpPr>
        <p:spPr>
          <a:xfrm>
            <a:off x="517812" y="5590981"/>
            <a:ext cx="8302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Créditos </a:t>
            </a:r>
            <a:r>
              <a:rPr lang="pt-BR" i="1" dirty="0">
                <a:latin typeface="Cambria" panose="02040503050406030204" pitchFamily="18" charset="0"/>
              </a:rPr>
              <a:t>Gestão da Qualidade: TQM e Modelos de Excelência. </a:t>
            </a:r>
            <a:r>
              <a:rPr lang="pt-BR" dirty="0">
                <a:latin typeface="Cambria" panose="02040503050406030204" pitchFamily="18" charset="0"/>
              </a:rPr>
              <a:t>MUNIZ, J.; MOELLMANN, A.H.</a:t>
            </a:r>
          </a:p>
        </p:txBody>
      </p:sp>
    </p:spTree>
    <p:extLst>
      <p:ext uri="{BB962C8B-B14F-4D97-AF65-F5344CB8AC3E}">
        <p14:creationId xmlns:p14="http://schemas.microsoft.com/office/powerpoint/2010/main" val="1069730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9999B-4669-CEE7-78DA-C12BCB500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179FA2D8-9119-9BEE-C064-909271AC2461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C9529F3-1718-E9A5-169F-D28315B62428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8E636A5-ECFA-34B0-0014-7533621AAFD2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TQC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D62F2A3-CA01-5DEB-6D9D-9EE4A0706BE2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EEE994C-9C27-180D-6A9D-773E3FC6750C}"/>
              </a:ext>
            </a:extLst>
          </p:cNvPr>
          <p:cNvSpPr txBox="1"/>
          <p:nvPr/>
        </p:nvSpPr>
        <p:spPr>
          <a:xfrm>
            <a:off x="517812" y="5590981"/>
            <a:ext cx="8302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Créditos </a:t>
            </a:r>
            <a:r>
              <a:rPr lang="pt-BR" i="1" dirty="0">
                <a:latin typeface="Cambria" panose="02040503050406030204" pitchFamily="18" charset="0"/>
              </a:rPr>
              <a:t>Gestão da Qualidade: TQM e Modelos de Excelência. </a:t>
            </a:r>
            <a:r>
              <a:rPr lang="pt-BR" dirty="0">
                <a:latin typeface="Cambria" panose="02040503050406030204" pitchFamily="18" charset="0"/>
              </a:rPr>
              <a:t>MUNIZ, J.; MOELLMANN, A.H.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A691DE05-EDE4-C32C-66C8-06504B18F9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4" t="45368" r="24058" b="27316"/>
          <a:stretch/>
        </p:blipFill>
        <p:spPr bwMode="auto">
          <a:xfrm>
            <a:off x="611560" y="2499840"/>
            <a:ext cx="7531538" cy="229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A44DD26E-02A5-3433-438F-2118CAED876B}"/>
              </a:ext>
            </a:extLst>
          </p:cNvPr>
          <p:cNvSpPr/>
          <p:nvPr/>
        </p:nvSpPr>
        <p:spPr>
          <a:xfrm>
            <a:off x="481042" y="1138097"/>
            <a:ext cx="81234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Diferenças nos números: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62DEC96-124A-C905-4BE6-4AFDD609558A}"/>
              </a:ext>
            </a:extLst>
          </p:cNvPr>
          <p:cNvSpPr/>
          <p:nvPr/>
        </p:nvSpPr>
        <p:spPr>
          <a:xfrm>
            <a:off x="1768885" y="4793319"/>
            <a:ext cx="49071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Cambria" panose="02040503050406030204" pitchFamily="18" charset="0"/>
              </a:rPr>
              <a:t>(estudo feito em meados da década de 1990)</a:t>
            </a:r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668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3D7FF-6B70-C584-D1A3-E96A565B6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0F4A0F5-DEF2-D189-FBF9-2F042B8C7731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188FEA4-97B3-C47D-5027-1D51ECE7E639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E590D45-9DFC-2D14-E009-C4199B9D246F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TQC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5EF068C-A184-90F8-253E-91D21B68C374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3572BE8-5AAF-21C1-8A8A-3E6F208B04D7}"/>
              </a:ext>
            </a:extLst>
          </p:cNvPr>
          <p:cNvSpPr/>
          <p:nvPr/>
        </p:nvSpPr>
        <p:spPr>
          <a:xfrm>
            <a:off x="460375" y="908720"/>
            <a:ext cx="1118101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Ações orientada por prioridades: identificar o problema mais critico e solucioná-lo pela mais alta prioridade.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Ação orientada por fatos e dados: falar, raciocinar e decidir com dados e com base em fatos.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Controle de processos: uma empresa não pode ser controlada por resultados, mas durante o processo. Após o resultado final é tarde para se tomar ações corretivas.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Controle da dispersão: observar cuidadosamente a dispersão dos dados e isolar a causa fundamental da dispersão.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Próximo processo é seu cliente: o cliente é um rei ou uma rainha com quem não se deve discutir, mas satisfazer os desejos desde que razoáveis. Não deixe passar produto/serviço defeituoso.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dos clientes, assegurar a qualidade em cada estagio, prevê falhas, preparar padrão técnico, etc.</a:t>
            </a:r>
          </a:p>
        </p:txBody>
      </p:sp>
    </p:spTree>
    <p:extLst>
      <p:ext uri="{BB962C8B-B14F-4D97-AF65-F5344CB8AC3E}">
        <p14:creationId xmlns:p14="http://schemas.microsoft.com/office/powerpoint/2010/main" val="951966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45273-5F2B-EF11-7815-F6407C4A4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E0EF570B-3122-FD15-36D8-1D2EF48EE904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4CDE6A3-EAAD-A7CA-6237-328021036D01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8AC8E7-777F-6EAF-F2C0-6284BA8C7575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TQC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6ED3D8B-B33C-FEB9-1A40-B6532136779D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552A70B-447A-A2D5-948C-7219D879743C}"/>
              </a:ext>
            </a:extLst>
          </p:cNvPr>
          <p:cNvSpPr/>
          <p:nvPr/>
        </p:nvSpPr>
        <p:spPr>
          <a:xfrm>
            <a:off x="460375" y="954008"/>
            <a:ext cx="1164313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Ação de bloqueio: não permita o mesmo engano ou erro. Não tropece na mesma pedra. Tome ação preventiva de bloqueio para que o mesmo problema não ocorra outra vez pela mesma causa, utilizando FMEA- </a:t>
            </a:r>
            <a:r>
              <a:rPr lang="pt-BR" i="1" dirty="0" err="1">
                <a:latin typeface="Cambria" panose="02040503050406030204" pitchFamily="18" charset="0"/>
              </a:rPr>
              <a:t>failure</a:t>
            </a:r>
            <a:r>
              <a:rPr lang="pt-BR" i="1" dirty="0">
                <a:latin typeface="Cambria" panose="02040503050406030204" pitchFamily="18" charset="0"/>
              </a:rPr>
              <a:t> </a:t>
            </a:r>
            <a:r>
              <a:rPr lang="pt-BR" i="1" dirty="0" err="1">
                <a:latin typeface="Cambria" panose="02040503050406030204" pitchFamily="18" charset="0"/>
              </a:rPr>
              <a:t>mode</a:t>
            </a:r>
            <a:r>
              <a:rPr lang="pt-BR" i="1" dirty="0">
                <a:latin typeface="Cambria" panose="02040503050406030204" pitchFamily="18" charset="0"/>
              </a:rPr>
              <a:t> </a:t>
            </a:r>
            <a:r>
              <a:rPr lang="pt-BR" i="1" dirty="0" err="1">
                <a:latin typeface="Cambria" panose="02040503050406030204" pitchFamily="18" charset="0"/>
              </a:rPr>
              <a:t>and</a:t>
            </a:r>
            <a:r>
              <a:rPr lang="pt-BR" i="1" dirty="0">
                <a:latin typeface="Cambria" panose="02040503050406030204" pitchFamily="18" charset="0"/>
              </a:rPr>
              <a:t> </a:t>
            </a:r>
            <a:r>
              <a:rPr lang="pt-BR" i="1" dirty="0" err="1">
                <a:latin typeface="Cambria" panose="02040503050406030204" pitchFamily="18" charset="0"/>
              </a:rPr>
              <a:t>effect</a:t>
            </a:r>
            <a:r>
              <a:rPr lang="pt-BR" i="1" dirty="0">
                <a:latin typeface="Cambria" panose="02040503050406030204" pitchFamily="18" charset="0"/>
              </a:rPr>
              <a:t> </a:t>
            </a:r>
            <a:r>
              <a:rPr lang="pt-BR" i="1" dirty="0" err="1">
                <a:latin typeface="Cambria" panose="02040503050406030204" pitchFamily="18" charset="0"/>
              </a:rPr>
              <a:t>analysis</a:t>
            </a:r>
            <a:r>
              <a:rPr lang="pt-BR" dirty="0">
                <a:latin typeface="Cambria" panose="02040503050406030204" pitchFamily="18" charset="0"/>
              </a:rPr>
              <a:t>, FTA- </a:t>
            </a:r>
            <a:r>
              <a:rPr lang="pt-BR" i="1" dirty="0" err="1">
                <a:latin typeface="Cambria" panose="02040503050406030204" pitchFamily="18" charset="0"/>
              </a:rPr>
              <a:t>falt</a:t>
            </a:r>
            <a:r>
              <a:rPr lang="pt-BR" i="1" dirty="0">
                <a:latin typeface="Cambria" panose="02040503050406030204" pitchFamily="18" charset="0"/>
              </a:rPr>
              <a:t> </a:t>
            </a:r>
            <a:r>
              <a:rPr lang="pt-BR" i="1" dirty="0" err="1">
                <a:latin typeface="Cambria" panose="02040503050406030204" pitchFamily="18" charset="0"/>
              </a:rPr>
              <a:t>tree</a:t>
            </a:r>
            <a:r>
              <a:rPr lang="pt-BR" i="1" dirty="0">
                <a:latin typeface="Cambria" panose="02040503050406030204" pitchFamily="18" charset="0"/>
              </a:rPr>
              <a:t> </a:t>
            </a:r>
            <a:r>
              <a:rPr lang="pt-BR" i="1" dirty="0" err="1">
                <a:latin typeface="Cambria" panose="02040503050406030204" pitchFamily="18" charset="0"/>
              </a:rPr>
              <a:t>analysis</a:t>
            </a:r>
            <a:r>
              <a:rPr lang="pt-BR" dirty="0">
                <a:latin typeface="Cambria" panose="02040503050406030204" pitchFamily="18" charset="0"/>
              </a:rPr>
              <a:t>, </a:t>
            </a:r>
            <a:r>
              <a:rPr lang="pt-BR" dirty="0" err="1">
                <a:latin typeface="Cambria" panose="02040503050406030204" pitchFamily="18" charset="0"/>
              </a:rPr>
              <a:t>etc</a:t>
            </a: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Respeito pelo empregado como ser humano: respeitar os empregados como seres humanos independentes. Padronizar tarefa individual; educar e treinar, delegar tarefas, usar sua criatividade, fornecer programa de desenvolvimento pessoal, etc.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Comprometimento da alta direção: entender a definição da missão da empresa e a visão e estratégia da alta direção e executar as diretrizes e metas aravas de todas as chefias. Publicar definição da missão da empresa, visão e estratégia de alta direção, diretrizes de longo e médio prazos, metais anuais, etc.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r>
              <a:rPr lang="pt-BR" b="1" dirty="0">
                <a:latin typeface="Cambria" panose="02040503050406030204" pitchFamily="18" charset="0"/>
              </a:rPr>
              <a:t>Fonte: </a:t>
            </a:r>
            <a:r>
              <a:rPr lang="pt-BR" dirty="0">
                <a:latin typeface="Cambria" panose="02040503050406030204" pitchFamily="18" charset="0"/>
              </a:rPr>
              <a:t>CAMPOS, Vicente </a:t>
            </a:r>
            <a:r>
              <a:rPr lang="pt-BR" dirty="0" err="1">
                <a:latin typeface="Cambria" panose="02040503050406030204" pitchFamily="18" charset="0"/>
              </a:rPr>
              <a:t>Falconi</a:t>
            </a:r>
            <a:r>
              <a:rPr lang="pt-BR" dirty="0">
                <a:latin typeface="Cambria" panose="02040503050406030204" pitchFamily="18" charset="0"/>
              </a:rPr>
              <a:t>. </a:t>
            </a:r>
            <a:r>
              <a:rPr lang="pt-BR" i="1" dirty="0">
                <a:latin typeface="Cambria" panose="02040503050406030204" pitchFamily="18" charset="0"/>
              </a:rPr>
              <a:t>TQC - Controle de qualidade total</a:t>
            </a:r>
            <a:r>
              <a:rPr lang="pt-BR" dirty="0">
                <a:latin typeface="Cambria" panose="02040503050406030204" pitchFamily="18" charset="0"/>
              </a:rPr>
              <a:t>. São Paulo: Bloch Editores, 1992. </a:t>
            </a:r>
          </a:p>
        </p:txBody>
      </p:sp>
    </p:spTree>
    <p:extLst>
      <p:ext uri="{BB962C8B-B14F-4D97-AF65-F5344CB8AC3E}">
        <p14:creationId xmlns:p14="http://schemas.microsoft.com/office/powerpoint/2010/main" val="1696667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67F5C-7B09-2E6B-B075-1739A2FDD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7966CC8-967D-EAB2-8B5B-0CBA9AC133D8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7E69E1E-AA48-A81B-DEF0-AA5D5ACD4E26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7524AF2-D65D-B3C7-21FD-052E07C06C73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TQC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7DD6AFE-9E3D-5A07-0A27-760186CAB65B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4635D1D-1FD1-3FC8-AF50-75BA167DA24A}"/>
              </a:ext>
            </a:extLst>
          </p:cNvPr>
          <p:cNvSpPr/>
          <p:nvPr/>
        </p:nvSpPr>
        <p:spPr>
          <a:xfrm>
            <a:off x="460375" y="954008"/>
            <a:ext cx="1164313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b="1" dirty="0">
                <a:latin typeface="Cambria" panose="02040503050406030204" pitchFamily="18" charset="0"/>
              </a:rPr>
              <a:t>Atividades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Pesquisem as ferramentas: FMEA- </a:t>
            </a:r>
            <a:r>
              <a:rPr lang="pt-BR" i="1" dirty="0" err="1">
                <a:latin typeface="Cambria" panose="02040503050406030204" pitchFamily="18" charset="0"/>
              </a:rPr>
              <a:t>failure</a:t>
            </a:r>
            <a:r>
              <a:rPr lang="pt-BR" i="1" dirty="0">
                <a:latin typeface="Cambria" panose="02040503050406030204" pitchFamily="18" charset="0"/>
              </a:rPr>
              <a:t> </a:t>
            </a:r>
            <a:r>
              <a:rPr lang="pt-BR" i="1" dirty="0" err="1">
                <a:latin typeface="Cambria" panose="02040503050406030204" pitchFamily="18" charset="0"/>
              </a:rPr>
              <a:t>mode</a:t>
            </a:r>
            <a:r>
              <a:rPr lang="pt-BR" i="1" dirty="0">
                <a:latin typeface="Cambria" panose="02040503050406030204" pitchFamily="18" charset="0"/>
              </a:rPr>
              <a:t> </a:t>
            </a:r>
            <a:r>
              <a:rPr lang="pt-BR" i="1" dirty="0" err="1">
                <a:latin typeface="Cambria" panose="02040503050406030204" pitchFamily="18" charset="0"/>
              </a:rPr>
              <a:t>and</a:t>
            </a:r>
            <a:r>
              <a:rPr lang="pt-BR" i="1" dirty="0">
                <a:latin typeface="Cambria" panose="02040503050406030204" pitchFamily="18" charset="0"/>
              </a:rPr>
              <a:t> </a:t>
            </a:r>
            <a:r>
              <a:rPr lang="pt-BR" i="1" dirty="0" err="1">
                <a:latin typeface="Cambria" panose="02040503050406030204" pitchFamily="18" charset="0"/>
              </a:rPr>
              <a:t>effect</a:t>
            </a:r>
            <a:r>
              <a:rPr lang="pt-BR" i="1" dirty="0">
                <a:latin typeface="Cambria" panose="02040503050406030204" pitchFamily="18" charset="0"/>
              </a:rPr>
              <a:t> </a:t>
            </a:r>
            <a:r>
              <a:rPr lang="pt-BR" i="1" dirty="0" err="1">
                <a:latin typeface="Cambria" panose="02040503050406030204" pitchFamily="18" charset="0"/>
              </a:rPr>
              <a:t>analysis</a:t>
            </a:r>
            <a:r>
              <a:rPr lang="pt-BR" dirty="0">
                <a:latin typeface="Cambria" panose="02040503050406030204" pitchFamily="18" charset="0"/>
              </a:rPr>
              <a:t>, FTA- </a:t>
            </a:r>
            <a:r>
              <a:rPr lang="pt-BR" i="1" dirty="0" err="1">
                <a:latin typeface="Cambria" panose="02040503050406030204" pitchFamily="18" charset="0"/>
              </a:rPr>
              <a:t>falt</a:t>
            </a:r>
            <a:r>
              <a:rPr lang="pt-BR" i="1" dirty="0">
                <a:latin typeface="Cambria" panose="02040503050406030204" pitchFamily="18" charset="0"/>
              </a:rPr>
              <a:t> </a:t>
            </a:r>
            <a:r>
              <a:rPr lang="pt-BR" i="1" dirty="0" err="1">
                <a:latin typeface="Cambria" panose="02040503050406030204" pitchFamily="18" charset="0"/>
              </a:rPr>
              <a:t>tree</a:t>
            </a:r>
            <a:r>
              <a:rPr lang="pt-BR" i="1" dirty="0">
                <a:latin typeface="Cambria" panose="02040503050406030204" pitchFamily="18" charset="0"/>
              </a:rPr>
              <a:t> </a:t>
            </a:r>
            <a:r>
              <a:rPr lang="pt-BR" i="1" dirty="0" err="1">
                <a:latin typeface="Cambria" panose="02040503050406030204" pitchFamily="18" charset="0"/>
              </a:rPr>
              <a:t>analysis</a:t>
            </a:r>
            <a:r>
              <a:rPr lang="pt-BR" dirty="0">
                <a:latin typeface="Cambria" panose="02040503050406030204" pitchFamily="18" charset="0"/>
              </a:rPr>
              <a:t>, </a:t>
            </a:r>
            <a:r>
              <a:rPr lang="pt-BR" dirty="0" err="1">
                <a:latin typeface="Cambria" panose="02040503050406030204" pitchFamily="18" charset="0"/>
              </a:rPr>
              <a:t>etc</a:t>
            </a: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Segundo </a:t>
            </a:r>
            <a:r>
              <a:rPr lang="pt-BR" b="1" dirty="0">
                <a:latin typeface="Cambria" panose="02040503050406030204" pitchFamily="18" charset="0"/>
              </a:rPr>
              <a:t>Ishikawa</a:t>
            </a:r>
            <a:r>
              <a:rPr lang="pt-BR" dirty="0">
                <a:latin typeface="Cambria" panose="02040503050406030204" pitchFamily="18" charset="0"/>
              </a:rPr>
              <a:t> a diferença entre o CQWC e a visão de </a:t>
            </a:r>
            <a:r>
              <a:rPr lang="pt-BR" b="1" dirty="0" err="1">
                <a:latin typeface="Cambria" panose="02040503050406030204" pitchFamily="18" charset="0"/>
              </a:rPr>
              <a:t>Feigenbaum</a:t>
            </a:r>
            <a:r>
              <a:rPr lang="pt-BR" dirty="0">
                <a:latin typeface="Cambria" panose="02040503050406030204" pitchFamily="18" charset="0"/>
              </a:rPr>
              <a:t>, é que o ultimo advoga que o TQC deve ser conduzido por especialistas, e a visão japonesa não dá exclusividade a esses especialistas. Qual visão você acharia mais adequada para implementar no seu caso e por quê?</a:t>
            </a:r>
          </a:p>
          <a:p>
            <a:pPr lvl="0" algn="just"/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714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A6E46-F35C-DDD9-433E-A3DD45A7D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F4DF0228-92EB-1C1F-FB1F-02BF843B36D9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0D950D9-4684-FEF8-F4D2-E40097BEE1C8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434A63-B6EE-FCE1-4969-A0C9295A8FB6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Plano da aula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BC0609A-AC2C-5C98-CA2D-A4AC5C7EF000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5590319-F62C-5731-6F54-407C100685A8}"/>
              </a:ext>
            </a:extLst>
          </p:cNvPr>
          <p:cNvSpPr txBox="1"/>
          <p:nvPr/>
        </p:nvSpPr>
        <p:spPr>
          <a:xfrm>
            <a:off x="1530686" y="2599698"/>
            <a:ext cx="8232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Módulo 1 – O que é o TQM</a:t>
            </a:r>
          </a:p>
        </p:txBody>
      </p:sp>
    </p:spTree>
    <p:extLst>
      <p:ext uri="{BB962C8B-B14F-4D97-AF65-F5344CB8AC3E}">
        <p14:creationId xmlns:p14="http://schemas.microsoft.com/office/powerpoint/2010/main" val="84847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FF0DA-D8C1-454F-79B9-1B1261663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98446C62-7C24-348B-9646-E2E5AE49B752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31467F4-361B-E8C9-F9FF-0D2275566661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426470E-4060-0FF3-E4EB-9D53487560C6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TQM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CC4AB86-8194-E792-BF62-2395FD3D508A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2FCA040-367F-1BF0-979A-29B60C43B5FA}"/>
              </a:ext>
            </a:extLst>
          </p:cNvPr>
          <p:cNvSpPr/>
          <p:nvPr/>
        </p:nvSpPr>
        <p:spPr>
          <a:xfrm>
            <a:off x="460375" y="954008"/>
            <a:ext cx="853614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dirty="0">
                <a:latin typeface="Cambria" panose="02040503050406030204" pitchFamily="18" charset="0"/>
              </a:rPr>
              <a:t>Total </a:t>
            </a:r>
            <a:r>
              <a:rPr lang="pt-BR" dirty="0" err="1">
                <a:latin typeface="Cambria" panose="02040503050406030204" pitchFamily="18" charset="0"/>
              </a:rPr>
              <a:t>Quality</a:t>
            </a:r>
            <a:r>
              <a:rPr lang="pt-BR" dirty="0">
                <a:latin typeface="Cambria" panose="02040503050406030204" pitchFamily="18" charset="0"/>
              </a:rPr>
              <a:t> Management – </a:t>
            </a:r>
          </a:p>
          <a:p>
            <a:pPr lvl="0" algn="just"/>
            <a:endParaRPr lang="pt-BR" dirty="0">
              <a:latin typeface="Cambria" panose="02040503050406030204" pitchFamily="18" charset="0"/>
            </a:endParaRPr>
          </a:p>
          <a:p>
            <a:pPr lvl="0" algn="just"/>
            <a:r>
              <a:rPr lang="pt-BR" dirty="0">
                <a:latin typeface="Cambria" panose="02040503050406030204" pitchFamily="18" charset="0"/>
              </a:rPr>
              <a:t>Ampliação do conceito de TQM mais no  nível de gestão. Apesar de muitos autores usarem o termo para representar o mesmo conceito, pode-se dizer que o TQC é parte do TQM.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7A0F0B8-0934-5E18-28BB-140F5934563D}"/>
              </a:ext>
            </a:extLst>
          </p:cNvPr>
          <p:cNvSpPr/>
          <p:nvPr/>
        </p:nvSpPr>
        <p:spPr>
          <a:xfrm>
            <a:off x="517811" y="3068960"/>
            <a:ext cx="83461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A ideia do TQM é que a qualidade esteja presente na função de gerenciamento organizacional, em uma tentativa de ampliar seu foco, não se limitando às atividades inerentes ao controle.</a:t>
            </a:r>
          </a:p>
        </p:txBody>
      </p:sp>
    </p:spTree>
    <p:extLst>
      <p:ext uri="{BB962C8B-B14F-4D97-AF65-F5344CB8AC3E}">
        <p14:creationId xmlns:p14="http://schemas.microsoft.com/office/powerpoint/2010/main" val="2037809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4E4CA-38B6-B11A-9B5D-A799DB429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678F0791-266A-38C8-BE53-1CDEDA1C1D2A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C2739AD-F6DF-DF85-D8E2-60749DA6944F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C5CB01C-64D4-71B3-2AA3-3C10170582A7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TQM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19F6A24-0ECF-8B24-F5FB-943A40104A08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A8BEE51-28C0-5E7A-5AAD-F7E0A1229271}"/>
              </a:ext>
            </a:extLst>
          </p:cNvPr>
          <p:cNvSpPr/>
          <p:nvPr/>
        </p:nvSpPr>
        <p:spPr>
          <a:xfrm>
            <a:off x="460375" y="954008"/>
            <a:ext cx="812340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dirty="0">
                <a:latin typeface="Cambria" panose="02040503050406030204" pitchFamily="18" charset="0"/>
              </a:rPr>
              <a:t>Elementos do TQM</a:t>
            </a:r>
          </a:p>
          <a:p>
            <a:pPr lvl="0" algn="just"/>
            <a:endParaRPr lang="pt-BR" dirty="0"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Liderança e apoio da alta direção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 Relacionamento com os clientes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 Gestão da força de trabalho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 Relação com os fornecedores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 Gestão por processos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 Projeto do produto</a:t>
            </a:r>
          </a:p>
          <a:p>
            <a:endParaRPr lang="pt-BR" dirty="0"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 Fatos e dados sobre a qualidade</a:t>
            </a:r>
          </a:p>
        </p:txBody>
      </p:sp>
    </p:spTree>
    <p:extLst>
      <p:ext uri="{BB962C8B-B14F-4D97-AF65-F5344CB8AC3E}">
        <p14:creationId xmlns:p14="http://schemas.microsoft.com/office/powerpoint/2010/main" val="4160730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3A7F4-A159-5164-24E0-F07A3A386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80CB0AE-7A75-4F68-A8DC-A93A65CC4393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E1731DB-6D8D-A942-05F6-7AEABC1C6E5C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A1F4991-ED09-4573-6F50-D5A0ABEB1296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TQM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73860A1-D418-6B04-EC15-001528556E01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F44B53D-6782-C4C7-7A12-0A210DC4B54E}"/>
              </a:ext>
            </a:extLst>
          </p:cNvPr>
          <p:cNvSpPr txBox="1"/>
          <p:nvPr/>
        </p:nvSpPr>
        <p:spPr>
          <a:xfrm>
            <a:off x="517812" y="1124744"/>
            <a:ext cx="8302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6D732C3-282C-A1E9-46C1-DD325AF31D43}"/>
              </a:ext>
            </a:extLst>
          </p:cNvPr>
          <p:cNvSpPr/>
          <p:nvPr/>
        </p:nvSpPr>
        <p:spPr>
          <a:xfrm>
            <a:off x="460375" y="954008"/>
            <a:ext cx="81234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dirty="0">
                <a:latin typeface="Cambria" panose="02040503050406030204" pitchFamily="18" charset="0"/>
              </a:rPr>
              <a:t>Visões do TQM – </a:t>
            </a:r>
          </a:p>
          <a:p>
            <a:pPr lvl="0" algn="just"/>
            <a:endParaRPr lang="pt-BR" dirty="0">
              <a:latin typeface="Cambria" panose="02040503050406030204" pitchFamily="18" charset="0"/>
            </a:endParaRPr>
          </a:p>
          <a:p>
            <a:pPr lvl="0" algn="just"/>
            <a:r>
              <a:rPr lang="pt-BR" dirty="0" err="1">
                <a:latin typeface="Cambria" panose="02040503050406030204" pitchFamily="18" charset="0"/>
              </a:rPr>
              <a:t>Lascelles</a:t>
            </a:r>
            <a:r>
              <a:rPr lang="pt-BR" dirty="0">
                <a:latin typeface="Cambria" panose="02040503050406030204" pitchFamily="18" charset="0"/>
              </a:rPr>
              <a:t> e </a:t>
            </a:r>
            <a:r>
              <a:rPr lang="pt-BR" dirty="0" err="1">
                <a:latin typeface="Cambria" panose="02040503050406030204" pitchFamily="18" charset="0"/>
              </a:rPr>
              <a:t>Dale</a:t>
            </a:r>
            <a:r>
              <a:rPr lang="pt-BR" dirty="0">
                <a:latin typeface="Cambria" panose="02040503050406030204" pitchFamily="18" charset="0"/>
              </a:rPr>
              <a:t> – Consideram o TQM como uma evolução da qualidade ao longo do tempo. </a:t>
            </a:r>
          </a:p>
          <a:p>
            <a:pPr lvl="0" algn="just"/>
            <a:endParaRPr lang="pt-BR" dirty="0">
              <a:latin typeface="Cambria" panose="02040503050406030204" pitchFamily="18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FB1E26C-D1AC-BCC6-4D9A-7B8ACDE7E9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2" t="31903" r="50071" b="35748"/>
          <a:stretch/>
        </p:blipFill>
        <p:spPr bwMode="auto">
          <a:xfrm>
            <a:off x="1187624" y="2313940"/>
            <a:ext cx="7188468" cy="349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1715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FBBB8-90E5-E173-CE41-0228CB8E4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006F64C0-2AEF-FCEB-8134-4DCA6B751A02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72667C1-BAFA-5FDB-3822-FF8C0B33AB39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F211B1D-2B5E-2824-DEAD-7447F0A0E1FD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TQM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FD5EF57-844B-6CF7-9558-6655EDEBABDE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8DB7EFC-AFFF-F5CB-41C8-E4B92595A1DD}"/>
              </a:ext>
            </a:extLst>
          </p:cNvPr>
          <p:cNvSpPr txBox="1"/>
          <p:nvPr/>
        </p:nvSpPr>
        <p:spPr>
          <a:xfrm>
            <a:off x="517812" y="1124744"/>
            <a:ext cx="8302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474566F-6AE0-EBFC-2D11-CED09335965F}"/>
              </a:ext>
            </a:extLst>
          </p:cNvPr>
          <p:cNvSpPr/>
          <p:nvPr/>
        </p:nvSpPr>
        <p:spPr>
          <a:xfrm>
            <a:off x="460375" y="954008"/>
            <a:ext cx="81234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dirty="0">
                <a:latin typeface="Cambria" panose="02040503050406030204" pitchFamily="18" charset="0"/>
              </a:rPr>
              <a:t>Visões do TQM – </a:t>
            </a:r>
          </a:p>
          <a:p>
            <a:pPr lvl="0" algn="just"/>
            <a:endParaRPr lang="pt-BR" dirty="0">
              <a:latin typeface="Cambria" panose="02040503050406030204" pitchFamily="18" charset="0"/>
            </a:endParaRPr>
          </a:p>
          <a:p>
            <a:pPr lvl="0" algn="just"/>
            <a:endParaRPr lang="pt-BR" dirty="0">
              <a:latin typeface="Cambria" panose="02040503050406030204" pitchFamily="18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25E9328E-AAE8-0FAA-9F46-E29EA061C5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3" t="27799" r="50910" b="23399"/>
          <a:stretch/>
        </p:blipFill>
        <p:spPr bwMode="auto">
          <a:xfrm>
            <a:off x="1259632" y="1415673"/>
            <a:ext cx="6480720" cy="4802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974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FAA74-F4B0-0E40-6CE6-1CE16FD0E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D6973E53-241B-9A72-D657-D3B830560AC1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5469350-1557-5C83-0613-F5311A6E4E78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A29AA92-F1D9-CE09-FD58-154821B3D431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TQM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CADC325-0C46-2E33-2189-5317F8FD5BA0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98D2D26-2B45-BFA0-F168-A2731E4DF6A3}"/>
              </a:ext>
            </a:extLst>
          </p:cNvPr>
          <p:cNvSpPr txBox="1"/>
          <p:nvPr/>
        </p:nvSpPr>
        <p:spPr>
          <a:xfrm>
            <a:off x="517812" y="1124744"/>
            <a:ext cx="8302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55D161B-BBA0-9844-0766-C098C7DDF468}"/>
              </a:ext>
            </a:extLst>
          </p:cNvPr>
          <p:cNvSpPr/>
          <p:nvPr/>
        </p:nvSpPr>
        <p:spPr>
          <a:xfrm>
            <a:off x="460375" y="954008"/>
            <a:ext cx="812340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dirty="0">
                <a:latin typeface="Cambria" panose="02040503050406030204" pitchFamily="18" charset="0"/>
              </a:rPr>
              <a:t>Visões do TQM –</a:t>
            </a:r>
          </a:p>
          <a:p>
            <a:pPr lvl="0" algn="just"/>
            <a:endParaRPr lang="pt-BR" dirty="0">
              <a:latin typeface="Cambria" panose="02040503050406030204" pitchFamily="18" charset="0"/>
            </a:endParaRPr>
          </a:p>
          <a:p>
            <a:pPr lvl="0" algn="just"/>
            <a:r>
              <a:rPr lang="pt-BR" dirty="0">
                <a:latin typeface="Cambria" panose="02040503050406030204" pitchFamily="18" charset="0"/>
              </a:rPr>
              <a:t>O Modelo se </a:t>
            </a:r>
            <a:r>
              <a:rPr lang="pt-BR" dirty="0" err="1">
                <a:latin typeface="Cambria" panose="02040503050406030204" pitchFamily="18" charset="0"/>
              </a:rPr>
              <a:t>Shiba</a:t>
            </a:r>
            <a:r>
              <a:rPr lang="pt-BR" dirty="0">
                <a:latin typeface="Cambria" panose="02040503050406030204" pitchFamily="18" charset="0"/>
              </a:rPr>
              <a:t> – TQM é um sistema em evolução por meio da melhoria contínua de produtos e serviços, na busca do aumento da satisfação do cliente. Considera 4 elementos fundamentais para a qualidade:</a:t>
            </a:r>
          </a:p>
          <a:p>
            <a:pPr lvl="0" algn="just"/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Foco nos clientes;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Melhoria contínua;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Participação total;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endParaRPr lang="pt-BR" dirty="0">
              <a:latin typeface="Cambria" panose="020405030504060302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pt-BR" dirty="0">
                <a:latin typeface="Cambria" panose="02040503050406030204" pitchFamily="18" charset="0"/>
              </a:rPr>
              <a:t>TQM </a:t>
            </a:r>
          </a:p>
          <a:p>
            <a:pPr lvl="0" algn="just"/>
            <a:endParaRPr lang="pt-BR" dirty="0">
              <a:latin typeface="Cambria" panose="02040503050406030204" pitchFamily="18" charset="0"/>
            </a:endParaRPr>
          </a:p>
          <a:p>
            <a:pPr lvl="0" algn="just"/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72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C14CA-191F-CC20-528B-552304087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AF4FB06-4435-ED8E-338A-D022DF0A62F5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B656993-A439-68B1-B887-F3AD6E9E657C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E94CEBE-B81B-8431-0727-1875CCFDA8DD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TQM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8F014E9-9F93-5D6D-3093-EB7575FDA5FF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A209505-10A3-242A-8356-960D2719DA93}"/>
              </a:ext>
            </a:extLst>
          </p:cNvPr>
          <p:cNvSpPr txBox="1"/>
          <p:nvPr/>
        </p:nvSpPr>
        <p:spPr>
          <a:xfrm>
            <a:off x="517812" y="1124744"/>
            <a:ext cx="8302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DAC26CB-442E-45BA-8CF2-A3E74E04E7B3}"/>
              </a:ext>
            </a:extLst>
          </p:cNvPr>
          <p:cNvSpPr txBox="1"/>
          <p:nvPr/>
        </p:nvSpPr>
        <p:spPr>
          <a:xfrm>
            <a:off x="517812" y="1124744"/>
            <a:ext cx="8302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D44BA6A-0947-05FC-2B9E-B1C03EBDE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26" t="11438" r="15246" b="52877"/>
          <a:stretch/>
        </p:blipFill>
        <p:spPr bwMode="auto">
          <a:xfrm>
            <a:off x="85343" y="1881278"/>
            <a:ext cx="4280179" cy="3898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1D3BB896-DA20-A49A-2068-8ADB7A01784E}"/>
              </a:ext>
            </a:extLst>
          </p:cNvPr>
          <p:cNvSpPr/>
          <p:nvPr/>
        </p:nvSpPr>
        <p:spPr>
          <a:xfrm>
            <a:off x="4436494" y="1881279"/>
            <a:ext cx="52359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dirty="0">
                <a:latin typeface="Cambria" panose="02040503050406030204" pitchFamily="18" charset="0"/>
              </a:rPr>
              <a:t>O Gerenciamento eficaz dos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processos organizacionais</a:t>
            </a:r>
            <a:r>
              <a:rPr lang="pt-BR" dirty="0">
                <a:latin typeface="Cambria" panose="02040503050406030204" pitchFamily="18" charset="0"/>
              </a:rPr>
              <a:t> gera resultados positivos no sentido de aumentar a qualidade dos produtos e também de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melhorar o desempenho organizacional</a:t>
            </a:r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A088D83-7D3A-09F2-C4A0-1283824F2C34}"/>
              </a:ext>
            </a:extLst>
          </p:cNvPr>
          <p:cNvSpPr/>
          <p:nvPr/>
        </p:nvSpPr>
        <p:spPr>
          <a:xfrm>
            <a:off x="4436494" y="3707613"/>
            <a:ext cx="52359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dirty="0">
                <a:latin typeface="Cambria" panose="02040503050406030204" pitchFamily="18" charset="0"/>
              </a:rPr>
              <a:t>Assim, o conceito de melhoria contínua é aplicado tanto na busca de solução para os problemas quanto na melhoria sistemática e contínua.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O ciclo PDCA </a:t>
            </a:r>
            <a:r>
              <a:rPr lang="pt-BR" dirty="0">
                <a:latin typeface="Cambria" panose="02040503050406030204" pitchFamily="18" charset="0"/>
              </a:rPr>
              <a:t>pode ser utilizado para ajudar a alcançar tal melhoria.</a:t>
            </a:r>
            <a:endParaRPr lang="pt-BR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980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962AC-A68B-B991-A8FB-0596E2104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F7344688-41F9-F4A9-54B2-C0604C3B7FDF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73EA0EF-D1F7-F0B1-A4C9-265C6E882A67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DFDAD07-E685-6883-5924-D0A922952F0B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TQM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4FF5097-7154-4383-6C19-D86AC6C4C5FC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81A1432-6977-9888-4052-29ED824BB713}"/>
              </a:ext>
            </a:extLst>
          </p:cNvPr>
          <p:cNvSpPr txBox="1"/>
          <p:nvPr/>
        </p:nvSpPr>
        <p:spPr>
          <a:xfrm>
            <a:off x="517812" y="1124744"/>
            <a:ext cx="8302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8C61623-4825-D49B-1DE1-5CAC3BFCFAAF}"/>
              </a:ext>
            </a:extLst>
          </p:cNvPr>
          <p:cNvSpPr/>
          <p:nvPr/>
        </p:nvSpPr>
        <p:spPr>
          <a:xfrm>
            <a:off x="549885" y="1165456"/>
            <a:ext cx="82705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Cambria" panose="02040503050406030204" pitchFamily="18" charset="0"/>
              </a:rPr>
              <a:t>Mohamed </a:t>
            </a:r>
            <a:r>
              <a:rPr lang="pt-BR" dirty="0" err="1">
                <a:latin typeface="Cambria" panose="02040503050406030204" pitchFamily="18" charset="0"/>
              </a:rPr>
              <a:t>Zairi</a:t>
            </a:r>
            <a:r>
              <a:rPr lang="pt-BR" dirty="0">
                <a:latin typeface="Cambria" panose="02040503050406030204" pitchFamily="18" charset="0"/>
              </a:rPr>
              <a:t> - </a:t>
            </a:r>
            <a:r>
              <a:rPr lang="en-US" b="1" dirty="0">
                <a:latin typeface="Cambria" panose="02040503050406030204" pitchFamily="18" charset="0"/>
              </a:rPr>
              <a:t>TQM: What Is Wrong with the </a:t>
            </a:r>
            <a:r>
              <a:rPr lang="pt-BR" b="1" dirty="0" err="1">
                <a:latin typeface="Cambria" panose="02040503050406030204" pitchFamily="18" charset="0"/>
              </a:rPr>
              <a:t>Terminology</a:t>
            </a:r>
            <a:r>
              <a:rPr lang="pt-BR" b="1" dirty="0">
                <a:latin typeface="Cambria" panose="02040503050406030204" pitchFamily="18" charset="0"/>
              </a:rPr>
              <a:t>? - 1994</a:t>
            </a:r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60EE8CE-9D6B-2F1D-6483-E0355E00BEAB}"/>
              </a:ext>
            </a:extLst>
          </p:cNvPr>
          <p:cNvSpPr/>
          <p:nvPr/>
        </p:nvSpPr>
        <p:spPr>
          <a:xfrm>
            <a:off x="549885" y="1700808"/>
            <a:ext cx="827058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O Autor começa surpreso porque no meio dos anos 90  ainda há muita confusão sobre o termo TQM e do jeito que é percebido por muitos gerentes sêniores e Diretores.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Aí ele começa a explicar o contexto em que as perguntas são feitas: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Muitos negócios começam a implementação do TQM com muito entusiasmo. No entanto, quanto mais tentam mudar a cultura nos negócios mais eles percebem a dificuldade de isto ser conseguido.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A tendência é sempre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APENAS </a:t>
            </a:r>
            <a:r>
              <a:rPr lang="pt-BR" dirty="0">
                <a:latin typeface="Cambria" panose="02040503050406030204" pitchFamily="18" charset="0"/>
              </a:rPr>
              <a:t>avaliar políticas de curto prazo e “</a:t>
            </a:r>
            <a:r>
              <a:rPr lang="pt-BR" dirty="0" err="1">
                <a:latin typeface="Cambria" panose="02040503050406030204" pitchFamily="18" charset="0"/>
              </a:rPr>
              <a:t>Quick</a:t>
            </a:r>
            <a:r>
              <a:rPr lang="pt-BR" dirty="0">
                <a:latin typeface="Cambria" panose="02040503050406030204" pitchFamily="18" charset="0"/>
              </a:rPr>
              <a:t> – </a:t>
            </a:r>
            <a:r>
              <a:rPr lang="pt-BR" dirty="0" err="1">
                <a:latin typeface="Cambria" panose="02040503050406030204" pitchFamily="18" charset="0"/>
              </a:rPr>
              <a:t>wins</a:t>
            </a:r>
            <a:r>
              <a:rPr lang="pt-BR" dirty="0">
                <a:latin typeface="Cambria" panose="02040503050406030204" pitchFamily="18" charset="0"/>
              </a:rPr>
              <a:t>”, no entanto,  o TQM como filosofia entrega resultados a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LONGO - PRAZO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6BC23BF-BB88-9498-3F65-6A48494B7633}"/>
              </a:ext>
            </a:extLst>
          </p:cNvPr>
          <p:cNvSpPr txBox="1"/>
          <p:nvPr/>
        </p:nvSpPr>
        <p:spPr>
          <a:xfrm>
            <a:off x="1475656" y="5301208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/>
              <a:t>“ TQM já foi drenado ao máximo. Precisamos de outra filosofia nova para dar aos negócios um novo sopro de vida.”</a:t>
            </a:r>
          </a:p>
        </p:txBody>
      </p:sp>
    </p:spTree>
    <p:extLst>
      <p:ext uri="{BB962C8B-B14F-4D97-AF65-F5344CB8AC3E}">
        <p14:creationId xmlns:p14="http://schemas.microsoft.com/office/powerpoint/2010/main" val="1655328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88F10-EC1E-BCF3-6AE7-BD0FF7896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5F495C21-DBCC-6E02-9BF8-ACB683F8A696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FD3D026-3173-4719-F8A7-84BFF3A47F90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ACC3310-29D8-DA27-A64C-476A6D4B6D00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TQM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59F3F0C-4427-161A-EAEC-300F3E46D4F2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2A4851D-D7CD-D366-B76F-E6DFE9800039}"/>
              </a:ext>
            </a:extLst>
          </p:cNvPr>
          <p:cNvSpPr txBox="1"/>
          <p:nvPr/>
        </p:nvSpPr>
        <p:spPr>
          <a:xfrm>
            <a:off x="517812" y="1124744"/>
            <a:ext cx="8302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53AEFA9-EB55-57D0-9477-CADF8D7358E9}"/>
              </a:ext>
            </a:extLst>
          </p:cNvPr>
          <p:cNvSpPr/>
          <p:nvPr/>
        </p:nvSpPr>
        <p:spPr>
          <a:xfrm>
            <a:off x="549885" y="1165456"/>
            <a:ext cx="82705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Cambria" panose="02040503050406030204" pitchFamily="18" charset="0"/>
              </a:rPr>
              <a:t>Mohamed </a:t>
            </a:r>
            <a:r>
              <a:rPr lang="pt-BR" dirty="0" err="1">
                <a:latin typeface="Cambria" panose="02040503050406030204" pitchFamily="18" charset="0"/>
              </a:rPr>
              <a:t>Zairi</a:t>
            </a:r>
            <a:r>
              <a:rPr lang="pt-BR" dirty="0">
                <a:latin typeface="Cambria" panose="02040503050406030204" pitchFamily="18" charset="0"/>
              </a:rPr>
              <a:t> - </a:t>
            </a:r>
            <a:r>
              <a:rPr lang="en-US" b="1" dirty="0">
                <a:latin typeface="Cambria" panose="02040503050406030204" pitchFamily="18" charset="0"/>
              </a:rPr>
              <a:t>TQM: What Is Wrong with the </a:t>
            </a:r>
            <a:r>
              <a:rPr lang="pt-BR" b="1" dirty="0" err="1">
                <a:latin typeface="Cambria" panose="02040503050406030204" pitchFamily="18" charset="0"/>
              </a:rPr>
              <a:t>Terminology</a:t>
            </a:r>
            <a:r>
              <a:rPr lang="pt-BR" b="1" dirty="0">
                <a:latin typeface="Cambria" panose="02040503050406030204" pitchFamily="18" charset="0"/>
              </a:rPr>
              <a:t>? - 1994</a:t>
            </a:r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E8F931F-4382-B7B7-91A5-5C4D518F641C}"/>
              </a:ext>
            </a:extLst>
          </p:cNvPr>
          <p:cNvSpPr/>
          <p:nvPr/>
        </p:nvSpPr>
        <p:spPr>
          <a:xfrm>
            <a:off x="549885" y="1700808"/>
            <a:ext cx="827058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Gerentes menos entusiastas vão esperar as organizações estarem em um período ruim para afirmar categoricamente que a implementação do TQM falhou e que é um conceito que não funciona.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Em vez de se preocupar com a destruição da terminologia TQM, é mais positivo preocupar-se com a construção de bons processos. O TQM na verdade é um conjunto de diversas técnicas colocadas em práticas visando  a beneficiar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o Cliente.</a:t>
            </a:r>
            <a:endParaRPr lang="pt-BR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O objetivo principal do TQM é desenvolver organizações através de melhor planejamento, melhor foco externo, melhor desenho de processos e prioridades. Também visa a fortificar processos frágeis e proteger áreas que dão vantagens competitivas às empresas</a:t>
            </a:r>
          </a:p>
        </p:txBody>
      </p:sp>
    </p:spTree>
    <p:extLst>
      <p:ext uri="{BB962C8B-B14F-4D97-AF65-F5344CB8AC3E}">
        <p14:creationId xmlns:p14="http://schemas.microsoft.com/office/powerpoint/2010/main" val="1378823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A0EA4-18AB-39A7-9550-D7D3A3B01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1E59E560-E003-770B-2B6E-666A95DF5482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BA276F9-F923-2E42-3805-19495B0B2BBC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7A442C8-6390-6B0B-6EF3-CF6DF1678828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TQM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3D756F0-D0E9-572A-FE63-58EBACBBBDA6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1E13FD4-57B1-26E1-C683-03F845C3410A}"/>
              </a:ext>
            </a:extLst>
          </p:cNvPr>
          <p:cNvSpPr txBox="1"/>
          <p:nvPr/>
        </p:nvSpPr>
        <p:spPr>
          <a:xfrm>
            <a:off x="517812" y="1124744"/>
            <a:ext cx="8302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8340867-B7CB-F599-C4B0-BE8B034998E1}"/>
              </a:ext>
            </a:extLst>
          </p:cNvPr>
          <p:cNvSpPr/>
          <p:nvPr/>
        </p:nvSpPr>
        <p:spPr>
          <a:xfrm>
            <a:off x="549885" y="1165456"/>
            <a:ext cx="82705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Cambria" panose="02040503050406030204" pitchFamily="18" charset="0"/>
              </a:rPr>
              <a:t>Mohamed </a:t>
            </a:r>
            <a:r>
              <a:rPr lang="pt-BR" dirty="0" err="1">
                <a:latin typeface="Cambria" panose="02040503050406030204" pitchFamily="18" charset="0"/>
              </a:rPr>
              <a:t>Zairi</a:t>
            </a:r>
            <a:r>
              <a:rPr lang="pt-BR" dirty="0">
                <a:latin typeface="Cambria" panose="02040503050406030204" pitchFamily="18" charset="0"/>
              </a:rPr>
              <a:t> - </a:t>
            </a:r>
            <a:r>
              <a:rPr lang="en-US" b="1" dirty="0">
                <a:latin typeface="Cambria" panose="02040503050406030204" pitchFamily="18" charset="0"/>
              </a:rPr>
              <a:t>TQM: What Is Wrong with the </a:t>
            </a:r>
            <a:r>
              <a:rPr lang="pt-BR" b="1" dirty="0" err="1">
                <a:latin typeface="Cambria" panose="02040503050406030204" pitchFamily="18" charset="0"/>
              </a:rPr>
              <a:t>Terminology</a:t>
            </a:r>
            <a:r>
              <a:rPr lang="pt-BR" b="1" dirty="0">
                <a:latin typeface="Cambria" panose="02040503050406030204" pitchFamily="18" charset="0"/>
              </a:rPr>
              <a:t>? - 1994</a:t>
            </a:r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CE88AB6-8976-81E1-6F76-BF84AA830B6C}"/>
              </a:ext>
            </a:extLst>
          </p:cNvPr>
          <p:cNvSpPr/>
          <p:nvPr/>
        </p:nvSpPr>
        <p:spPr>
          <a:xfrm>
            <a:off x="549885" y="1700808"/>
            <a:ext cx="827058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TQM ajuda empresas a construírem novas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capacitações, </a:t>
            </a:r>
            <a:r>
              <a:rPr lang="pt-BR" dirty="0">
                <a:latin typeface="Cambria" panose="02040503050406030204" pitchFamily="18" charset="0"/>
              </a:rPr>
              <a:t>permitindo que se responda melhor a situações inesperadas do futuro.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b="1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Garante que os processos estejam sempre aderentes aos desejos dos clientes. (demanda e habilidade de entrega).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TQM valoriza as </a:t>
            </a:r>
            <a:r>
              <a:rPr lang="pt-BR" b="1" dirty="0">
                <a:latin typeface="Cambria" panose="02040503050406030204" pitchFamily="18" charset="0"/>
              </a:rPr>
              <a:t>Pessoas, </a:t>
            </a:r>
            <a:r>
              <a:rPr lang="pt-BR" dirty="0">
                <a:latin typeface="Cambria" panose="02040503050406030204" pitchFamily="18" charset="0"/>
              </a:rPr>
              <a:t> e a produtividade e capacidade de inovar dessas pessoas.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TQM é um conceito corporativo que envolve todos os níveis hierárquicos.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dirty="0">
              <a:latin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>
                <a:latin typeface="Cambria" panose="02040503050406030204" pitchFamily="18" charset="0"/>
              </a:rPr>
              <a:t>TQM também é o processo de contínua implementação das melhores práticas para garantir competitividade.</a:t>
            </a:r>
          </a:p>
        </p:txBody>
      </p:sp>
    </p:spTree>
    <p:extLst>
      <p:ext uri="{BB962C8B-B14F-4D97-AF65-F5344CB8AC3E}">
        <p14:creationId xmlns:p14="http://schemas.microsoft.com/office/powerpoint/2010/main" val="34925263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C4556-6F36-85A8-3EB4-78CB34A2A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3B2E80E8-A030-9E8C-8BA8-BACF0524102C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D24B05C-9932-B7D3-CA43-4B368A3E7E6C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8E61FAC-A1C0-4CC8-053A-3D8EFD186A8A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TQM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93B4D9A-342B-8ADD-7DA5-8E55C2B31A55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2DE3E0E-76CC-B9FC-3902-85A4DDE76491}"/>
              </a:ext>
            </a:extLst>
          </p:cNvPr>
          <p:cNvSpPr txBox="1"/>
          <p:nvPr/>
        </p:nvSpPr>
        <p:spPr>
          <a:xfrm>
            <a:off x="517812" y="1124744"/>
            <a:ext cx="8302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63B6A2B-B93E-ACFE-FC9C-B6192DFE9334}"/>
              </a:ext>
            </a:extLst>
          </p:cNvPr>
          <p:cNvSpPr/>
          <p:nvPr/>
        </p:nvSpPr>
        <p:spPr>
          <a:xfrm>
            <a:off x="549885" y="1165456"/>
            <a:ext cx="82705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Cambria" panose="02040503050406030204" pitchFamily="18" charset="0"/>
              </a:rPr>
              <a:t>Mohamed </a:t>
            </a:r>
            <a:r>
              <a:rPr lang="pt-BR" dirty="0" err="1">
                <a:latin typeface="Cambria" panose="02040503050406030204" pitchFamily="18" charset="0"/>
              </a:rPr>
              <a:t>Zairi</a:t>
            </a:r>
            <a:r>
              <a:rPr lang="pt-BR" dirty="0">
                <a:latin typeface="Cambria" panose="02040503050406030204" pitchFamily="18" charset="0"/>
              </a:rPr>
              <a:t> - </a:t>
            </a:r>
            <a:r>
              <a:rPr lang="en-US" b="1" dirty="0">
                <a:latin typeface="Cambria" panose="02040503050406030204" pitchFamily="18" charset="0"/>
              </a:rPr>
              <a:t>TQM: What Is Wrong with the </a:t>
            </a:r>
            <a:r>
              <a:rPr lang="pt-BR" b="1" dirty="0" err="1">
                <a:latin typeface="Cambria" panose="02040503050406030204" pitchFamily="18" charset="0"/>
              </a:rPr>
              <a:t>Terminology</a:t>
            </a:r>
            <a:r>
              <a:rPr lang="pt-BR" b="1" dirty="0">
                <a:latin typeface="Cambria" panose="02040503050406030204" pitchFamily="18" charset="0"/>
              </a:rPr>
              <a:t>? - 1994</a:t>
            </a:r>
            <a:endParaRPr lang="pt-BR" dirty="0">
              <a:latin typeface="Cambria" panose="02040503050406030204" pitchFamily="18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DBA956A-F2B3-5FF8-47B6-598866C55434}"/>
              </a:ext>
            </a:extLst>
          </p:cNvPr>
          <p:cNvSpPr/>
          <p:nvPr/>
        </p:nvSpPr>
        <p:spPr>
          <a:xfrm>
            <a:off x="549885" y="1700808"/>
            <a:ext cx="82705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ambria" panose="02040503050406030204" pitchFamily="18" charset="0"/>
              </a:rPr>
              <a:t>O TQM não terá a menor chance de ser implementado se não houver o comprometimento e se a empresa é obcecada apenas por resultados de curto prazo.</a:t>
            </a:r>
          </a:p>
          <a:p>
            <a:pPr algn="just"/>
            <a:endParaRPr lang="pt-BR" dirty="0">
              <a:latin typeface="Cambria" panose="02040503050406030204" pitchFamily="18" charset="0"/>
            </a:endParaRPr>
          </a:p>
          <a:p>
            <a:pPr algn="just"/>
            <a:r>
              <a:rPr lang="pt-BR" dirty="0">
                <a:latin typeface="Cambria" panose="02040503050406030204" pitchFamily="18" charset="0"/>
              </a:rPr>
              <a:t>Muitas organizações vão, frequentemente, preferir investir em manutenção de máquinas em vez de treinamento para aumentar produtividade.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C931138-1B8F-2977-C46C-E64073CA0109}"/>
              </a:ext>
            </a:extLst>
          </p:cNvPr>
          <p:cNvSpPr/>
          <p:nvPr/>
        </p:nvSpPr>
        <p:spPr>
          <a:xfrm>
            <a:off x="2483768" y="3573016"/>
            <a:ext cx="4536504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dirty="0">
                <a:latin typeface="Cambria" panose="02040503050406030204" pitchFamily="18" charset="0"/>
              </a:rPr>
              <a:t>No entanto, e quanto à manutenção das 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pessoas?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63AC7857-1BE3-01A0-FD49-CCBA6ED79B38}"/>
              </a:ext>
            </a:extLst>
          </p:cNvPr>
          <p:cNvSpPr/>
          <p:nvPr/>
        </p:nvSpPr>
        <p:spPr>
          <a:xfrm>
            <a:off x="2483768" y="4437112"/>
            <a:ext cx="4536504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dirty="0">
                <a:latin typeface="Cambria" panose="02040503050406030204" pitchFamily="18" charset="0"/>
              </a:rPr>
              <a:t>Abordagem atual:</a:t>
            </a:r>
          </a:p>
          <a:p>
            <a:pPr algn="ctr"/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“</a:t>
            </a:r>
            <a:r>
              <a:rPr lang="pt-BR" b="1" i="1" dirty="0" err="1">
                <a:solidFill>
                  <a:srgbClr val="C00000"/>
                </a:solidFill>
                <a:latin typeface="Cambria" panose="02040503050406030204" pitchFamily="18" charset="0"/>
              </a:rPr>
              <a:t>Work</a:t>
            </a:r>
            <a:r>
              <a:rPr lang="pt-BR" b="1" i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pt-BR" b="1" i="1" dirty="0" err="1">
                <a:solidFill>
                  <a:srgbClr val="C00000"/>
                </a:solidFill>
                <a:latin typeface="Cambria" panose="02040503050406030204" pitchFamily="18" charset="0"/>
              </a:rPr>
              <a:t>Smart</a:t>
            </a:r>
            <a:r>
              <a:rPr lang="pt-BR" b="1" i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pt-BR" b="1" i="1" dirty="0" err="1">
                <a:solidFill>
                  <a:srgbClr val="C00000"/>
                </a:solidFill>
                <a:latin typeface="Cambria" panose="02040503050406030204" pitchFamily="18" charset="0"/>
              </a:rPr>
              <a:t>is</a:t>
            </a:r>
            <a:r>
              <a:rPr lang="pt-BR" b="1" i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pt-BR" b="1" i="1" dirty="0" err="1">
                <a:solidFill>
                  <a:srgbClr val="C00000"/>
                </a:solidFill>
                <a:latin typeface="Cambria" panose="02040503050406030204" pitchFamily="18" charset="0"/>
              </a:rPr>
              <a:t>better</a:t>
            </a:r>
            <a:r>
              <a:rPr lang="pt-BR" b="1" i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pt-BR" b="1" i="1" dirty="0" err="1">
                <a:solidFill>
                  <a:srgbClr val="C00000"/>
                </a:solidFill>
                <a:latin typeface="Cambria" panose="02040503050406030204" pitchFamily="18" charset="0"/>
              </a:rPr>
              <a:t>than</a:t>
            </a:r>
            <a:r>
              <a:rPr lang="pt-BR" b="1" i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pt-BR" b="1" i="1" dirty="0" err="1">
                <a:solidFill>
                  <a:srgbClr val="C00000"/>
                </a:solidFill>
                <a:latin typeface="Cambria" panose="02040503050406030204" pitchFamily="18" charset="0"/>
              </a:rPr>
              <a:t>work</a:t>
            </a:r>
            <a:r>
              <a:rPr lang="pt-BR" b="1" i="1" dirty="0">
                <a:solidFill>
                  <a:srgbClr val="C00000"/>
                </a:solidFill>
                <a:latin typeface="Cambria" panose="02040503050406030204" pitchFamily="18" charset="0"/>
              </a:rPr>
              <a:t> Hard</a:t>
            </a:r>
            <a:r>
              <a:rPr lang="pt-BR" b="1" dirty="0">
                <a:solidFill>
                  <a:srgbClr val="C00000"/>
                </a:solidFill>
                <a:latin typeface="Cambria" panose="02040503050406030204" pitchFamily="18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61757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058A4-5B0E-8DC4-EF22-846AB9AA3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964E448A-7548-D88D-A789-81C4DA76A216}"/>
              </a:ext>
            </a:extLst>
          </p:cNvPr>
          <p:cNvSpPr/>
          <p:nvPr/>
        </p:nvSpPr>
        <p:spPr>
          <a:xfrm>
            <a:off x="0" y="10195"/>
            <a:ext cx="12192000" cy="6087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2AA23EB-A56E-A306-6839-A5205E2FAA8B}"/>
              </a:ext>
            </a:extLst>
          </p:cNvPr>
          <p:cNvSpPr/>
          <p:nvPr/>
        </p:nvSpPr>
        <p:spPr>
          <a:xfrm>
            <a:off x="0" y="618980"/>
            <a:ext cx="12192000" cy="5830982"/>
          </a:xfrm>
          <a:prstGeom prst="rect">
            <a:avLst/>
          </a:prstGeom>
          <a:solidFill>
            <a:srgbClr val="EAEA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403C2AA-ED75-89B1-EFC2-E77BA9F296DD}"/>
              </a:ext>
            </a:extLst>
          </p:cNvPr>
          <p:cNvSpPr txBox="1"/>
          <p:nvPr/>
        </p:nvSpPr>
        <p:spPr>
          <a:xfrm>
            <a:off x="85344" y="122724"/>
            <a:ext cx="6010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TQM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1FA88C1-E2BE-164E-FAF9-73CA593BE8EC}"/>
              </a:ext>
            </a:extLst>
          </p:cNvPr>
          <p:cNvSpPr/>
          <p:nvPr/>
        </p:nvSpPr>
        <p:spPr>
          <a:xfrm>
            <a:off x="0" y="6396334"/>
            <a:ext cx="12192000" cy="46166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669FE54-4CA4-D998-7120-C77BE5AF2D91}"/>
              </a:ext>
            </a:extLst>
          </p:cNvPr>
          <p:cNvSpPr/>
          <p:nvPr/>
        </p:nvSpPr>
        <p:spPr>
          <a:xfrm>
            <a:off x="460375" y="954008"/>
            <a:ext cx="116431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b="1" dirty="0">
                <a:latin typeface="Cambria" panose="02040503050406030204" pitchFamily="18" charset="0"/>
              </a:rPr>
              <a:t>Atividades</a:t>
            </a:r>
          </a:p>
          <a:p>
            <a:pPr lvl="0" algn="just"/>
            <a:endParaRPr lang="pt-BR" dirty="0">
              <a:latin typeface="Cambria" panose="0204050305040603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CE9FCB-F949-5891-C355-6737095288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3" t="27799" r="50910" b="23399"/>
          <a:stretch/>
        </p:blipFill>
        <p:spPr bwMode="auto">
          <a:xfrm>
            <a:off x="460375" y="1494076"/>
            <a:ext cx="4968552" cy="3681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07781C3-FA3D-F259-E0C3-0F4973E04AD6}"/>
              </a:ext>
            </a:extLst>
          </p:cNvPr>
          <p:cNvSpPr/>
          <p:nvPr/>
        </p:nvSpPr>
        <p:spPr>
          <a:xfrm>
            <a:off x="5743615" y="1700808"/>
            <a:ext cx="58092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dirty="0">
                <a:latin typeface="Cambria" panose="02040503050406030204" pitchFamily="18" charset="0"/>
              </a:rPr>
              <a:t>Propor um plano de qualidade evolutivo como o da figura.</a:t>
            </a:r>
          </a:p>
          <a:p>
            <a:pPr lvl="0" algn="just"/>
            <a:endParaRPr lang="pt-BR" dirty="0">
              <a:latin typeface="Cambria" panose="02040503050406030204" pitchFamily="18" charset="0"/>
            </a:endParaRPr>
          </a:p>
          <a:p>
            <a:pPr lvl="0" algn="just"/>
            <a:r>
              <a:rPr lang="pt-BR" dirty="0">
                <a:latin typeface="Cambria" panose="02040503050406030204" pitchFamily="18" charset="0"/>
              </a:rPr>
              <a:t>Usem como exemplo qualquer empresa que trabalhem ou trabalharam. Escolham um processo específico e criem um plano seguindo o arcabouço da figura.</a:t>
            </a:r>
          </a:p>
          <a:p>
            <a:pPr lvl="0" algn="just"/>
            <a:endParaRPr lang="pt-B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626369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Custom 69">
      <a:dk1>
        <a:sysClr val="windowText" lastClr="000000"/>
      </a:dk1>
      <a:lt1>
        <a:sysClr val="window" lastClr="FFFFFF"/>
      </a:lt1>
      <a:dk2>
        <a:srgbClr val="44131A"/>
      </a:dk2>
      <a:lt2>
        <a:srgbClr val="F2ECEA"/>
      </a:lt2>
      <a:accent1>
        <a:srgbClr val="A62C52"/>
      </a:accent1>
      <a:accent2>
        <a:srgbClr val="A7928D"/>
      </a:accent2>
      <a:accent3>
        <a:srgbClr val="307C71"/>
      </a:accent3>
      <a:accent4>
        <a:srgbClr val="41575D"/>
      </a:accent4>
      <a:accent5>
        <a:srgbClr val="8FA3A3"/>
      </a:accent5>
      <a:accent6>
        <a:srgbClr val="CA8370"/>
      </a:accent6>
      <a:hlink>
        <a:srgbClr val="D13D6E"/>
      </a:hlink>
      <a:folHlink>
        <a:srgbClr val="6C9D92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1522</Words>
  <Application>Microsoft Office PowerPoint</Application>
  <PresentationFormat>Widescreen</PresentationFormat>
  <Paragraphs>147</Paragraphs>
  <Slides>24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1" baseType="lpstr">
      <vt:lpstr>Aptos</vt:lpstr>
      <vt:lpstr>Arial</vt:lpstr>
      <vt:lpstr>Avenir Next LT Pro</vt:lpstr>
      <vt:lpstr>AvenirNext LT Pro Medium</vt:lpstr>
      <vt:lpstr>Cambria</vt:lpstr>
      <vt:lpstr>Wingdings</vt:lpstr>
      <vt:lpstr>BlockprintVTI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Pedro Senna</dc:creator>
  <cp:lastModifiedBy>Pedro Senna</cp:lastModifiedBy>
  <cp:revision>40</cp:revision>
  <dcterms:created xsi:type="dcterms:W3CDTF">2026-02-06T14:09:29Z</dcterms:created>
  <dcterms:modified xsi:type="dcterms:W3CDTF">2026-03-16T20:58:04Z</dcterms:modified>
</cp:coreProperties>
</file>