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12"/>
  </p:notesMasterIdLst>
  <p:sldIdLst>
    <p:sldId id="256" r:id="rId2"/>
    <p:sldId id="258" r:id="rId3"/>
    <p:sldId id="274" r:id="rId4"/>
    <p:sldId id="272" r:id="rId5"/>
    <p:sldId id="310" r:id="rId6"/>
    <p:sldId id="311" r:id="rId7"/>
    <p:sldId id="312" r:id="rId8"/>
    <p:sldId id="313" r:id="rId9"/>
    <p:sldId id="314" r:id="rId10"/>
    <p:sldId id="309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5FC224-CAC4-48F0-B514-2223D5E99316}" type="datetimeFigureOut">
              <a:rPr lang="pt-BR" smtClean="0"/>
              <a:t>08/03/2026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09E0F-3ADE-4354-8659-C5AA011712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4431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09E0F-3ADE-4354-8659-C5AA01171285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7015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3/8/2026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063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3/8/2026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824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3/8/2026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961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3/8/2026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298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52600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66999"/>
            <a:ext cx="5157787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183188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3/8/2026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873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41CFF-90C9-47B3-9DA1-F2BF8D839F7E}" type="datetime1">
              <a:rPr lang="en-US" smtClean="0"/>
              <a:t>3/8/2026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706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3/8/2026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617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3/8/2026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007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3/8/2026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93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3/8/2026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96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3/8/2026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156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1CB7E8AE-A3AC-4BB7-A5C6-F00EC697B265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54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49450"/>
            <a:ext cx="10515600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3/8/2026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246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607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75" r:id="rId8"/>
    <p:sldLayoutId id="2147483676" r:id="rId9"/>
    <p:sldLayoutId id="2147483677" r:id="rId10"/>
    <p:sldLayoutId id="2147483685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CB7E8AE-A3AC-4BB7-A5C6-F00EC697B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E61FBD7-E37C-4B38-BE44-A6D4978D7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F8020C-60BB-4357-8207-13221A99A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2BFCFE-FD78-4EDF-BEFE-CC444DC5F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" name="Picture 1" descr="Vista de cima da mesa de madeira com a planta, teclado branco, café em uma caneca branca, caderno de anotações e caneta">
            <a:extLst>
              <a:ext uri="{FF2B5EF4-FFF2-40B4-BE49-F238E27FC236}">
                <a16:creationId xmlns:a16="http://schemas.microsoft.com/office/drawing/2014/main" id="{8A6C0CE9-A50A-7750-EC78-FD87AD014A6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403" r="1" b="18779"/>
          <a:stretch>
            <a:fillRect/>
          </a:stretch>
        </p:blipFill>
        <p:spPr>
          <a:xfrm>
            <a:off x="-6250" y="-17494"/>
            <a:ext cx="12198250" cy="626589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AE72DA6-F609-4537-9EE4-D12F65EC70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50" y="6237978"/>
            <a:ext cx="12198250" cy="62953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40FA05C-C0FC-4528-883E-4E75E4581C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048" y="6237978"/>
            <a:ext cx="12192000" cy="637516"/>
          </a:xfrm>
          <a:prstGeom prst="rect">
            <a:avLst/>
          </a:prstGeom>
          <a:blipFill dpi="0" rotWithShape="1">
            <a:blip r:embed="rId5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300C2DA-798A-ACF9-363E-74A85770E5E2}"/>
              </a:ext>
            </a:extLst>
          </p:cNvPr>
          <p:cNvSpPr/>
          <p:nvPr/>
        </p:nvSpPr>
        <p:spPr>
          <a:xfrm>
            <a:off x="101905" y="3285866"/>
            <a:ext cx="6736234" cy="96167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latin typeface="Cambria" panose="02040503050406030204" pitchFamily="18" charset="0"/>
                <a:ea typeface="Cambria" panose="02040503050406030204" pitchFamily="18" charset="0"/>
                <a:cs typeface="Sans Serif Collection" panose="020B0502040504020204" pitchFamily="34" charset="0"/>
              </a:rPr>
              <a:t>Aula 3 –Processos de negócios e perspectiva estratégica da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7F9A16C-49CA-BABB-5EE0-4D532909E7DF}"/>
              </a:ext>
            </a:extLst>
          </p:cNvPr>
          <p:cNvSpPr/>
          <p:nvPr/>
        </p:nvSpPr>
        <p:spPr>
          <a:xfrm>
            <a:off x="3048" y="6237978"/>
            <a:ext cx="12185904" cy="62002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Picture 2" descr="http://www.tamandarebangu.com.br/new/images/stories/cefet.jpg">
            <a:extLst>
              <a:ext uri="{FF2B5EF4-FFF2-40B4-BE49-F238E27FC236}">
                <a16:creationId xmlns:a16="http://schemas.microsoft.com/office/drawing/2014/main" id="{463324F1-5A9D-8595-11C1-F2700B231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11"/>
            <a:ext cx="906098" cy="893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3D4D5C76-DB34-0D3E-0D83-769672667DD0}"/>
              </a:ext>
            </a:extLst>
          </p:cNvPr>
          <p:cNvSpPr txBox="1"/>
          <p:nvPr/>
        </p:nvSpPr>
        <p:spPr>
          <a:xfrm>
            <a:off x="247775" y="6368533"/>
            <a:ext cx="4283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i="1" dirty="0">
                <a:solidFill>
                  <a:schemeClr val="bg1"/>
                </a:solidFill>
                <a:latin typeface="Cambria" pitchFamily="18" charset="0"/>
              </a:rPr>
              <a:t>Prof. Pedro Senna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3F5E9CE-7841-E77E-6B6C-AA2556B9C5FD}"/>
              </a:ext>
            </a:extLst>
          </p:cNvPr>
          <p:cNvSpPr/>
          <p:nvPr/>
        </p:nvSpPr>
        <p:spPr>
          <a:xfrm>
            <a:off x="101905" y="1783295"/>
            <a:ext cx="6736234" cy="96167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latin typeface="Cambria" panose="02040503050406030204" pitchFamily="18" charset="0"/>
                <a:ea typeface="Cambria" panose="02040503050406030204" pitchFamily="18" charset="0"/>
                <a:cs typeface="Sans Serif Collection" panose="020B0502040504020204" pitchFamily="34" charset="0"/>
              </a:rPr>
              <a:t>Disciplina: GPRO 7757 - Gestão da Qualidade</a:t>
            </a:r>
          </a:p>
          <a:p>
            <a:r>
              <a:rPr lang="pt-BR" sz="2400" b="1" dirty="0">
                <a:latin typeface="Cambria" panose="02040503050406030204" pitchFamily="18" charset="0"/>
                <a:ea typeface="Cambria" panose="02040503050406030204" pitchFamily="18" charset="0"/>
                <a:cs typeface="Sans Serif Collection" panose="020B0502040504020204" pitchFamily="34" charset="0"/>
              </a:rPr>
              <a:t>12:50 – 15:25 – E409</a:t>
            </a:r>
          </a:p>
        </p:txBody>
      </p:sp>
    </p:spTree>
    <p:extLst>
      <p:ext uri="{BB962C8B-B14F-4D97-AF65-F5344CB8AC3E}">
        <p14:creationId xmlns:p14="http://schemas.microsoft.com/office/powerpoint/2010/main" val="2241656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EAEF2-FD81-E049-ECAE-FBC6564EE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D538C284-C176-1208-7209-5E636AF9F2E7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D66D2C1-6C61-2175-BAB0-CDC5207CF2C0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51C334D-5E0C-AE52-2581-27B7B861F309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Plano da aula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23D5215-FFCE-539F-B068-C3EB997DE32F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13E9F08-C411-D23F-C878-B8AECCA5B277}"/>
              </a:ext>
            </a:extLst>
          </p:cNvPr>
          <p:cNvSpPr txBox="1"/>
          <p:nvPr/>
        </p:nvSpPr>
        <p:spPr>
          <a:xfrm>
            <a:off x="508131" y="1347749"/>
            <a:ext cx="82327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/>
              <a:t>Módulo 1 – Processos de negócios</a:t>
            </a:r>
          </a:p>
          <a:p>
            <a:pPr algn="just"/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3473300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B287F-523D-3EB4-D373-9F059C26D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58D7AE99-915F-88D4-CAF3-127C2968BEDB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7E00A015-0A1A-46B1-C917-8443CC69A8A1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828DC25-1015-14DB-B953-B3DACF3A525F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Plano da aula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31556E8-552E-259C-E292-F3240D7D5A51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C43392E-7F95-0420-C653-D0F8DD50387C}"/>
              </a:ext>
            </a:extLst>
          </p:cNvPr>
          <p:cNvSpPr txBox="1"/>
          <p:nvPr/>
        </p:nvSpPr>
        <p:spPr>
          <a:xfrm>
            <a:off x="1530686" y="2599698"/>
            <a:ext cx="82327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Módulo 1 – Processos de negócios e perspectiva estratégica da qualidade</a:t>
            </a:r>
          </a:p>
        </p:txBody>
      </p:sp>
    </p:spTree>
    <p:extLst>
      <p:ext uri="{BB962C8B-B14F-4D97-AF65-F5344CB8AC3E}">
        <p14:creationId xmlns:p14="http://schemas.microsoft.com/office/powerpoint/2010/main" val="4202809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0CCA4-6B9B-59DF-A925-EA8487C35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8107E465-07D8-DF1A-94CF-2C5D712ABE73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8B033714-73EB-CD53-9169-C400E8F8BAD5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5D2E149-48FF-4093-EAB0-D291723B6F9D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Processos de Negócios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7F0DD44D-1A6F-9D62-E8C6-09C79781E537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46028C4-E449-9ACD-D20C-A0A62C936539}"/>
              </a:ext>
            </a:extLst>
          </p:cNvPr>
          <p:cNvSpPr txBox="1"/>
          <p:nvPr/>
        </p:nvSpPr>
        <p:spPr>
          <a:xfrm>
            <a:off x="307975" y="1052736"/>
            <a:ext cx="1145632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</a:rPr>
              <a:t>Dependendo do </a:t>
            </a:r>
            <a:r>
              <a:rPr lang="pt-BR" b="1" dirty="0">
                <a:latin typeface="Cambria" panose="02040503050406030204" pitchFamily="18" charset="0"/>
              </a:rPr>
              <a:t>Objetivo</a:t>
            </a:r>
            <a:r>
              <a:rPr lang="pt-BR" dirty="0">
                <a:latin typeface="Cambria" panose="02040503050406030204" pitchFamily="18" charset="0"/>
              </a:rPr>
              <a:t> a modelagem pode ter diferentes níveis de detalhamento. As modelagens podem ter diferentes finalidades do tipo:</a:t>
            </a:r>
          </a:p>
          <a:p>
            <a:endParaRPr lang="pt-BR" b="1" dirty="0">
              <a:latin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b="1" dirty="0">
                <a:latin typeface="Cambria" panose="02040503050406030204" pitchFamily="18" charset="0"/>
              </a:rPr>
              <a:t>Custeio ABC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b="1" dirty="0">
                <a:latin typeface="Cambria" panose="02040503050406030204" pitchFamily="18" charset="0"/>
              </a:rPr>
              <a:t>Gestão de Serviços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b="1" dirty="0">
                <a:latin typeface="Cambria" panose="02040503050406030204" pitchFamily="18" charset="0"/>
              </a:rPr>
              <a:t>Encontrar Gargalos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b="1" dirty="0">
                <a:latin typeface="Cambria" panose="02040503050406030204" pitchFamily="18" charset="0"/>
              </a:rPr>
              <a:t>Processos de Cadeias de Suprimentos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b="1" dirty="0">
                <a:latin typeface="Cambria" panose="02040503050406030204" pitchFamily="18" charset="0"/>
              </a:rPr>
              <a:t>Gestão de risco</a:t>
            </a:r>
          </a:p>
        </p:txBody>
      </p:sp>
    </p:spTree>
    <p:extLst>
      <p:ext uri="{BB962C8B-B14F-4D97-AF65-F5344CB8AC3E}">
        <p14:creationId xmlns:p14="http://schemas.microsoft.com/office/powerpoint/2010/main" val="869210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9B98E-2EDB-332D-6359-3245AABAF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33BB8DA0-6AD4-D266-78EE-24190EEDD957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84E35818-BC29-497E-C2B9-2850749024D1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CDE745E-2E32-92AA-4D54-2D4A6F7A4D13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Qualidade – uma perspectiva estratégica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5808203-E34F-D71D-34CB-AD231687D2E0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54D401C-959E-F410-3698-2AD8F9FA7CF9}"/>
              </a:ext>
            </a:extLst>
          </p:cNvPr>
          <p:cNvSpPr txBox="1"/>
          <p:nvPr/>
        </p:nvSpPr>
        <p:spPr>
          <a:xfrm>
            <a:off x="307975" y="1052736"/>
            <a:ext cx="1145632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</a:rPr>
              <a:t>Como vimos, os conceitos de qualidade mudaram consideravelmente ao longo do tempo. De simples operações em manufatura, focado em produzir melhorias locais,  para se tornar um dos </a:t>
            </a:r>
            <a:r>
              <a:rPr lang="pt-BR" b="1" dirty="0">
                <a:latin typeface="Cambria" panose="02040503050406030204" pitchFamily="18" charset="0"/>
              </a:rPr>
              <a:t>elementos fundamentais de gestão das operações.</a:t>
            </a:r>
          </a:p>
          <a:p>
            <a:pPr algn="just"/>
            <a:endParaRPr lang="pt-BR" b="1" dirty="0">
              <a:latin typeface="Cambria" panose="02040503050406030204" pitchFamily="18" charset="0"/>
            </a:endParaRPr>
          </a:p>
          <a:p>
            <a:pPr algn="just"/>
            <a:r>
              <a:rPr lang="pt-BR" dirty="0">
                <a:latin typeface="Cambria" panose="02040503050406030204" pitchFamily="18" charset="0"/>
              </a:rPr>
              <a:t>Formalismo:</a:t>
            </a:r>
          </a:p>
          <a:p>
            <a:pPr algn="just"/>
            <a:endParaRPr lang="pt-BR" b="1" dirty="0">
              <a:latin typeface="Cambria" panose="02040503050406030204" pitchFamily="18" charset="0"/>
            </a:endParaRPr>
          </a:p>
          <a:p>
            <a:pPr algn="just"/>
            <a:r>
              <a:rPr lang="pt-BR" b="1" dirty="0">
                <a:latin typeface="Cambria" panose="02040503050406030204" pitchFamily="18" charset="0"/>
              </a:rPr>
              <a:t>Colocação da Qualidade em um contexto amplo, em geral de longo prazo, que a qualidade não é vista de forma isolada, mas sim, inserida em um modelo onde se consideram aspectos essenciais da sobrevivência da organização</a:t>
            </a:r>
          </a:p>
          <a:p>
            <a:pPr algn="just"/>
            <a:endParaRPr lang="pt-BR" b="1" dirty="0">
              <a:latin typeface="Cambria" panose="02040503050406030204" pitchFamily="18" charset="0"/>
            </a:endParaRPr>
          </a:p>
          <a:p>
            <a:pPr algn="just"/>
            <a:r>
              <a:rPr lang="pt-BR" b="1" dirty="0">
                <a:latin typeface="Cambria" panose="02040503050406030204" pitchFamily="18" charset="0"/>
              </a:rPr>
              <a:t>Resumindo:</a:t>
            </a:r>
          </a:p>
          <a:p>
            <a:pPr algn="just"/>
            <a:endParaRPr lang="pt-BR" b="1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anose="02040503050406030204" pitchFamily="18" charset="0"/>
              </a:rPr>
              <a:t>Qualidade como fator de sobrevivência;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anose="02040503050406030204" pitchFamily="18" charset="0"/>
              </a:rPr>
              <a:t>Elevar a qualidade à categoria de diferencial competitivo;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anose="02040503050406030204" pitchFamily="18" charset="0"/>
              </a:rPr>
              <a:t>Tomar decisões de qualidade levando em conta implicações, insumos e resultados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anose="02040503050406030204" pitchFamily="18" charset="0"/>
              </a:rPr>
              <a:t>Adotar visão de futuro considerando cenários prováveis para a organização.</a:t>
            </a:r>
          </a:p>
          <a:p>
            <a:pPr algn="just"/>
            <a:endParaRPr lang="pt-BR" b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007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79C01-972C-17D8-D2DA-26A2E573B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CD152CE5-72D8-2C0B-63D0-ED01EF64B244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8FB2B97-CEA8-46BE-3CDF-F2262CA9A384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7534BA6-068C-2F85-B545-DDB315A52F13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Qualidade – uma perspectiva estratégica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A35D09D-599F-8049-C2E6-667D32B38E1D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141A4B5-193F-DE89-5561-7C4B348172B6}"/>
              </a:ext>
            </a:extLst>
          </p:cNvPr>
          <p:cNvSpPr txBox="1"/>
          <p:nvPr/>
        </p:nvSpPr>
        <p:spPr>
          <a:xfrm>
            <a:off x="307975" y="1052736"/>
            <a:ext cx="1145632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</a:rPr>
              <a:t>Exemplos de  estratégias:</a:t>
            </a: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dirty="0">
                <a:latin typeface="Cambria" panose="02040503050406030204" pitchFamily="18" charset="0"/>
              </a:rPr>
              <a:t>Estratégias de organização do processo para a qualidade -  Organização dos processos visando ao aumento da qualidade. Exemplos </a:t>
            </a:r>
            <a:r>
              <a:rPr lang="pt-BR" dirty="0" err="1">
                <a:latin typeface="Cambria" panose="02040503050406030204" pitchFamily="18" charset="0"/>
              </a:rPr>
              <a:t>Kanban</a:t>
            </a:r>
            <a:r>
              <a:rPr lang="pt-BR" dirty="0">
                <a:latin typeface="Cambria" panose="02040503050406030204" pitchFamily="18" charset="0"/>
              </a:rPr>
              <a:t>, JIT.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pt-BR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dirty="0">
                <a:latin typeface="Cambria" panose="02040503050406030204" pitchFamily="18" charset="0"/>
              </a:rPr>
              <a:t>Estratégias de envolvimento dos recursos humanos -  Incluem qualificação da mão de obra, treinamento e envolvimento de pessoal nas políticas e processos da empresa.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pt-BR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dirty="0">
                <a:latin typeface="Cambria" panose="02040503050406030204" pitchFamily="18" charset="0"/>
              </a:rPr>
              <a:t>Estratégias de planejamento de processo para a qualidade – “Puxar” o processo a partir da demanda – Foco no cliente – </a:t>
            </a:r>
            <a:r>
              <a:rPr lang="pt-BR" dirty="0" err="1">
                <a:latin typeface="Cambria" panose="02040503050406030204" pitchFamily="18" charset="0"/>
              </a:rPr>
              <a:t>Kanban</a:t>
            </a:r>
            <a:r>
              <a:rPr lang="pt-BR" dirty="0">
                <a:latin typeface="Cambria" panose="02040503050406030204" pitchFamily="18" charset="0"/>
              </a:rPr>
              <a:t> – Redução de lotes de produção, Redução de estoques</a:t>
            </a:r>
          </a:p>
          <a:p>
            <a:pPr algn="just"/>
            <a:endParaRPr lang="pt-BR" b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717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03A94-3FF4-AF11-6CF1-86197E3C1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0EC5D1E8-7FDD-D050-8FFA-602CD6190A7C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A7CEFB59-08BA-7991-5218-FAF8C2A2D7CF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3480AB3-6DA4-75D6-D229-B59622FF9D38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Qualidade – uma perspectiva estratégica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1BACFC54-DF69-0B31-3274-E6C418339046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5A7B58F-C999-7243-250D-0FD9B7E8A04E}"/>
              </a:ext>
            </a:extLst>
          </p:cNvPr>
          <p:cNvSpPr txBox="1"/>
          <p:nvPr/>
        </p:nvSpPr>
        <p:spPr>
          <a:xfrm>
            <a:off x="517812" y="1124744"/>
            <a:ext cx="84466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Controle de  Qualidade Total – TQC</a:t>
            </a: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r>
              <a:rPr lang="pt-BR" dirty="0">
                <a:latin typeface="Cambria" panose="02040503050406030204" pitchFamily="18" charset="0"/>
              </a:rPr>
              <a:t>A Qualidade Total sempre se preocupou com processos, mas não necessariamente com processos </a:t>
            </a:r>
            <a:r>
              <a:rPr lang="pt-BR" dirty="0" err="1">
                <a:latin typeface="Cambria" panose="02040503050406030204" pitchFamily="18" charset="0"/>
              </a:rPr>
              <a:t>transfuncionais</a:t>
            </a:r>
            <a:r>
              <a:rPr lang="pt-BR" dirty="0">
                <a:latin typeface="Cambria" panose="02040503050406030204" pitchFamily="18" charset="0"/>
              </a:rPr>
              <a:t> (CAULLIRAUX, 2000).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D32810D-729D-310D-50AC-92B38A010ED6}"/>
              </a:ext>
            </a:extLst>
          </p:cNvPr>
          <p:cNvSpPr txBox="1"/>
          <p:nvPr/>
        </p:nvSpPr>
        <p:spPr>
          <a:xfrm>
            <a:off x="517812" y="2564904"/>
            <a:ext cx="8446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</a:rPr>
              <a:t>A não preocupação com a </a:t>
            </a:r>
            <a:r>
              <a:rPr lang="pt-BR" dirty="0" err="1">
                <a:latin typeface="Cambria" panose="02040503050406030204" pitchFamily="18" charset="0"/>
              </a:rPr>
              <a:t>transfuncionalidade</a:t>
            </a:r>
            <a:r>
              <a:rPr lang="pt-BR" dirty="0">
                <a:latin typeface="Cambria" panose="02040503050406030204" pitchFamily="18" charset="0"/>
              </a:rPr>
              <a:t> fez com que houvesse uma visão dos</a:t>
            </a:r>
          </a:p>
          <a:p>
            <a:pPr algn="just"/>
            <a:r>
              <a:rPr lang="pt-BR" dirty="0">
                <a:latin typeface="Cambria" panose="02040503050406030204" pitchFamily="18" charset="0"/>
              </a:rPr>
              <a:t>processos </a:t>
            </a:r>
            <a:r>
              <a:rPr lang="pt-BR" dirty="0" err="1">
                <a:latin typeface="Cambria" panose="02040503050406030204" pitchFamily="18" charset="0"/>
              </a:rPr>
              <a:t>intrafuncionais</a:t>
            </a:r>
            <a:r>
              <a:rPr lang="pt-BR" dirty="0">
                <a:latin typeface="Cambria" panose="02040503050406030204" pitchFamily="18" charset="0"/>
              </a:rPr>
              <a:t>. Isto fica evidente com o uso do conceito de cliente interno.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7F6E151-6918-E512-FF0B-C0EF2F4C340A}"/>
              </a:ext>
            </a:extLst>
          </p:cNvPr>
          <p:cNvSpPr txBox="1"/>
          <p:nvPr/>
        </p:nvSpPr>
        <p:spPr>
          <a:xfrm>
            <a:off x="517812" y="3501008"/>
            <a:ext cx="84466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</a:rPr>
              <a:t>Recentemente, os adeptos de tais quadros conceituais, por razões tanto metodológicas quanto mercadológicas, passaram a enfatizar a existência de processos interfuncionais, de ciclos amplos de </a:t>
            </a:r>
            <a:r>
              <a:rPr lang="pt-BR" b="1" dirty="0" err="1">
                <a:solidFill>
                  <a:srgbClr val="C00000"/>
                </a:solidFill>
                <a:latin typeface="Cambria" panose="02040503050406030204" pitchFamily="18" charset="0"/>
              </a:rPr>
              <a:t>PDCAs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,</a:t>
            </a:r>
            <a:r>
              <a:rPr lang="pt-BR" dirty="0">
                <a:latin typeface="Cambria" panose="02040503050406030204" pitchFamily="18" charset="0"/>
              </a:rPr>
              <a:t> entre outros(FALCONI, 1999).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7059DD1A-C522-0D52-24EA-7B9CB3D246B7}"/>
              </a:ext>
            </a:extLst>
          </p:cNvPr>
          <p:cNvSpPr/>
          <p:nvPr/>
        </p:nvSpPr>
        <p:spPr>
          <a:xfrm>
            <a:off x="903494" y="4864514"/>
            <a:ext cx="771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PDCA</a:t>
            </a:r>
            <a:endParaRPr lang="pt-BR" dirty="0"/>
          </a:p>
        </p:txBody>
      </p:sp>
      <p:sp>
        <p:nvSpPr>
          <p:cNvPr id="11" name="Seta para a direita 6">
            <a:extLst>
              <a:ext uri="{FF2B5EF4-FFF2-40B4-BE49-F238E27FC236}">
                <a16:creationId xmlns:a16="http://schemas.microsoft.com/office/drawing/2014/main" id="{5ED71894-51C8-E2A8-CCFC-BAE78F0CA767}"/>
              </a:ext>
            </a:extLst>
          </p:cNvPr>
          <p:cNvSpPr/>
          <p:nvPr/>
        </p:nvSpPr>
        <p:spPr>
          <a:xfrm>
            <a:off x="1907704" y="4725144"/>
            <a:ext cx="792088" cy="64807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DEE2565A-0655-18FC-4134-EB5D628CFFC2}"/>
              </a:ext>
            </a:extLst>
          </p:cNvPr>
          <p:cNvSpPr/>
          <p:nvPr/>
        </p:nvSpPr>
        <p:spPr>
          <a:xfrm>
            <a:off x="2987824" y="4864514"/>
            <a:ext cx="56166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err="1">
                <a:solidFill>
                  <a:srgbClr val="C00000"/>
                </a:solidFill>
                <a:latin typeface="Cambria" panose="02040503050406030204" pitchFamily="18" charset="0"/>
              </a:rPr>
              <a:t>Plan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, Do, </a:t>
            </a:r>
            <a:r>
              <a:rPr lang="pt-BR" b="1" dirty="0" err="1">
                <a:solidFill>
                  <a:srgbClr val="C00000"/>
                </a:solidFill>
                <a:latin typeface="Cambria" panose="02040503050406030204" pitchFamily="18" charset="0"/>
              </a:rPr>
              <a:t>Check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, </a:t>
            </a:r>
            <a:r>
              <a:rPr lang="pt-BR" b="1" dirty="0" err="1">
                <a:solidFill>
                  <a:srgbClr val="C00000"/>
                </a:solidFill>
                <a:latin typeface="Cambria" panose="02040503050406030204" pitchFamily="18" charset="0"/>
              </a:rPr>
              <a:t>Act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7777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ACA9F-1297-F3D6-B8C1-80B86D6F2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3717188E-0420-5696-1FD3-7EE70B4B24DD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0E45D98-F6BC-781C-2AD0-D24C11649F45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7ED747A-5C62-09E8-DED7-C3AB9DAA0C0C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Qualidade – uma perspectiva estratégica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AEBA7E2-4B9B-1420-909D-1EC32CEFA953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8F89126-2655-4CB0-37B2-3DC4068519DD}"/>
              </a:ext>
            </a:extLst>
          </p:cNvPr>
          <p:cNvSpPr txBox="1"/>
          <p:nvPr/>
        </p:nvSpPr>
        <p:spPr>
          <a:xfrm>
            <a:off x="1648522" y="1111351"/>
            <a:ext cx="1173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</a:rPr>
              <a:t>PDCA </a:t>
            </a:r>
          </a:p>
        </p:txBody>
      </p:sp>
      <p:pic>
        <p:nvPicPr>
          <p:cNvPr id="13" name="Picture 2" descr="http://www.intarix.de/blog/wp-content/uploads/2010/12/PDCA.jpg">
            <a:extLst>
              <a:ext uri="{FF2B5EF4-FFF2-40B4-BE49-F238E27FC236}">
                <a16:creationId xmlns:a16="http://schemas.microsoft.com/office/drawing/2014/main" id="{27884AED-65EF-7AEA-F254-00CFD490C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284" y="1687415"/>
            <a:ext cx="4424608" cy="2951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2DE33382-81CD-EB92-9806-D46500C86E1E}"/>
              </a:ext>
            </a:extLst>
          </p:cNvPr>
          <p:cNvSpPr txBox="1"/>
          <p:nvPr/>
        </p:nvSpPr>
        <p:spPr>
          <a:xfrm>
            <a:off x="6838873" y="1326157"/>
            <a:ext cx="4478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 err="1">
                <a:latin typeface="Cambria" panose="02040503050406030204" pitchFamily="18" charset="0"/>
              </a:rPr>
              <a:t>Plan</a:t>
            </a:r>
            <a:r>
              <a:rPr lang="pt-BR" dirty="0">
                <a:latin typeface="Cambria" panose="02040503050406030204" pitchFamily="18" charset="0"/>
              </a:rPr>
              <a:t> – Definir visão, plano de ação. Definição de escopo, metas e indicadores.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BA77C2F-A9DB-435C-89B9-4692B383EC53}"/>
              </a:ext>
            </a:extLst>
          </p:cNvPr>
          <p:cNvSpPr txBox="1"/>
          <p:nvPr/>
        </p:nvSpPr>
        <p:spPr>
          <a:xfrm>
            <a:off x="6838873" y="2559518"/>
            <a:ext cx="447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anose="02040503050406030204" pitchFamily="18" charset="0"/>
              </a:rPr>
              <a:t>Do – Execução do plano de ação. Mapeamento e melhoria de processos.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3861E3E1-2DE5-6C88-4C7E-E34F6013153A}"/>
              </a:ext>
            </a:extLst>
          </p:cNvPr>
          <p:cNvSpPr txBox="1"/>
          <p:nvPr/>
        </p:nvSpPr>
        <p:spPr>
          <a:xfrm>
            <a:off x="6838873" y="3495622"/>
            <a:ext cx="447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 err="1">
                <a:latin typeface="Cambria" panose="02040503050406030204" pitchFamily="18" charset="0"/>
              </a:rPr>
              <a:t>Check</a:t>
            </a:r>
            <a:r>
              <a:rPr lang="pt-BR" dirty="0">
                <a:latin typeface="Cambria" panose="02040503050406030204" pitchFamily="18" charset="0"/>
              </a:rPr>
              <a:t> – Verificar a execução dos planos de ação.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B9C8212-D80A-65A0-78F6-AF41B7BFFEA7}"/>
              </a:ext>
            </a:extLst>
          </p:cNvPr>
          <p:cNvSpPr txBox="1"/>
          <p:nvPr/>
        </p:nvSpPr>
        <p:spPr>
          <a:xfrm>
            <a:off x="6838873" y="4503734"/>
            <a:ext cx="447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 err="1">
                <a:latin typeface="Cambria" panose="02040503050406030204" pitchFamily="18" charset="0"/>
              </a:rPr>
              <a:t>Act</a:t>
            </a:r>
            <a:r>
              <a:rPr lang="pt-BR" dirty="0">
                <a:latin typeface="Cambria" panose="02040503050406030204" pitchFamily="18" charset="0"/>
              </a:rPr>
              <a:t> – Revisar planos de ação,  implementar ações de melhoria.</a:t>
            </a:r>
          </a:p>
        </p:txBody>
      </p:sp>
    </p:spTree>
    <p:extLst>
      <p:ext uri="{BB962C8B-B14F-4D97-AF65-F5344CB8AC3E}">
        <p14:creationId xmlns:p14="http://schemas.microsoft.com/office/powerpoint/2010/main" val="31485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67CF2-5D86-E795-A6D6-A05331D9D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8D9176A0-390A-4CF7-95D5-D0AF4B0CEFE2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C72D7644-18E0-781A-80F1-4D8EDFE9E37D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1E94AFE-C3F9-85FD-0B24-D3C531F0A3E9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Qualidade – uma perspectiva estratégica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DE758221-C5D8-DC3C-7C07-BEEDAEDFF5C7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C1A2BF9-986E-E624-7767-17AF0E430347}"/>
              </a:ext>
            </a:extLst>
          </p:cNvPr>
          <p:cNvSpPr txBox="1"/>
          <p:nvPr/>
        </p:nvSpPr>
        <p:spPr>
          <a:xfrm>
            <a:off x="517812" y="1124744"/>
            <a:ext cx="830265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</a:rPr>
              <a:t>Para a literatura de processos de negócios, </a:t>
            </a: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t-BR" dirty="0">
                <a:latin typeface="Cambria" panose="02040503050406030204" pitchFamily="18" charset="0"/>
              </a:rPr>
              <a:t>A noção de cliente interno constrói uma 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distorção de percepção sobre o processo</a:t>
            </a:r>
            <a:r>
              <a:rPr lang="pt-BR" dirty="0">
                <a:latin typeface="Cambria" panose="02040503050406030204" pitchFamily="18" charset="0"/>
              </a:rPr>
              <a:t>. O cliente participa do julgamento de valor sobre o que a empresa oferece, ou seja, sobre os produtos, ou ainda, sobre os bens e serviços gerados pelos processos.</a:t>
            </a: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t-BR" dirty="0">
                <a:latin typeface="Cambria" panose="02040503050406030204" pitchFamily="18" charset="0"/>
              </a:rPr>
              <a:t>Na realidade, o cliente está fora da organização. Desta forma, o conceito de cliente</a:t>
            </a:r>
          </a:p>
          <a:p>
            <a:pPr algn="just"/>
            <a:r>
              <a:rPr lang="pt-BR" dirty="0">
                <a:latin typeface="Cambria" panose="02040503050406030204" pitchFamily="18" charset="0"/>
              </a:rPr>
              <a:t>interno se presta a confusões e seu uso é inadequado</a:t>
            </a: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t-BR" dirty="0">
                <a:latin typeface="Cambria" panose="02040503050406030204" pitchFamily="18" charset="0"/>
              </a:rPr>
              <a:t>A qualidade / Teoria da Qualidade, por outro lado, tem um papel histórico na lógica da evolução da Teoria de Processos. As técnicas de melhorias baseadas em processos foram amplamente difundidas através das 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normas ISO </a:t>
            </a:r>
            <a:r>
              <a:rPr lang="pt-BR" dirty="0">
                <a:latin typeface="Cambria" panose="02040503050406030204" pitchFamily="18" charset="0"/>
              </a:rPr>
              <a:t>e, no caso do Brasil, através 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Prêmio Nacional da Qualidade – PNQ</a:t>
            </a:r>
            <a:r>
              <a:rPr lang="pt-BR" dirty="0">
                <a:latin typeface="Cambria" panose="0204050305040603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1035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304AD-6BED-2FAC-D676-C88CB2613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EDD6E670-07DE-C45E-1C33-A1F2442BD703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23B827F-63BD-40A0-D4D8-7CC05531D576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8CB38AA-10F1-8C1F-999D-56B89FF74F93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Histórico da Gestão da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7C93CE30-E78C-16F2-456E-7038CF2986BC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BB63015-4ED6-BC22-3AF0-EDD5F390754F}"/>
              </a:ext>
            </a:extLst>
          </p:cNvPr>
          <p:cNvSpPr txBox="1"/>
          <p:nvPr/>
        </p:nvSpPr>
        <p:spPr>
          <a:xfrm>
            <a:off x="508131" y="747982"/>
            <a:ext cx="1132990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/>
              <a:t>Relembrem a atividade da aula passada</a:t>
            </a:r>
          </a:p>
          <a:p>
            <a:r>
              <a:rPr lang="pt-BR" dirty="0">
                <a:latin typeface="Cambria" panose="02040503050406030204" pitchFamily="18" charset="0"/>
              </a:rPr>
              <a:t>Pensem no estágio de vocês...ou um trabalho de grupo...ou na preparação para uma prova...ou na preparação para uma entrevista...ou outro momento relevante. </a:t>
            </a:r>
            <a:r>
              <a:rPr lang="pt-BR" b="1" dirty="0">
                <a:latin typeface="Cambria" panose="02040503050406030204" pitchFamily="18" charset="0"/>
              </a:rPr>
              <a:t>Preferencialmente continuem o caso que haviam começado.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>
                <a:latin typeface="Cambria" panose="02040503050406030204" pitchFamily="18" charset="0"/>
              </a:rPr>
              <a:t>Pensem nas atividades necessárias e como elas se encadeiam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>
                <a:latin typeface="Cambria" panose="02040503050406030204" pitchFamily="18" charset="0"/>
              </a:rPr>
              <a:t>Pensem na preparação psicológica necessária, nos recursos, nos atores envolvidos, nos documentos, planilhas, em resumo, nas entradas e saídas de tais atividades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>
                <a:latin typeface="Cambria" panose="02040503050406030204" pitchFamily="18" charset="0"/>
              </a:rPr>
              <a:t>Pensem no “cliente”. Como o processo agrega valor para o cliente?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>
                <a:latin typeface="Cambria" panose="02040503050406030204" pitchFamily="18" charset="0"/>
              </a:rPr>
              <a:t>Pensem no nível de detalhamento adequado.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>
                <a:latin typeface="Cambria" panose="02040503050406030204" pitchFamily="18" charset="0"/>
              </a:rPr>
              <a:t>Padronizem uma “linguagem”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>
                <a:latin typeface="Cambria" panose="02040503050406030204" pitchFamily="18" charset="0"/>
              </a:rPr>
              <a:t>O que pode ser melhorado?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>
                <a:latin typeface="Cambria" panose="02040503050406030204" pitchFamily="18" charset="0"/>
              </a:rPr>
              <a:t>O processo como um todo está adequado?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>
                <a:latin typeface="Cambria" panose="02040503050406030204" pitchFamily="18" charset="0"/>
              </a:rPr>
              <a:t>Qual a diferença entre o </a:t>
            </a:r>
            <a:r>
              <a:rPr lang="pt-BR" b="1" dirty="0">
                <a:latin typeface="Cambria" panose="02040503050406030204" pitchFamily="18" charset="0"/>
              </a:rPr>
              <a:t>procedimento</a:t>
            </a:r>
            <a:r>
              <a:rPr lang="pt-BR" dirty="0">
                <a:latin typeface="Cambria" panose="02040503050406030204" pitchFamily="18" charset="0"/>
              </a:rPr>
              <a:t> e o </a:t>
            </a:r>
            <a:r>
              <a:rPr lang="pt-BR" b="1" dirty="0">
                <a:latin typeface="Cambria" panose="02040503050406030204" pitchFamily="18" charset="0"/>
              </a:rPr>
              <a:t>processo</a:t>
            </a:r>
            <a:r>
              <a:rPr lang="pt-BR" dirty="0">
                <a:latin typeface="Cambria" panose="02040503050406030204" pitchFamily="18" charset="0"/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>
                <a:latin typeface="Cambria" panose="02040503050406030204" pitchFamily="18" charset="0"/>
              </a:rPr>
              <a:t>Trace um pequeno plano com melhorias de curto, médio e longo prazo.</a:t>
            </a:r>
          </a:p>
          <a:p>
            <a:pPr marL="342900" indent="-342900">
              <a:buFont typeface="+mj-lt"/>
              <a:buAutoNum type="arabicPeriod"/>
            </a:pPr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t-BR" dirty="0">
                <a:latin typeface="Cambria" panose="02040503050406030204" pitchFamily="18" charset="0"/>
              </a:rPr>
              <a:t>PDCA – Apliquem o PDCA ao processo que vocês desenharam.</a:t>
            </a: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t-BR" dirty="0">
                <a:latin typeface="Cambria" panose="02040503050406030204" pitchFamily="18" charset="0"/>
              </a:rPr>
              <a:t>Defina períodos de tempo para “Rodar” o PDCA.</a:t>
            </a: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t-BR" dirty="0">
                <a:latin typeface="Cambria" panose="02040503050406030204" pitchFamily="18" charset="0"/>
              </a:rPr>
              <a:t>Defina no organograma quem ficaria responsável por rodar este PDCA...Quais as interfaces deste autor? Diretoria, alta-gerência...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11692538"/>
      </p:ext>
    </p:extLst>
  </p:cSld>
  <p:clrMapOvr>
    <a:masterClrMapping/>
  </p:clrMapOvr>
</p:sld>
</file>

<file path=ppt/theme/theme1.xml><?xml version="1.0" encoding="utf-8"?>
<a:theme xmlns:a="http://schemas.openxmlformats.org/drawingml/2006/main" name="BlockprintVTI">
  <a:themeElements>
    <a:clrScheme name="Custom 69">
      <a:dk1>
        <a:sysClr val="windowText" lastClr="000000"/>
      </a:dk1>
      <a:lt1>
        <a:sysClr val="window" lastClr="FFFFFF"/>
      </a:lt1>
      <a:dk2>
        <a:srgbClr val="44131A"/>
      </a:dk2>
      <a:lt2>
        <a:srgbClr val="F2ECEA"/>
      </a:lt2>
      <a:accent1>
        <a:srgbClr val="A62C52"/>
      </a:accent1>
      <a:accent2>
        <a:srgbClr val="A7928D"/>
      </a:accent2>
      <a:accent3>
        <a:srgbClr val="307C71"/>
      </a:accent3>
      <a:accent4>
        <a:srgbClr val="41575D"/>
      </a:accent4>
      <a:accent5>
        <a:srgbClr val="8FA3A3"/>
      </a:accent5>
      <a:accent6>
        <a:srgbClr val="CA8370"/>
      </a:accent6>
      <a:hlink>
        <a:srgbClr val="D13D6E"/>
      </a:hlink>
      <a:folHlink>
        <a:srgbClr val="6C9D92"/>
      </a:folHlink>
    </a:clrScheme>
    <a:fontScheme name="Custom 56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ckprintVTI" id="{AA8C8908-6BA4-477C-AEA4-CB6C32A1FE3B}" vid="{36392749-7C1D-4938-93BB-440CD2A1B0AB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806</Words>
  <Application>Microsoft Office PowerPoint</Application>
  <PresentationFormat>Widescreen</PresentationFormat>
  <Paragraphs>82</Paragraphs>
  <Slides>10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7" baseType="lpstr">
      <vt:lpstr>Aptos</vt:lpstr>
      <vt:lpstr>Arial</vt:lpstr>
      <vt:lpstr>Avenir Next LT Pro</vt:lpstr>
      <vt:lpstr>AvenirNext LT Pro Medium</vt:lpstr>
      <vt:lpstr>Cambria</vt:lpstr>
      <vt:lpstr>Wingdings</vt:lpstr>
      <vt:lpstr>BlockprintVTI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Pedro Senna</dc:creator>
  <cp:lastModifiedBy>Pedro Senna</cp:lastModifiedBy>
  <cp:revision>36</cp:revision>
  <dcterms:created xsi:type="dcterms:W3CDTF">2026-02-06T14:09:29Z</dcterms:created>
  <dcterms:modified xsi:type="dcterms:W3CDTF">2026-03-08T15:21:03Z</dcterms:modified>
</cp:coreProperties>
</file>