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4"/>
  </p:notesMasterIdLst>
  <p:sldIdLst>
    <p:sldId id="256" r:id="rId2"/>
    <p:sldId id="259" r:id="rId3"/>
    <p:sldId id="258" r:id="rId4"/>
    <p:sldId id="274" r:id="rId5"/>
    <p:sldId id="272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6" r:id="rId18"/>
    <p:sldId id="295" r:id="rId19"/>
    <p:sldId id="297" r:id="rId20"/>
    <p:sldId id="283" r:id="rId21"/>
    <p:sldId id="300" r:id="rId22"/>
    <p:sldId id="299" r:id="rId23"/>
    <p:sldId id="298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C224-CAC4-48F0-B514-2223D5E99316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09E0F-3ADE-4354-8659-C5AA011712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43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09E0F-3ADE-4354-8659-C5AA0117128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01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6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6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0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9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75" r:id="rId8"/>
    <p:sldLayoutId id="2147483676" r:id="rId9"/>
    <p:sldLayoutId id="2147483677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pedro.senna@cefet-rj.br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1" descr="Vista de cima da mesa de madeira com a planta, teclado branco, café em uma caneca branca, caderno de anotações e caneta">
            <a:extLst>
              <a:ext uri="{FF2B5EF4-FFF2-40B4-BE49-F238E27FC236}">
                <a16:creationId xmlns:a16="http://schemas.microsoft.com/office/drawing/2014/main" id="{8A6C0CE9-A50A-7750-EC78-FD87AD014A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03" r="1" b="18779"/>
          <a:stretch>
            <a:fillRect/>
          </a:stretch>
        </p:blipFill>
        <p:spPr>
          <a:xfrm>
            <a:off x="-6250" y="-17494"/>
            <a:ext cx="12198250" cy="626589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E72DA6-F609-4537-9EE4-D12F65EC7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50" y="6237978"/>
            <a:ext cx="12198250" cy="6295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0FA05C-C0FC-4528-883E-4E75E4581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48" y="6237978"/>
            <a:ext cx="12192000" cy="637516"/>
          </a:xfrm>
          <a:prstGeom prst="rect">
            <a:avLst/>
          </a:prstGeom>
          <a:blipFill dpi="0" rotWithShape="1">
            <a:blip r:embed="rId5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00C2DA-798A-ACF9-363E-74A85770E5E2}"/>
              </a:ext>
            </a:extLst>
          </p:cNvPr>
          <p:cNvSpPr/>
          <p:nvPr/>
        </p:nvSpPr>
        <p:spPr>
          <a:xfrm>
            <a:off x="101905" y="3285866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Aula 1 –Histórico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7F9A16C-49CA-BABB-5EE0-4D532909E7DF}"/>
              </a:ext>
            </a:extLst>
          </p:cNvPr>
          <p:cNvSpPr/>
          <p:nvPr/>
        </p:nvSpPr>
        <p:spPr>
          <a:xfrm>
            <a:off x="3048" y="6237978"/>
            <a:ext cx="12185904" cy="6200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http://www.tamandarebangu.com.br/new/images/stories/cefet.jpg">
            <a:extLst>
              <a:ext uri="{FF2B5EF4-FFF2-40B4-BE49-F238E27FC236}">
                <a16:creationId xmlns:a16="http://schemas.microsoft.com/office/drawing/2014/main" id="{463324F1-5A9D-8595-11C1-F2700B23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11"/>
            <a:ext cx="906098" cy="89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4D5C76-DB34-0D3E-0D83-769672667DD0}"/>
              </a:ext>
            </a:extLst>
          </p:cNvPr>
          <p:cNvSpPr txBox="1"/>
          <p:nvPr/>
        </p:nvSpPr>
        <p:spPr>
          <a:xfrm>
            <a:off x="247775" y="6368533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  <a:latin typeface="Cambria" pitchFamily="18" charset="0"/>
              </a:rPr>
              <a:t>Prof. Pedro Senna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F5E9CE-7841-E77E-6B6C-AA2556B9C5FD}"/>
              </a:ext>
            </a:extLst>
          </p:cNvPr>
          <p:cNvSpPr/>
          <p:nvPr/>
        </p:nvSpPr>
        <p:spPr>
          <a:xfrm>
            <a:off x="101905" y="1783295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7757 - Gestão da Qualidade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12:50 – 15:25 – E409</a:t>
            </a:r>
          </a:p>
        </p:txBody>
      </p:sp>
    </p:spTree>
    <p:extLst>
      <p:ext uri="{BB962C8B-B14F-4D97-AF65-F5344CB8AC3E}">
        <p14:creationId xmlns:p14="http://schemas.microsoft.com/office/powerpoint/2010/main" val="224165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B767B-17CC-4AC9-2899-042536DB1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C5298BE-F3A9-89BC-3499-C858C34ED20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F9E98C1-93E4-5948-274F-BFE80B82D3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E2CA97-0072-7855-E2DD-DA20BB462777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Apresentação do Curso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593257D-6342-FD66-1324-1AC0B6E098A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9358FA4-D76D-6616-28E3-CDCAF134EE49}"/>
              </a:ext>
            </a:extLst>
          </p:cNvPr>
          <p:cNvSpPr txBox="1"/>
          <p:nvPr/>
        </p:nvSpPr>
        <p:spPr>
          <a:xfrm>
            <a:off x="714607" y="931564"/>
            <a:ext cx="93241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do curso: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 err="1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Obs</a:t>
            </a: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: outro colega deve assumir a disciplina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Horário -  12:50 – 15:25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Ementa geral: </a:t>
            </a:r>
            <a:r>
              <a:rPr lang="pt-BR" dirty="0"/>
              <a:t>Histórico da Gestão da Qualidade. Gestão da Qualidade Total e Modelos de Excelência em Desempenho Organizacional. Normalização. Qualidade em Projetos. Sistemas de Qualidade. Tópicos Especiais.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Dinâmica das aulas – Parte teórica + Parte Prática = Produto – linkando a ementa com a realidade de vocês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Entregas vão valer as presenças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b="1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Infelizmente eu não consigo entregar um calendário dado essa imprevisibilidade.</a:t>
            </a:r>
          </a:p>
          <a:p>
            <a:pPr algn="just"/>
            <a:endParaRPr lang="pt-BR" sz="20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9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AEF2-FD81-E049-ECAE-FBC6564E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538C284-C176-1208-7209-5E636AF9F2E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66D2C1-6C61-2175-BAB0-CDC5207CF2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1C334D-5E0C-AE52-2581-27B7B861F30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3D5215-FFCE-539F-B068-C3EB997DE32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13E9F08-C411-D23F-C878-B8AECCA5B277}"/>
              </a:ext>
            </a:extLst>
          </p:cNvPr>
          <p:cNvSpPr txBox="1"/>
          <p:nvPr/>
        </p:nvSpPr>
        <p:spPr>
          <a:xfrm>
            <a:off x="508131" y="1347749"/>
            <a:ext cx="8232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Módulo 1 – Histórico da gestão da qualidade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Módulo 2 – processos de negócios na qualidade</a:t>
            </a:r>
          </a:p>
        </p:txBody>
      </p:sp>
    </p:spTree>
    <p:extLst>
      <p:ext uri="{BB962C8B-B14F-4D97-AF65-F5344CB8AC3E}">
        <p14:creationId xmlns:p14="http://schemas.microsoft.com/office/powerpoint/2010/main" val="347330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287F-523D-3EB4-D373-9F059C26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8D7AE99-915F-88D4-CAF3-127C2968BED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E00A015-0A1A-46B1-C917-8443CC69A8A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28DC25-1015-14DB-B953-B3DACF3A525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1556E8-552E-259C-E292-F3240D7D5A5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43392E-7F95-0420-C653-D0F8DD50387C}"/>
              </a:ext>
            </a:extLst>
          </p:cNvPr>
          <p:cNvSpPr txBox="1"/>
          <p:nvPr/>
        </p:nvSpPr>
        <p:spPr>
          <a:xfrm>
            <a:off x="1530686" y="2599698"/>
            <a:ext cx="8232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– Histórico da gestão da qualidade</a:t>
            </a:r>
          </a:p>
        </p:txBody>
      </p:sp>
    </p:spTree>
    <p:extLst>
      <p:ext uri="{BB962C8B-B14F-4D97-AF65-F5344CB8AC3E}">
        <p14:creationId xmlns:p14="http://schemas.microsoft.com/office/powerpoint/2010/main" val="4202809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CCA4-6B9B-59DF-A925-EA8487C35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07E465-07D8-DF1A-94CF-2C5D712ABE7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033714-73EB-CD53-9169-C400E8F8BAD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D2E149-48FF-4093-EAB0-D291723B6F9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F0DD44D-1A6F-9D62-E8C6-09C79781E53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6028C4-E449-9ACD-D20C-A0A62C936539}"/>
              </a:ext>
            </a:extLst>
          </p:cNvPr>
          <p:cNvSpPr txBox="1"/>
          <p:nvPr/>
        </p:nvSpPr>
        <p:spPr>
          <a:xfrm>
            <a:off x="307975" y="1052736"/>
            <a:ext cx="11456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Passeando pela história...</a:t>
            </a:r>
          </a:p>
          <a:p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Artesão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– Domínio completo do processo produtivo –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Concepção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ao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pós-venda</a:t>
            </a:r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Percepção de qualidade – boca-a-boca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90932E-BF11-75A1-FFE7-73FAB6A0D949}"/>
              </a:ext>
            </a:extLst>
          </p:cNvPr>
          <p:cNvSpPr txBox="1"/>
          <p:nvPr/>
        </p:nvSpPr>
        <p:spPr>
          <a:xfrm>
            <a:off x="460375" y="2420888"/>
            <a:ext cx="11456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Ainda que indiretamente, dominava conceitos como: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Metrologia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, 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confiabilidade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conformidade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tolerância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e </a:t>
            </a:r>
            <a:r>
              <a:rPr 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especificação. </a:t>
            </a:r>
          </a:p>
          <a:p>
            <a:endParaRPr lang="pt-BR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Foco era o 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PRODUTO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e não o 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PROCESSO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C42A75-901E-AB17-4AFD-6575F1D4439C}"/>
              </a:ext>
            </a:extLst>
          </p:cNvPr>
          <p:cNvSpPr txBox="1"/>
          <p:nvPr/>
        </p:nvSpPr>
        <p:spPr>
          <a:xfrm>
            <a:off x="460375" y="3789040"/>
            <a:ext cx="1145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Ao final do século XIX a empresa  </a:t>
            </a:r>
            <a:r>
              <a:rPr lang="pt-BR" dirty="0" err="1">
                <a:latin typeface="Cambria" panose="02040503050406030204" pitchFamily="18" charset="0"/>
                <a:ea typeface="Cambria" panose="02040503050406030204" pitchFamily="18" charset="0"/>
              </a:rPr>
              <a:t>Panhard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 &amp; </a:t>
            </a:r>
            <a:r>
              <a:rPr lang="pt-BR" dirty="0" err="1">
                <a:latin typeface="Cambria" panose="02040503050406030204" pitchFamily="18" charset="0"/>
                <a:ea typeface="Cambria" panose="02040503050406030204" pitchFamily="18" charset="0"/>
              </a:rPr>
              <a:t>Levassor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montava os veículos de forma artesanal. Assim, cada artesão montava as peças que muitas das vezes não encaixavam.</a:t>
            </a:r>
            <a:endParaRPr lang="pt-BR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314307A-8572-BC33-6C22-538F3755FB52}"/>
              </a:ext>
            </a:extLst>
          </p:cNvPr>
          <p:cNvSpPr txBox="1"/>
          <p:nvPr/>
        </p:nvSpPr>
        <p:spPr>
          <a:xfrm>
            <a:off x="460375" y="4941168"/>
            <a:ext cx="1145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Revolução industrial –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Fundamental para a mudança de paradigma.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Produção em massa, fragmentação do trabalho, um homem uma tarefa. 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 (Taylorismo).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10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A6903-E91E-1E65-29F0-D43615BAA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E952BF9-D906-1E36-08CD-252D2E13734E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D4435C6-7D7D-1FE0-22DF-FBD0D5E658D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530EB0-5030-6518-24E8-B9B406A52707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89165-FD2A-F9D2-1E91-35A8F202AA83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2026D67-7618-8491-FCB2-A65BD4C41721}"/>
              </a:ext>
            </a:extLst>
          </p:cNvPr>
          <p:cNvSpPr/>
          <p:nvPr/>
        </p:nvSpPr>
        <p:spPr>
          <a:xfrm>
            <a:off x="424630" y="1231475"/>
            <a:ext cx="1001722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Iniciou os estudos relativos ao trabalho em 1881 (</a:t>
            </a:r>
            <a:r>
              <a:rPr lang="pt-BR" altLang="pt-BR" i="1" dirty="0" err="1">
                <a:latin typeface="Cambria" panose="02040503050406030204" pitchFamily="18" charset="0"/>
                <a:ea typeface="Cambria" panose="02040503050406030204" pitchFamily="18" charset="0"/>
              </a:rPr>
              <a:t>Midvale</a:t>
            </a:r>
            <a:r>
              <a:rPr lang="pt-BR" altLang="pt-BR" i="1" dirty="0">
                <a:latin typeface="Cambria" panose="02040503050406030204" pitchFamily="18" charset="0"/>
                <a:ea typeface="Cambria" panose="02040503050406030204" pitchFamily="18" charset="0"/>
              </a:rPr>
              <a:t> Steel </a:t>
            </a:r>
            <a:r>
              <a:rPr lang="pt-BR" altLang="pt-BR" i="1" dirty="0" err="1">
                <a:latin typeface="Cambria" panose="02040503050406030204" pitchFamily="18" charset="0"/>
                <a:ea typeface="Cambria" panose="02040503050406030204" pitchFamily="18" charset="0"/>
              </a:rPr>
              <a:t>Company</a:t>
            </a: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285750" indent="-28575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Formação em engenharia mecânica</a:t>
            </a:r>
          </a:p>
          <a:p>
            <a:pPr marL="285750" indent="-28575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Considerado o pai da administração científica e da engenharia de produção</a:t>
            </a:r>
          </a:p>
          <a:p>
            <a:pPr marL="285750" indent="-28575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É uma das figuras mais controversas da história da industrialização</a:t>
            </a:r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5" descr="FWTaylor">
            <a:extLst>
              <a:ext uri="{FF2B5EF4-FFF2-40B4-BE49-F238E27FC236}">
                <a16:creationId xmlns:a16="http://schemas.microsoft.com/office/drawing/2014/main" id="{05373FC3-446C-5B06-7262-2FBCA2EC7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957" y="3868822"/>
            <a:ext cx="1456144" cy="222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CBF1A78B-1436-9D10-36FD-A292F737F07D}"/>
              </a:ext>
            </a:extLst>
          </p:cNvPr>
          <p:cNvSpPr/>
          <p:nvPr/>
        </p:nvSpPr>
        <p:spPr>
          <a:xfrm>
            <a:off x="489802" y="2924944"/>
            <a:ext cx="932279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Contribuições: aço rápido, estudo da usinagem de metais, estudo de tempos, utilização de um método científico para a organização do trabalho, descanso no trabalho</a:t>
            </a:r>
          </a:p>
          <a:p>
            <a:pPr marL="342900" indent="-342900" algn="just">
              <a:spcAft>
                <a:spcPct val="20000"/>
              </a:spcAft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  <a:ea typeface="Cambria" panose="02040503050406030204" pitchFamily="18" charset="0"/>
              </a:rPr>
              <a:t>Estudo clássico: </a:t>
            </a:r>
            <a:r>
              <a:rPr lang="pt-BR" altLang="pt-BR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investigações sobre o uso da pá</a:t>
            </a:r>
          </a:p>
        </p:txBody>
      </p:sp>
    </p:spTree>
    <p:extLst>
      <p:ext uri="{BB962C8B-B14F-4D97-AF65-F5344CB8AC3E}">
        <p14:creationId xmlns:p14="http://schemas.microsoft.com/office/powerpoint/2010/main" val="393347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F9C57-608C-6C8B-A4CC-6CD445F93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39D1FF0-7851-CE07-F5E6-CE6E1DEAA47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6838437-2F5C-B625-F31A-8BDDEDEB020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F11FBD-4E18-E21A-F910-DEC4A0F3CE8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8E70E2D-D07B-9865-8C66-126AF6748D6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C7F3BB5-7664-ED2A-EEF1-E85CBCB74C2E}"/>
              </a:ext>
            </a:extLst>
          </p:cNvPr>
          <p:cNvSpPr/>
          <p:nvPr/>
        </p:nvSpPr>
        <p:spPr>
          <a:xfrm>
            <a:off x="424630" y="1231475"/>
            <a:ext cx="11541228" cy="419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ct val="20000"/>
              </a:spcAft>
            </a:pPr>
            <a:r>
              <a:rPr lang="pt-BR" b="1" i="1" dirty="0">
                <a:latin typeface="Cambria" panose="02040503050406030204" pitchFamily="18" charset="0"/>
                <a:ea typeface="Cambria" panose="02040503050406030204" pitchFamily="18" charset="0"/>
              </a:rPr>
              <a:t>Os princípios da administração de Taylor</a:t>
            </a:r>
          </a:p>
          <a:p>
            <a:pPr algn="just">
              <a:spcAft>
                <a:spcPct val="20000"/>
              </a:spcAft>
            </a:pPr>
            <a:endParaRPr lang="pt-BR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Aft>
                <a:spcPct val="20000"/>
              </a:spcAft>
            </a:pP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Taylor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 encarou questões do tipo “Qual é a melhor maneira de se executar esta tarefa?” e “Qual deveria ser a tarefa de trabalho diária de um operador?”</a:t>
            </a:r>
          </a:p>
          <a:p>
            <a:pPr algn="just">
              <a:spcAft>
                <a:spcPct val="20000"/>
              </a:spcAft>
            </a:pPr>
            <a:endParaRPr lang="pt-BR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Aft>
                <a:spcPct val="20000"/>
              </a:spcAft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O trabalho de Taylor pode ser resumido como:</a:t>
            </a:r>
          </a:p>
          <a:p>
            <a:pPr algn="just">
              <a:spcAft>
                <a:spcPct val="20000"/>
              </a:spcAft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spcAft>
                <a:spcPct val="20000"/>
              </a:spcAft>
              <a:buAutoNum type="arabicParenR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Estudo científico dos elementos de uma operação em substituição aos métodos empíricos usados até aquela época.</a:t>
            </a:r>
          </a:p>
          <a:p>
            <a:pPr marL="342900" indent="-342900" algn="just">
              <a:spcAft>
                <a:spcPct val="20000"/>
              </a:spcAft>
              <a:buAutoNum type="arabicParenR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Escolha do melhor operário para cada tarefa, treinamento e desenvolvimento substituindo o costume de deixar o operário escolher o trabalho e treinar-se da maneira que fosse capaz</a:t>
            </a:r>
          </a:p>
          <a:p>
            <a:pPr marL="342900" indent="-342900" algn="just">
              <a:spcAft>
                <a:spcPct val="20000"/>
              </a:spcAft>
              <a:buAutoNum type="arabicParenR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Desenvolvimento do espírito de cooperação entre administração e o pessoal</a:t>
            </a:r>
          </a:p>
          <a:p>
            <a:pPr marL="342900" indent="-342900" algn="just">
              <a:spcAft>
                <a:spcPct val="20000"/>
              </a:spcAft>
              <a:buAutoNum type="arabicParenR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Divisão do trabalho em partes iguais entre a administração e os operários, cada um fazendo o que lhe coubesse.</a:t>
            </a:r>
          </a:p>
        </p:txBody>
      </p:sp>
    </p:spTree>
    <p:extLst>
      <p:ext uri="{BB962C8B-B14F-4D97-AF65-F5344CB8AC3E}">
        <p14:creationId xmlns:p14="http://schemas.microsoft.com/office/powerpoint/2010/main" val="270802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4CE54-C827-DB8A-03DF-F9EC5B7A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06F1A69-67E3-2E5B-7C89-81C0905FD81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3297079-F9BA-35E2-8B3F-E09A815CD29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153A18E-A2DE-7A4D-E1C3-4753DAD83D9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518361D-4416-5C49-9A89-E1C7CDDE6212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E66837-6211-CC48-2457-9D8EBAE0CB22}"/>
              </a:ext>
            </a:extLst>
          </p:cNvPr>
          <p:cNvSpPr txBox="1"/>
          <p:nvPr/>
        </p:nvSpPr>
        <p:spPr>
          <a:xfrm>
            <a:off x="307975" y="1052736"/>
            <a:ext cx="117463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Passeando pela história...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FORD T preto </a:t>
            </a:r>
            <a:r>
              <a:rPr lang="pt-BR" dirty="0">
                <a:latin typeface="Cambria" pitchFamily="18" charset="0"/>
              </a:rPr>
              <a:t>– Produção empurrada – “</a:t>
            </a:r>
            <a:r>
              <a:rPr lang="pt-BR" i="1" dirty="0">
                <a:latin typeface="Cambria" pitchFamily="18" charset="0"/>
              </a:rPr>
              <a:t>O cliente pode ter o carro que quiser desde que seja um Ford T preto</a:t>
            </a:r>
            <a:r>
              <a:rPr lang="pt-BR" dirty="0">
                <a:latin typeface="Cambria" pitchFamily="18" charset="0"/>
              </a:rPr>
              <a:t>”. Carro passou de artigo de luxo a um bem </a:t>
            </a:r>
            <a:r>
              <a:rPr lang="pt-BR" b="1" dirty="0">
                <a:latin typeface="Cambria" pitchFamily="18" charset="0"/>
              </a:rPr>
              <a:t>acessível</a:t>
            </a:r>
            <a:r>
              <a:rPr lang="pt-BR" dirty="0">
                <a:latin typeface="Cambria" pitchFamily="18" charset="0"/>
              </a:rPr>
              <a:t>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Ford </a:t>
            </a:r>
            <a:r>
              <a:rPr lang="pt-BR" dirty="0">
                <a:latin typeface="Cambria" pitchFamily="18" charset="0"/>
              </a:rPr>
              <a:t>também investiu muito na padronização das peças, metrologia, para que minimizasse os problemas de encaixe das peças.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Porém, </a:t>
            </a:r>
            <a:r>
              <a:rPr lang="pt-BR" dirty="0">
                <a:latin typeface="Cambria" pitchFamily="18" charset="0"/>
              </a:rPr>
              <a:t>com tanta mecanização, foi deixado de lado um fator fundamental...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Qual?</a:t>
            </a: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013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0E126-A8F7-4D76-D553-DA219F0F5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45B2F54-826C-526D-B384-758BF81CEA8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1BAE67-A4DB-2DEC-77DA-564B75D47A6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94AB2A-A23C-6B20-9683-6063F023CABE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BE2356-0B28-782C-F349-DF561C108D1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D95AD-081C-B765-A67C-FC6ED1FBDD71}"/>
              </a:ext>
            </a:extLst>
          </p:cNvPr>
          <p:cNvSpPr txBox="1"/>
          <p:nvPr/>
        </p:nvSpPr>
        <p:spPr>
          <a:xfrm>
            <a:off x="307975" y="1052736"/>
            <a:ext cx="111859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Passeando pela história...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FORD T preto </a:t>
            </a:r>
            <a:r>
              <a:rPr lang="pt-BR" dirty="0">
                <a:latin typeface="Cambria" pitchFamily="18" charset="0"/>
              </a:rPr>
              <a:t>– Produção empurrada – “</a:t>
            </a:r>
            <a:r>
              <a:rPr lang="pt-BR" i="1" dirty="0">
                <a:latin typeface="Cambria" pitchFamily="18" charset="0"/>
              </a:rPr>
              <a:t>O cliente pode ter o carro que quiser desde que seja um Ford T preto</a:t>
            </a:r>
            <a:r>
              <a:rPr lang="pt-BR" dirty="0">
                <a:latin typeface="Cambria" pitchFamily="18" charset="0"/>
              </a:rPr>
              <a:t>”. Carro passou de artigo de luxo a um bem </a:t>
            </a:r>
            <a:r>
              <a:rPr lang="pt-BR" b="1" dirty="0">
                <a:latin typeface="Cambria" pitchFamily="18" charset="0"/>
              </a:rPr>
              <a:t>acessível</a:t>
            </a:r>
            <a:r>
              <a:rPr lang="pt-BR" dirty="0">
                <a:latin typeface="Cambria" pitchFamily="18" charset="0"/>
              </a:rPr>
              <a:t>. 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Ford </a:t>
            </a:r>
            <a:r>
              <a:rPr lang="pt-BR" dirty="0">
                <a:latin typeface="Cambria" pitchFamily="18" charset="0"/>
              </a:rPr>
              <a:t>também investiu muito na padronização das peças, metrologia, para que minimizasse os problemas de encaixe das peças.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Porém, </a:t>
            </a:r>
            <a:r>
              <a:rPr lang="pt-BR" dirty="0">
                <a:latin typeface="Cambria" pitchFamily="18" charset="0"/>
              </a:rPr>
              <a:t>com tanta mecanização, foi deixado de lado um fator fundamental...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Qual?</a:t>
            </a:r>
          </a:p>
          <a:p>
            <a:pPr algn="just"/>
            <a:endParaRPr lang="pt-BR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b="1" dirty="0">
                <a:solidFill>
                  <a:srgbClr val="C00000"/>
                </a:solidFill>
                <a:latin typeface="Cambria" pitchFamily="18" charset="0"/>
              </a:rPr>
              <a:t>DESEJOS DOS CLIENTES. - </a:t>
            </a:r>
            <a:r>
              <a:rPr lang="pt-BR" b="1" dirty="0">
                <a:latin typeface="Cambria" pitchFamily="18" charset="0"/>
              </a:rPr>
              <a:t>A produção era empurrada para o mercado. </a:t>
            </a:r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Além disso, apenas um produto era produzido.</a:t>
            </a: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07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D2BB1-5A07-C46B-3DF0-8D80A738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051AC45-ED11-C84E-0B22-7808DD6EC6C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1F1D427-257A-5149-CC13-5F559263D86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6AFA2F-B406-53A4-2307-0EAD51F89BC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8B3627F-068E-32BB-4641-57FE7EF475E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BFCCC8-A30F-511B-05D2-76B4C0F806D3}"/>
              </a:ext>
            </a:extLst>
          </p:cNvPr>
          <p:cNvSpPr txBox="1"/>
          <p:nvPr/>
        </p:nvSpPr>
        <p:spPr>
          <a:xfrm>
            <a:off x="307975" y="1052736"/>
            <a:ext cx="108418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Passeando pela história...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1924 – </a:t>
            </a:r>
            <a:r>
              <a:rPr lang="pt-BR" dirty="0">
                <a:latin typeface="Cambria" pitchFamily="18" charset="0"/>
              </a:rPr>
              <a:t>Um marco histórico com a criação dos gráficos de controle de qualidade por  </a:t>
            </a:r>
            <a:r>
              <a:rPr lang="pt-BR" b="1" dirty="0">
                <a:latin typeface="Cambria" pitchFamily="18" charset="0"/>
              </a:rPr>
              <a:t>Walter A. </a:t>
            </a:r>
            <a:r>
              <a:rPr lang="pt-BR" b="1" dirty="0" err="1">
                <a:latin typeface="Cambria" pitchFamily="18" charset="0"/>
              </a:rPr>
              <a:t>Shewhart</a:t>
            </a:r>
            <a:r>
              <a:rPr lang="pt-BR" b="1" dirty="0">
                <a:latin typeface="Cambria" pitchFamily="18" charset="0"/>
              </a:rPr>
              <a:t>. 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 err="1">
                <a:latin typeface="Cambria" pitchFamily="18" charset="0"/>
              </a:rPr>
              <a:t>Shewhart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também foi responsável pela criação do ciclo </a:t>
            </a:r>
            <a:r>
              <a:rPr lang="pt-BR" b="1" dirty="0">
                <a:latin typeface="Cambria" pitchFamily="18" charset="0"/>
              </a:rPr>
              <a:t>PDCA </a:t>
            </a:r>
            <a:r>
              <a:rPr lang="pt-BR" dirty="0">
                <a:latin typeface="Cambria" pitchFamily="18" charset="0"/>
              </a:rPr>
              <a:t>que será visto mais adiante no curso.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Na década de 30 o controle de qualidade evoluiu muito com a criação de </a:t>
            </a:r>
            <a:r>
              <a:rPr lang="pt-BR" b="1" dirty="0">
                <a:latin typeface="Cambria" pitchFamily="18" charset="0"/>
              </a:rPr>
              <a:t>Sistema de medidas, CEP, técnicas de amostragem, </a:t>
            </a:r>
            <a:r>
              <a:rPr lang="pt-BR" dirty="0">
                <a:latin typeface="Cambria" pitchFamily="18" charset="0"/>
              </a:rPr>
              <a:t>(inspeção por amostragem), etc.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Também nessa época estudiosos como </a:t>
            </a:r>
            <a:r>
              <a:rPr lang="pt-BR" b="1" dirty="0">
                <a:latin typeface="Cambria" pitchFamily="18" charset="0"/>
              </a:rPr>
              <a:t>Elton </a:t>
            </a:r>
            <a:r>
              <a:rPr lang="pt-BR" b="1" dirty="0" err="1">
                <a:latin typeface="Cambria" pitchFamily="18" charset="0"/>
              </a:rPr>
              <a:t>Mayo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começaram a questionar a alienação do trabalho e a participação do trabalhador. Também estudos de </a:t>
            </a:r>
            <a:r>
              <a:rPr lang="pt-BR" b="1" dirty="0">
                <a:latin typeface="Cambria" pitchFamily="18" charset="0"/>
              </a:rPr>
              <a:t>Maslow, McGregor, </a:t>
            </a:r>
            <a:r>
              <a:rPr lang="pt-BR" b="1" dirty="0" err="1">
                <a:latin typeface="Cambria" pitchFamily="18" charset="0"/>
              </a:rPr>
              <a:t>Hezberg</a:t>
            </a:r>
            <a:r>
              <a:rPr lang="pt-BR" b="1" dirty="0">
                <a:latin typeface="Cambria" pitchFamily="18" charset="0"/>
              </a:rPr>
              <a:t>, </a:t>
            </a:r>
            <a:r>
              <a:rPr lang="pt-BR" dirty="0">
                <a:latin typeface="Cambria" pitchFamily="18" charset="0"/>
              </a:rPr>
              <a:t>com estudos de motivação humana contribuíram para a melhoria da qualidade.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1945 – </a:t>
            </a:r>
            <a:r>
              <a:rPr lang="pt-BR" dirty="0">
                <a:latin typeface="Cambria" pitchFamily="18" charset="0"/>
              </a:rPr>
              <a:t>Criação da </a:t>
            </a:r>
            <a:r>
              <a:rPr lang="pt-BR" i="1" dirty="0" err="1">
                <a:latin typeface="Cambria" pitchFamily="18" charset="0"/>
              </a:rPr>
              <a:t>Society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of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Quality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Engineer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 contribuiu para consolidar os estudos de qualidade. </a:t>
            </a:r>
            <a:r>
              <a:rPr lang="pt-BR" b="1" dirty="0">
                <a:latin typeface="Cambria" pitchFamily="18" charset="0"/>
              </a:rPr>
              <a:t> Joseph </a:t>
            </a:r>
            <a:r>
              <a:rPr lang="pt-BR" b="1" dirty="0" err="1">
                <a:latin typeface="Cambria" pitchFamily="18" charset="0"/>
              </a:rPr>
              <a:t>Juran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fundou a </a:t>
            </a:r>
            <a:r>
              <a:rPr lang="pt-BR" i="1" dirty="0">
                <a:latin typeface="Cambria" pitchFamily="18" charset="0"/>
              </a:rPr>
              <a:t>American </a:t>
            </a:r>
            <a:r>
              <a:rPr lang="pt-BR" i="1" dirty="0" err="1">
                <a:latin typeface="Cambria" pitchFamily="18" charset="0"/>
              </a:rPr>
              <a:t>Society</a:t>
            </a:r>
            <a:r>
              <a:rPr lang="pt-BR" i="1" dirty="0">
                <a:latin typeface="Cambria" pitchFamily="18" charset="0"/>
              </a:rPr>
              <a:t> for </a:t>
            </a:r>
            <a:r>
              <a:rPr lang="pt-BR" i="1" dirty="0" err="1">
                <a:latin typeface="Cambria" pitchFamily="18" charset="0"/>
              </a:rPr>
              <a:t>Quality</a:t>
            </a:r>
            <a:r>
              <a:rPr lang="pt-BR" i="1" dirty="0">
                <a:latin typeface="Cambria" pitchFamily="18" charset="0"/>
              </a:rPr>
              <a:t>.</a:t>
            </a:r>
            <a:endParaRPr lang="pt-BR" b="1" i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955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5EF8A-F3BC-F3BD-450C-641AA3B6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34801B5-2360-08D6-8CE8-F2F055D3B669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E25F178-2BB1-5382-AA15-A5AF794F7FB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7323F2-02B2-A4FD-8C49-B439BDF1DC3B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CF84268-2F4E-0C00-A680-A22028000052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9FD248B-909B-713E-EAB3-42C18408D803}"/>
              </a:ext>
            </a:extLst>
          </p:cNvPr>
          <p:cNvSpPr txBox="1"/>
          <p:nvPr/>
        </p:nvSpPr>
        <p:spPr>
          <a:xfrm>
            <a:off x="307975" y="1052736"/>
            <a:ext cx="116677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Passeando pela história...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b="1" dirty="0">
                <a:latin typeface="Cambria" pitchFamily="18" charset="0"/>
              </a:rPr>
              <a:t>Década de 50 – </a:t>
            </a:r>
            <a:r>
              <a:rPr lang="pt-BR" dirty="0">
                <a:latin typeface="Cambria" pitchFamily="18" charset="0"/>
              </a:rPr>
              <a:t>Qualidade começa a ser vista de forma sistêmica. </a:t>
            </a:r>
            <a:r>
              <a:rPr lang="pt-BR" dirty="0" err="1">
                <a:latin typeface="Cambria" pitchFamily="18" charset="0"/>
              </a:rPr>
              <a:t>Juran</a:t>
            </a:r>
            <a:r>
              <a:rPr lang="pt-BR" dirty="0">
                <a:latin typeface="Cambria" pitchFamily="18" charset="0"/>
              </a:rPr>
              <a:t> lança a publicação  </a:t>
            </a:r>
            <a:r>
              <a:rPr lang="pt-BR" i="1" dirty="0">
                <a:latin typeface="Cambria" pitchFamily="18" charset="0"/>
              </a:rPr>
              <a:t>Planning </a:t>
            </a:r>
            <a:r>
              <a:rPr lang="pt-BR" i="1" dirty="0" err="1">
                <a:latin typeface="Cambria" pitchFamily="18" charset="0"/>
              </a:rPr>
              <a:t>and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practices</a:t>
            </a:r>
            <a:r>
              <a:rPr lang="pt-BR" i="1" dirty="0">
                <a:latin typeface="Cambria" pitchFamily="18" charset="0"/>
              </a:rPr>
              <a:t> in </a:t>
            </a:r>
            <a:r>
              <a:rPr lang="pt-BR" i="1" dirty="0" err="1">
                <a:latin typeface="Cambria" pitchFamily="18" charset="0"/>
              </a:rPr>
              <a:t>Quality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Control</a:t>
            </a:r>
            <a:r>
              <a:rPr lang="pt-BR" i="1" dirty="0">
                <a:latin typeface="Cambria" pitchFamily="18" charset="0"/>
              </a:rPr>
              <a:t>.</a:t>
            </a:r>
          </a:p>
          <a:p>
            <a:pPr algn="just"/>
            <a:endParaRPr lang="pt-BR" b="1" i="1" dirty="0">
              <a:latin typeface="Cambria" pitchFamily="18" charset="0"/>
            </a:endParaRPr>
          </a:p>
          <a:p>
            <a:pPr algn="just"/>
            <a:r>
              <a:rPr lang="pt-BR" b="1" dirty="0" err="1">
                <a:latin typeface="Cambria" pitchFamily="18" charset="0"/>
              </a:rPr>
              <a:t>Feigenbaum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forjou o conceito de Qualidade sistêmica nas empresas o TQC (</a:t>
            </a:r>
            <a:r>
              <a:rPr lang="pt-BR" i="1" dirty="0">
                <a:latin typeface="Cambria" pitchFamily="18" charset="0"/>
              </a:rPr>
              <a:t>Total </a:t>
            </a:r>
            <a:r>
              <a:rPr lang="pt-BR" i="1" dirty="0" err="1">
                <a:latin typeface="Cambria" pitchFamily="18" charset="0"/>
              </a:rPr>
              <a:t>Quality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Control</a:t>
            </a:r>
            <a:r>
              <a:rPr lang="pt-BR" dirty="0">
                <a:latin typeface="Cambria" pitchFamily="18" charset="0"/>
              </a:rPr>
              <a:t>) que...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Influenciou  o modelo proposto pela ISO (</a:t>
            </a:r>
            <a:r>
              <a:rPr lang="pt-BR" i="1" dirty="0" err="1">
                <a:latin typeface="Cambria" pitchFamily="18" charset="0"/>
              </a:rPr>
              <a:t>International</a:t>
            </a:r>
            <a:r>
              <a:rPr lang="pt-BR" i="1" dirty="0">
                <a:latin typeface="Cambria" pitchFamily="18" charset="0"/>
              </a:rPr>
              <a:t>  </a:t>
            </a:r>
            <a:r>
              <a:rPr lang="pt-BR" i="1" dirty="0" err="1">
                <a:latin typeface="Cambria" pitchFamily="18" charset="0"/>
              </a:rPr>
              <a:t>Organization</a:t>
            </a:r>
            <a:r>
              <a:rPr lang="pt-BR" i="1" dirty="0">
                <a:latin typeface="Cambria" pitchFamily="18" charset="0"/>
              </a:rPr>
              <a:t> for </a:t>
            </a:r>
            <a:r>
              <a:rPr lang="pt-BR" i="1" dirty="0" err="1">
                <a:latin typeface="Cambria" pitchFamily="18" charset="0"/>
              </a:rPr>
              <a:t>Standardization</a:t>
            </a:r>
            <a:r>
              <a:rPr lang="pt-BR" dirty="0">
                <a:latin typeface="Cambria" pitchFamily="18" charset="0"/>
              </a:rPr>
              <a:t>), a série 9.000.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Em 1957 </a:t>
            </a:r>
            <a:r>
              <a:rPr lang="pt-BR" b="1" dirty="0">
                <a:latin typeface="Cambria" pitchFamily="18" charset="0"/>
              </a:rPr>
              <a:t>Philip B. Crosby </a:t>
            </a:r>
            <a:r>
              <a:rPr lang="pt-BR" dirty="0">
                <a:latin typeface="Cambria" pitchFamily="18" charset="0"/>
              </a:rPr>
              <a:t>criou o programa </a:t>
            </a:r>
            <a:r>
              <a:rPr lang="pt-BR" b="1" dirty="0">
                <a:latin typeface="Cambria" pitchFamily="18" charset="0"/>
              </a:rPr>
              <a:t>zero defeitos.</a:t>
            </a:r>
          </a:p>
        </p:txBody>
      </p:sp>
    </p:spTree>
    <p:extLst>
      <p:ext uri="{BB962C8B-B14F-4D97-AF65-F5344CB8AC3E}">
        <p14:creationId xmlns:p14="http://schemas.microsoft.com/office/powerpoint/2010/main" val="3882875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E17D6-A47B-ED3F-7245-0CB0AABB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8F8E7EC-2B1B-D236-A4CC-C59D7D00D511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B7095BB-FCC0-5843-EB45-995C4AE80A3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7D0BD28-1446-18E5-3D70-99F77B4B871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4CD8846-353F-EB2A-75C6-9F2849A9EDF9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EC9954-2B93-F8D5-16E7-E4A860A565F2}"/>
              </a:ext>
            </a:extLst>
          </p:cNvPr>
          <p:cNvSpPr txBox="1"/>
          <p:nvPr/>
        </p:nvSpPr>
        <p:spPr>
          <a:xfrm>
            <a:off x="307975" y="955751"/>
            <a:ext cx="81575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Enquanto isso no Japão ocorria a dura recuperação após a segunda guerra mundial. Importantes teóricos americanos ajudaram nesta reconstrução como </a:t>
            </a:r>
            <a:r>
              <a:rPr lang="pt-BR" b="1" dirty="0">
                <a:latin typeface="Cambria" pitchFamily="18" charset="0"/>
              </a:rPr>
              <a:t>W. Edwards Deming </a:t>
            </a:r>
            <a:r>
              <a:rPr lang="pt-BR" dirty="0">
                <a:latin typeface="Cambria" pitchFamily="18" charset="0"/>
              </a:rPr>
              <a:t>e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Juran</a:t>
            </a:r>
            <a:r>
              <a:rPr lang="pt-BR" b="1" dirty="0">
                <a:latin typeface="Cambria" pitchFamily="18" charset="0"/>
              </a:rPr>
              <a:t>. </a:t>
            </a:r>
            <a:r>
              <a:rPr lang="pt-BR" dirty="0">
                <a:latin typeface="Cambria" pitchFamily="18" charset="0"/>
              </a:rPr>
              <a:t>Foi nessa época que a atuação de </a:t>
            </a:r>
            <a:r>
              <a:rPr lang="pt-BR" b="1" dirty="0" err="1">
                <a:latin typeface="Cambria" pitchFamily="18" charset="0"/>
              </a:rPr>
              <a:t>Taiichi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Ohno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foi fundamental.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  <p:pic>
        <p:nvPicPr>
          <p:cNvPr id="7" name="Picture 2" descr="http://www.teresaperez.com.br/files/highlights/img/4feb408f31eea.jpg">
            <a:extLst>
              <a:ext uri="{FF2B5EF4-FFF2-40B4-BE49-F238E27FC236}">
                <a16:creationId xmlns:a16="http://schemas.microsoft.com/office/drawing/2014/main" id="{86E88062-1F99-22B9-7150-25C700429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804" y="791436"/>
            <a:ext cx="3452920" cy="150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static.ci.com.br/upload/galeriadeimagens/toquio-japao-00117384.jpg">
            <a:extLst>
              <a:ext uri="{FF2B5EF4-FFF2-40B4-BE49-F238E27FC236}">
                <a16:creationId xmlns:a16="http://schemas.microsoft.com/office/drawing/2014/main" id="{1C72B33C-69C7-3223-06F0-E7363836D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6" y="4434379"/>
            <a:ext cx="3174279" cy="17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011844-98EE-116C-F42A-D4ECB3530239}"/>
              </a:ext>
            </a:extLst>
          </p:cNvPr>
          <p:cNvSpPr txBox="1"/>
          <p:nvPr/>
        </p:nvSpPr>
        <p:spPr>
          <a:xfrm>
            <a:off x="307975" y="2564904"/>
            <a:ext cx="11813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Na década de 40 </a:t>
            </a:r>
            <a:r>
              <a:rPr lang="pt-BR" dirty="0" err="1">
                <a:latin typeface="Cambria" pitchFamily="18" charset="0"/>
              </a:rPr>
              <a:t>Ohno</a:t>
            </a:r>
            <a:r>
              <a:rPr lang="pt-BR" dirty="0">
                <a:latin typeface="Cambria" pitchFamily="18" charset="0"/>
              </a:rPr>
              <a:t> foi diretor da Toyota que estava falindo. Nos anos 50 ele trabalhou junto com </a:t>
            </a:r>
            <a:r>
              <a:rPr lang="pt-BR" b="1" dirty="0" err="1">
                <a:latin typeface="Cambria" pitchFamily="18" charset="0"/>
              </a:rPr>
              <a:t>Shingeo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Shingo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 e </a:t>
            </a:r>
            <a:r>
              <a:rPr lang="pt-BR" b="1" dirty="0">
                <a:latin typeface="Cambria" pitchFamily="18" charset="0"/>
              </a:rPr>
              <a:t>Deming</a:t>
            </a:r>
            <a:r>
              <a:rPr lang="pt-BR" dirty="0">
                <a:latin typeface="Cambria" pitchFamily="18" charset="0"/>
              </a:rPr>
              <a:t> para criar um sistema de manufatura que ficou conhecido como </a:t>
            </a:r>
            <a:r>
              <a:rPr lang="pt-BR" b="1" dirty="0">
                <a:latin typeface="Cambria" pitchFamily="18" charset="0"/>
              </a:rPr>
              <a:t>Sistema Toyota de Produção (STP) </a:t>
            </a:r>
            <a:r>
              <a:rPr lang="pt-BR" dirty="0">
                <a:latin typeface="Cambria" pitchFamily="18" charset="0"/>
              </a:rPr>
              <a:t>E também conhecido como </a:t>
            </a:r>
            <a:r>
              <a:rPr lang="pt-BR" b="1" dirty="0">
                <a:latin typeface="Cambria" pitchFamily="18" charset="0"/>
              </a:rPr>
              <a:t>Just – in – Time (Tudo disponibilizado na hora exata).</a:t>
            </a:r>
            <a:r>
              <a:rPr lang="pt-BR" dirty="0">
                <a:latin typeface="Cambria" pitchFamily="18" charset="0"/>
              </a:rPr>
              <a:t> 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2CE858E-6FDF-85D9-E482-1CC3673CF067}"/>
              </a:ext>
            </a:extLst>
          </p:cNvPr>
          <p:cNvSpPr txBox="1"/>
          <p:nvPr/>
        </p:nvSpPr>
        <p:spPr>
          <a:xfrm>
            <a:off x="307975" y="3718773"/>
            <a:ext cx="11813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Este sistema também ficaria conhecido como </a:t>
            </a:r>
            <a:r>
              <a:rPr lang="pt-BR" b="1" dirty="0" err="1">
                <a:latin typeface="Cambria" pitchFamily="18" charset="0"/>
              </a:rPr>
              <a:t>Lean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Production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(Produção enxuta). </a:t>
            </a:r>
            <a:r>
              <a:rPr lang="pt-BR" dirty="0" err="1">
                <a:latin typeface="Cambria" pitchFamily="18" charset="0"/>
              </a:rPr>
              <a:t>Ohno</a:t>
            </a:r>
            <a:r>
              <a:rPr lang="pt-BR" dirty="0">
                <a:latin typeface="Cambria" pitchFamily="18" charset="0"/>
              </a:rPr>
              <a:t> também criou o conceito de melhoria contínua – </a:t>
            </a:r>
            <a:r>
              <a:rPr lang="pt-BR" b="1" i="1" dirty="0" err="1">
                <a:latin typeface="Cambria" pitchFamily="18" charset="0"/>
              </a:rPr>
              <a:t>Kaizen</a:t>
            </a:r>
            <a:r>
              <a:rPr lang="pt-BR" b="1" i="1" dirty="0">
                <a:latin typeface="Cambria" pitchFamily="18" charset="0"/>
              </a:rPr>
              <a:t> </a:t>
            </a:r>
            <a:r>
              <a:rPr lang="pt-BR" i="1" dirty="0">
                <a:latin typeface="Cambria" pitchFamily="18" charset="0"/>
              </a:rPr>
              <a:t>. 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00FD4C-DE09-5C49-4834-95442E6AB27E}"/>
              </a:ext>
            </a:extLst>
          </p:cNvPr>
          <p:cNvSpPr txBox="1"/>
          <p:nvPr/>
        </p:nvSpPr>
        <p:spPr>
          <a:xfrm>
            <a:off x="3779912" y="4405798"/>
            <a:ext cx="8341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Era também parte do sistema alianças e desenvolvimento de fornecedores. Redes de fornecimento chamadas </a:t>
            </a:r>
            <a:r>
              <a:rPr lang="pt-BR" b="1" dirty="0" err="1">
                <a:latin typeface="Cambria" pitchFamily="18" charset="0"/>
              </a:rPr>
              <a:t>Keiretsu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possuiam</a:t>
            </a:r>
            <a:r>
              <a:rPr lang="pt-BR" dirty="0">
                <a:latin typeface="Cambria" pitchFamily="18" charset="0"/>
              </a:rPr>
              <a:t> um padrão de colaboração diferenciados.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50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8829-2FC1-4AB6-5982-00B3958A0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DEEB307-1E50-B7DB-1DCA-DF430C77DD1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7B4217B-9C0A-EF54-0D3D-D64CF8D7B9AD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BC2FDC-21EA-402F-E8EE-57A652A97B05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9D99DFD-57A2-2291-5070-B2E06FAE092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86A2AB-1DDA-7189-D923-C6F1B932CB13}"/>
              </a:ext>
            </a:extLst>
          </p:cNvPr>
          <p:cNvSpPr txBox="1"/>
          <p:nvPr/>
        </p:nvSpPr>
        <p:spPr>
          <a:xfrm>
            <a:off x="307975" y="955751"/>
            <a:ext cx="7458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>
                <a:latin typeface="Cambria" pitchFamily="18" charset="0"/>
              </a:rPr>
              <a:t>Shingeo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Shingo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também desenvolveu um mecanismo de gabaritos chamado </a:t>
            </a:r>
            <a:r>
              <a:rPr lang="pt-BR" i="1" dirty="0" err="1">
                <a:latin typeface="Cambria" pitchFamily="18" charset="0"/>
              </a:rPr>
              <a:t>Poka</a:t>
            </a:r>
            <a:r>
              <a:rPr lang="pt-BR" i="1" dirty="0">
                <a:latin typeface="Cambria" pitchFamily="18" charset="0"/>
              </a:rPr>
              <a:t> </a:t>
            </a:r>
            <a:r>
              <a:rPr lang="pt-BR" i="1" dirty="0" err="1">
                <a:latin typeface="Cambria" pitchFamily="18" charset="0"/>
              </a:rPr>
              <a:t>yoke</a:t>
            </a:r>
            <a:r>
              <a:rPr lang="pt-BR" i="1" dirty="0">
                <a:latin typeface="Cambria" pitchFamily="18" charset="0"/>
              </a:rPr>
              <a:t>. </a:t>
            </a:r>
            <a:r>
              <a:rPr lang="pt-BR" dirty="0">
                <a:latin typeface="Cambria" pitchFamily="18" charset="0"/>
              </a:rPr>
              <a:t> A ideia é que tal dispositivo previna e erros e desperdícios tanto no processo produtivo quanto no dia-a-dia.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  <p:pic>
        <p:nvPicPr>
          <p:cNvPr id="13" name="Picture 2" descr="http://1.bp.blogspot.com/-K-k2TOYL4KU/UZ6xPvBB_tI/AAAAAAAAAS0/KGYJMv_b3tY/s1600/poka-yoke.jpg">
            <a:extLst>
              <a:ext uri="{FF2B5EF4-FFF2-40B4-BE49-F238E27FC236}">
                <a16:creationId xmlns:a16="http://schemas.microsoft.com/office/drawing/2014/main" id="{1CF693B7-0264-7A40-8274-443B6949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857249"/>
            <a:ext cx="3810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8C8C567-C10B-AEF5-B762-C494AC499B5B}"/>
              </a:ext>
            </a:extLst>
          </p:cNvPr>
          <p:cNvSpPr txBox="1"/>
          <p:nvPr/>
        </p:nvSpPr>
        <p:spPr>
          <a:xfrm>
            <a:off x="307975" y="2492896"/>
            <a:ext cx="745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>
                <a:latin typeface="Cambria" pitchFamily="18" charset="0"/>
              </a:rPr>
              <a:t>Shingo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também foi responsável pelo conceito chamado </a:t>
            </a:r>
            <a:r>
              <a:rPr lang="pt-BR" b="1" dirty="0">
                <a:latin typeface="Cambria" pitchFamily="18" charset="0"/>
              </a:rPr>
              <a:t>Troca Rápida de Ferramentas (SMED – </a:t>
            </a:r>
            <a:r>
              <a:rPr lang="pt-BR" b="1" i="1" dirty="0">
                <a:latin typeface="Cambria" pitchFamily="18" charset="0"/>
              </a:rPr>
              <a:t>Single minute </a:t>
            </a:r>
            <a:r>
              <a:rPr lang="pt-BR" b="1" i="1" dirty="0" err="1">
                <a:latin typeface="Cambria" pitchFamily="18" charset="0"/>
              </a:rPr>
              <a:t>exchange</a:t>
            </a:r>
            <a:r>
              <a:rPr lang="pt-BR" b="1" i="1" dirty="0">
                <a:latin typeface="Cambria" pitchFamily="18" charset="0"/>
              </a:rPr>
              <a:t> </a:t>
            </a:r>
            <a:r>
              <a:rPr lang="pt-BR" b="1" i="1" dirty="0" err="1">
                <a:latin typeface="Cambria" pitchFamily="18" charset="0"/>
              </a:rPr>
              <a:t>of</a:t>
            </a:r>
            <a:r>
              <a:rPr lang="pt-BR" b="1" i="1" dirty="0">
                <a:latin typeface="Cambria" pitchFamily="18" charset="0"/>
              </a:rPr>
              <a:t> die)</a:t>
            </a:r>
            <a:endParaRPr lang="pt-BR" dirty="0">
              <a:latin typeface="Cambria" pitchFamily="18" charset="0"/>
            </a:endParaRPr>
          </a:p>
        </p:txBody>
      </p:sp>
      <p:pic>
        <p:nvPicPr>
          <p:cNvPr id="15" name="Picture 4" descr="http://upload.wikimedia.org/wikipedia/commons/thumb/0/04/ProgressiveDieToyota-strip-scrap.jpg/350px-ProgressiveDieToyota-strip-scrap.jpg">
            <a:extLst>
              <a:ext uri="{FF2B5EF4-FFF2-40B4-BE49-F238E27FC236}">
                <a16:creationId xmlns:a16="http://schemas.microsoft.com/office/drawing/2014/main" id="{41D0212F-D64B-EEAF-5170-3AAE47049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8" y="3789040"/>
            <a:ext cx="3742310" cy="221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53B189E-1C80-318F-1AA6-ED17D22D8FD8}"/>
              </a:ext>
            </a:extLst>
          </p:cNvPr>
          <p:cNvSpPr txBox="1"/>
          <p:nvPr/>
        </p:nvSpPr>
        <p:spPr>
          <a:xfrm>
            <a:off x="4174603" y="3895888"/>
            <a:ext cx="7709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itchFamily="18" charset="0"/>
              </a:rPr>
              <a:t>Die – </a:t>
            </a:r>
            <a:r>
              <a:rPr lang="pt-BR" dirty="0">
                <a:latin typeface="Cambria" pitchFamily="18" charset="0"/>
              </a:rPr>
              <a:t>Um bloco de metal usado para dar forma a materiais como metal e plástico.</a:t>
            </a:r>
          </a:p>
          <a:p>
            <a:pPr algn="just"/>
            <a:r>
              <a:rPr lang="pt-BR" b="1" dirty="0">
                <a:latin typeface="Cambria" pitchFamily="18" charset="0"/>
              </a:rPr>
              <a:t>Die </a:t>
            </a:r>
            <a:r>
              <a:rPr lang="pt-BR" b="1" dirty="0" err="1">
                <a:latin typeface="Cambria" pitchFamily="18" charset="0"/>
              </a:rPr>
              <a:t>block</a:t>
            </a:r>
            <a:r>
              <a:rPr lang="pt-BR" b="1" dirty="0">
                <a:latin typeface="Cambria" pitchFamily="18" charset="0"/>
              </a:rPr>
              <a:t> – </a:t>
            </a:r>
            <a:r>
              <a:rPr lang="pt-BR" dirty="0">
                <a:latin typeface="Cambria" pitchFamily="18" charset="0"/>
              </a:rPr>
              <a:t>Parte principal outras peças são encaixadas.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4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4638-B269-C31F-6077-91751FE8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68FF359-3487-5F68-1B0B-95EA74CD1AC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65E24B5-E093-C81F-5266-6BA3D8EAC13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225B49-5F8E-66F5-743B-C1781AE89F3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9238963-BE48-04A7-AAEB-43B674A2E61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E9A4A2A-193D-26FB-D52E-D7EE5699A922}"/>
              </a:ext>
            </a:extLst>
          </p:cNvPr>
          <p:cNvSpPr txBox="1"/>
          <p:nvPr/>
        </p:nvSpPr>
        <p:spPr>
          <a:xfrm>
            <a:off x="307975" y="955751"/>
            <a:ext cx="118151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>
                <a:latin typeface="Cambria" pitchFamily="18" charset="0"/>
              </a:rPr>
              <a:t>Kaoru</a:t>
            </a:r>
            <a:r>
              <a:rPr lang="pt-BR" b="1" dirty="0">
                <a:latin typeface="Cambria" pitchFamily="18" charset="0"/>
              </a:rPr>
              <a:t> Ishikawa</a:t>
            </a:r>
            <a:r>
              <a:rPr lang="pt-BR" dirty="0">
                <a:latin typeface="Cambria" pitchFamily="18" charset="0"/>
              </a:rPr>
              <a:t> também foi outro engenheiro de qualidade importante na época. Criou o conceito CWQC (</a:t>
            </a:r>
            <a:r>
              <a:rPr lang="pt-BR" dirty="0" err="1">
                <a:latin typeface="Cambria" pitchFamily="18" charset="0"/>
              </a:rPr>
              <a:t>Company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Wide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Quality</a:t>
            </a:r>
            <a:r>
              <a:rPr lang="pt-BR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Control</a:t>
            </a:r>
            <a:r>
              <a:rPr lang="pt-BR" dirty="0">
                <a:latin typeface="Cambria" pitchFamily="18" charset="0"/>
              </a:rPr>
              <a:t>) que significa a qualidade sendo responsabilidade da empresa como um todo.</a:t>
            </a:r>
          </a:p>
          <a:p>
            <a:pPr algn="just"/>
            <a:endParaRPr lang="pt-BR" b="1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Ishikawa também foi fundamental para difundir as </a:t>
            </a:r>
            <a:r>
              <a:rPr lang="pt-BR" b="1" dirty="0">
                <a:latin typeface="Cambria" pitchFamily="18" charset="0"/>
              </a:rPr>
              <a:t>sete ferramentas da qualidade.</a:t>
            </a:r>
            <a:r>
              <a:rPr lang="pt-BR" dirty="0">
                <a:latin typeface="Cambria" pitchFamily="18" charset="0"/>
              </a:rPr>
              <a:t> Também serão vista mais adiante no curso.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Na década de 70 o sucesso do modelo japonês foi tamanho que já aferiam os defeitos em partes por milhão.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Em 1987 foi criado o modelo ISO para a área de Qualidade é a série 9.000.</a:t>
            </a:r>
          </a:p>
          <a:p>
            <a:pPr algn="just"/>
            <a:r>
              <a:rPr lang="pt-BR" dirty="0">
                <a:latin typeface="Cambria" pitchFamily="18" charset="0"/>
              </a:rPr>
              <a:t>O uso da norma como qualificador ajudou as empresas  a economizarem muito  com auditorias passando a utilizar as certificações.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Assim pode-se afirmar que chegamos a alguns elementos da gestão da Qualidade moderna que resgata alguns elementos da época artesanal como busca da </a:t>
            </a:r>
            <a:r>
              <a:rPr lang="pt-BR" b="1" dirty="0">
                <a:latin typeface="Cambria" pitchFamily="18" charset="0"/>
              </a:rPr>
              <a:t>proximidade com o cliente </a:t>
            </a:r>
            <a:r>
              <a:rPr lang="pt-BR" dirty="0">
                <a:latin typeface="Cambria" pitchFamily="18" charset="0"/>
              </a:rPr>
              <a:t> e </a:t>
            </a:r>
            <a:r>
              <a:rPr lang="pt-BR" b="1" dirty="0">
                <a:latin typeface="Cambria" pitchFamily="18" charset="0"/>
              </a:rPr>
              <a:t>maior customização. </a:t>
            </a:r>
            <a:r>
              <a:rPr lang="pt-BR" dirty="0">
                <a:latin typeface="Cambria" pitchFamily="18" charset="0"/>
              </a:rPr>
              <a:t>No final da década de 60 </a:t>
            </a:r>
            <a:r>
              <a:rPr lang="pt-BR" b="1" dirty="0" err="1">
                <a:latin typeface="Cambria" pitchFamily="18" charset="0"/>
              </a:rPr>
              <a:t>Mizuno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>
                <a:latin typeface="Cambria" pitchFamily="18" charset="0"/>
              </a:rPr>
              <a:t>e </a:t>
            </a:r>
            <a:r>
              <a:rPr lang="pt-BR" b="1" dirty="0" err="1">
                <a:latin typeface="Cambria" pitchFamily="18" charset="0"/>
              </a:rPr>
              <a:t>Akao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dirty="0" err="1">
                <a:latin typeface="Cambria" pitchFamily="18" charset="0"/>
              </a:rPr>
              <a:t>contribuiram</a:t>
            </a:r>
            <a:r>
              <a:rPr lang="pt-BR" dirty="0">
                <a:latin typeface="Cambria" pitchFamily="18" charset="0"/>
              </a:rPr>
              <a:t> para esse resgate com o </a:t>
            </a:r>
            <a:r>
              <a:rPr lang="pt-BR" b="1" dirty="0">
                <a:latin typeface="Cambria" pitchFamily="18" charset="0"/>
              </a:rPr>
              <a:t>QFD (</a:t>
            </a:r>
            <a:r>
              <a:rPr lang="pt-BR" b="1" dirty="0" err="1">
                <a:latin typeface="Cambria" pitchFamily="18" charset="0"/>
              </a:rPr>
              <a:t>Quality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funcion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deployment</a:t>
            </a:r>
            <a:r>
              <a:rPr lang="pt-BR" b="1" dirty="0">
                <a:latin typeface="Cambria" pitchFamily="18" charset="0"/>
              </a:rPr>
              <a:t>) </a:t>
            </a:r>
            <a:r>
              <a:rPr lang="pt-BR" dirty="0">
                <a:latin typeface="Cambria" pitchFamily="18" charset="0"/>
              </a:rPr>
              <a:t>e </a:t>
            </a:r>
            <a:r>
              <a:rPr lang="pt-BR" b="1" dirty="0">
                <a:latin typeface="Cambria" pitchFamily="18" charset="0"/>
              </a:rPr>
              <a:t>Taguchi </a:t>
            </a:r>
            <a:r>
              <a:rPr lang="pt-BR" dirty="0">
                <a:latin typeface="Cambria" pitchFamily="18" charset="0"/>
              </a:rPr>
              <a:t>com o conceito de </a:t>
            </a:r>
            <a:r>
              <a:rPr lang="pt-BR" b="1" dirty="0" err="1">
                <a:latin typeface="Cambria" pitchFamily="18" charset="0"/>
              </a:rPr>
              <a:t>Robust</a:t>
            </a:r>
            <a:r>
              <a:rPr lang="pt-BR" b="1" dirty="0">
                <a:latin typeface="Cambria" pitchFamily="18" charset="0"/>
              </a:rPr>
              <a:t> </a:t>
            </a:r>
            <a:r>
              <a:rPr lang="pt-BR" b="1" dirty="0" err="1">
                <a:latin typeface="Cambria" pitchFamily="18" charset="0"/>
              </a:rPr>
              <a:t>Quality</a:t>
            </a:r>
            <a:r>
              <a:rPr lang="pt-BR" b="1" dirty="0">
                <a:latin typeface="Cambria" pitchFamily="18" charset="0"/>
              </a:rPr>
              <a:t>.</a:t>
            </a:r>
            <a:r>
              <a:rPr lang="pt-BR" dirty="0">
                <a:latin typeface="Cambria" pitchFamily="18" charset="0"/>
              </a:rPr>
              <a:t> </a:t>
            </a:r>
            <a:endParaRPr lang="pt-BR" b="1" dirty="0">
              <a:latin typeface="Cambria" pitchFamily="18" charset="0"/>
            </a:endParaRPr>
          </a:p>
          <a:p>
            <a:pPr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765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0B9E4-5298-F64A-59A5-D7E0F7843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46706E4-6284-BDBD-79C3-9346410CDB15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4237F7-CBFB-65F4-A413-B7D31F532899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F9024-C068-F80F-ABF6-3A87192D0FA1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F21317-1E95-7563-650D-322F51CFAFB9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593F05C-7E07-8931-9596-3312E02B955E}"/>
              </a:ext>
            </a:extLst>
          </p:cNvPr>
          <p:cNvSpPr txBox="1"/>
          <p:nvPr/>
        </p:nvSpPr>
        <p:spPr>
          <a:xfrm>
            <a:off x="307975" y="955751"/>
            <a:ext cx="116283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b="1" dirty="0" err="1">
                <a:latin typeface="Cambria" pitchFamily="18" charset="0"/>
              </a:rPr>
              <a:t>Six</a:t>
            </a:r>
            <a:r>
              <a:rPr lang="pt-BR" b="1" dirty="0">
                <a:latin typeface="Cambria" pitchFamily="18" charset="0"/>
              </a:rPr>
              <a:t> sigma - </a:t>
            </a:r>
            <a:r>
              <a:rPr lang="pt-BR" dirty="0">
                <a:latin typeface="Cambria" pitchFamily="18" charset="0"/>
              </a:rPr>
              <a:t> Surgiu no final da década de 80 na </a:t>
            </a:r>
            <a:r>
              <a:rPr lang="pt-BR" dirty="0" err="1">
                <a:latin typeface="Cambria" pitchFamily="18" charset="0"/>
              </a:rPr>
              <a:t>motorola</a:t>
            </a:r>
            <a:r>
              <a:rPr lang="pt-BR" dirty="0">
                <a:latin typeface="Cambria" pitchFamily="18" charset="0"/>
              </a:rPr>
              <a:t>. Só se popularizou no fim do século passado.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Apresenta várias características de vários outros sistemas de qualidade com maior ênfase na estatística, controle de qualidade e análise e solução de problemas.	</a:t>
            </a:r>
          </a:p>
          <a:p>
            <a:pPr lvl="1"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No Six sigma há uma preocupação com o uso sistemático de ferramentas estatísticas, o que gera um ciclo chamado de DMAIC (Define, </a:t>
            </a:r>
            <a:r>
              <a:rPr lang="pt-BR" dirty="0" err="1">
                <a:latin typeface="Cambria" pitchFamily="18" charset="0"/>
              </a:rPr>
              <a:t>Measure</a:t>
            </a:r>
            <a:r>
              <a:rPr lang="pt-BR" dirty="0">
                <a:latin typeface="Cambria" pitchFamily="18" charset="0"/>
              </a:rPr>
              <a:t>, Analyse, Improve, </a:t>
            </a:r>
            <a:r>
              <a:rPr lang="pt-BR" dirty="0" err="1">
                <a:latin typeface="Cambria" pitchFamily="18" charset="0"/>
              </a:rPr>
              <a:t>Control</a:t>
            </a:r>
            <a:r>
              <a:rPr lang="pt-BR" dirty="0">
                <a:latin typeface="Cambria" pitchFamily="18" charset="0"/>
              </a:rPr>
              <a:t>)</a:t>
            </a:r>
          </a:p>
          <a:p>
            <a:pPr lvl="1"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Método vai além do pensamento estatístico pois, busca promover um alinhamento estratégico da qualidade desdobrada em projetos prioritários</a:t>
            </a:r>
          </a:p>
        </p:txBody>
      </p:sp>
    </p:spTree>
    <p:extLst>
      <p:ext uri="{BB962C8B-B14F-4D97-AF65-F5344CB8AC3E}">
        <p14:creationId xmlns:p14="http://schemas.microsoft.com/office/powerpoint/2010/main" val="435845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8F320-0A4D-0AED-5ACC-CC5F60240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2018F61-D88A-7326-716B-98624F9B918F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3C19F3B-732A-2A8F-1AC8-7D9B3CD1DED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AC4E3D-11F4-E8C5-84D6-4D9DB13285D7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46BCE3A-4F05-0FB1-E556-C72F8E7AAE4D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703E72B-FE89-672E-3660-B1DDC5F1B022}"/>
              </a:ext>
            </a:extLst>
          </p:cNvPr>
          <p:cNvSpPr txBox="1"/>
          <p:nvPr/>
        </p:nvSpPr>
        <p:spPr>
          <a:xfrm>
            <a:off x="307975" y="955751"/>
            <a:ext cx="116283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b="1" dirty="0" err="1">
                <a:latin typeface="Cambria" pitchFamily="18" charset="0"/>
              </a:rPr>
              <a:t>Six</a:t>
            </a:r>
            <a:r>
              <a:rPr lang="pt-BR" b="1" dirty="0">
                <a:latin typeface="Cambria" pitchFamily="18" charset="0"/>
              </a:rPr>
              <a:t> sigma - </a:t>
            </a:r>
            <a:r>
              <a:rPr lang="pt-BR" dirty="0">
                <a:latin typeface="Cambria" pitchFamily="18" charset="0"/>
              </a:rPr>
              <a:t> Surgiu no final da década de 80 na </a:t>
            </a:r>
            <a:r>
              <a:rPr lang="pt-BR" dirty="0" err="1">
                <a:latin typeface="Cambria" pitchFamily="18" charset="0"/>
              </a:rPr>
              <a:t>motorola</a:t>
            </a:r>
            <a:r>
              <a:rPr lang="pt-BR" dirty="0">
                <a:latin typeface="Cambria" pitchFamily="18" charset="0"/>
              </a:rPr>
              <a:t>. Só se popularizou no fim do século passado.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Apresenta várias características de vários outros sistemas de qualidade com maior ênfase na estatística, controle de qualidade e análise e solução de problemas.	</a:t>
            </a:r>
          </a:p>
          <a:p>
            <a:pPr lvl="1"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No Six sigma há uma preocupação com o uso sistemático de ferramentas estatísticas, o que gera um ciclo chamado de DMAIC (Define, </a:t>
            </a:r>
            <a:r>
              <a:rPr lang="pt-BR" dirty="0" err="1">
                <a:latin typeface="Cambria" pitchFamily="18" charset="0"/>
              </a:rPr>
              <a:t>Measure</a:t>
            </a:r>
            <a:r>
              <a:rPr lang="pt-BR" dirty="0">
                <a:latin typeface="Cambria" pitchFamily="18" charset="0"/>
              </a:rPr>
              <a:t>, Analyse, Improve, </a:t>
            </a:r>
            <a:r>
              <a:rPr lang="pt-BR" dirty="0" err="1">
                <a:latin typeface="Cambria" pitchFamily="18" charset="0"/>
              </a:rPr>
              <a:t>Control</a:t>
            </a:r>
            <a:r>
              <a:rPr lang="pt-BR" dirty="0">
                <a:latin typeface="Cambria" pitchFamily="18" charset="0"/>
              </a:rPr>
              <a:t>)</a:t>
            </a:r>
          </a:p>
          <a:p>
            <a:pPr lvl="1" algn="just"/>
            <a:endParaRPr lang="pt-BR" dirty="0">
              <a:latin typeface="Cambria" pitchFamily="18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Método vai além do pensamento estatístico pois, busca promover um alinhamento estratégico da qualidade desdobrada em projetos prioritários</a:t>
            </a:r>
          </a:p>
        </p:txBody>
      </p:sp>
    </p:spTree>
    <p:extLst>
      <p:ext uri="{BB962C8B-B14F-4D97-AF65-F5344CB8AC3E}">
        <p14:creationId xmlns:p14="http://schemas.microsoft.com/office/powerpoint/2010/main" val="79321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AED7-3916-29B1-FFAA-530E5B16D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60C7C3E-7A74-CC3F-B947-25E3A8C56FD8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5933810-ED5C-8135-9054-BEAE00B716D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13959E-0DAA-F1D2-E68D-8FE83AAEF47E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D3525FF-A089-E2C9-4078-8E50AD4AEA39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1103337-4CDD-E4A7-ED75-B40C2F86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503" y="650351"/>
            <a:ext cx="9202994" cy="555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38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A24B4-92CD-29E7-87E8-977C98B46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2A0A171-C0F2-816E-8C74-AF2864E43EA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D255CBF-9B9B-9F2E-A4E0-079B8050FC5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C1ADD5-487B-E60D-F5C9-E185A2FF604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95DC4F5-E372-D747-79C6-48BD36DCADBE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CBD5A2-04CA-F1E4-0D41-724E9D9CB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78149"/>
            <a:ext cx="8496944" cy="520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61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15D48-CBFB-2B06-CF69-78965F667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E965844-933B-CC7E-A472-5C7E373CDC95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AC2D274-7944-E127-905E-6486F691AB9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951EF3-2980-1DCE-A923-D1F1741BB7B0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F3721A9-D57A-A5CC-7229-9B7E0F9870D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C5F9F6F-64D0-93D7-7C6F-FA18B238C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28" y="650830"/>
            <a:ext cx="4879229" cy="55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33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5176A-164F-1D80-E69F-D70D2F36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7FB463F-7C87-DB0E-0271-46872131BBF9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7DC0CAA-70E9-D875-AE3F-D2E885896B5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3F6489-F888-46AF-7E8C-E3F46D15317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9AD354-C7D3-B072-AD45-C18D8B925C4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2E43DF-EB16-E6E3-C1EB-DF1B9EA001C7}"/>
              </a:ext>
            </a:extLst>
          </p:cNvPr>
          <p:cNvSpPr txBox="1"/>
          <p:nvPr/>
        </p:nvSpPr>
        <p:spPr>
          <a:xfrm>
            <a:off x="508131" y="747982"/>
            <a:ext cx="11329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Relembrem a atividade da aula passada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Se reúnam em grupos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Reflitam como esses conceitos se aplicam à Engenharia Ambiental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Norteiem-se pelas seguintes questões: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Pensem em exemplos da área de vocês que sejam análogos ao do fiat uno e da Ferrari.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Pensem e exemplifiquem como o conceito de nível de serviço se aplica a projetos/serviços da área de vocês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Criem um produto a partir disso. Pensem em um protocolo que a partir de uma necessidade real do cliente ajude vocês a estimar o nível de serviço exato para aquele cliente. </a:t>
            </a:r>
            <a:r>
              <a:rPr lang="pt-BR" b="1" dirty="0"/>
              <a:t>Esta atividade vai começar a desenvolver um pensamento </a:t>
            </a:r>
            <a:r>
              <a:rPr lang="pt-BR" b="1" dirty="0" err="1"/>
              <a:t>projetizado</a:t>
            </a:r>
            <a:r>
              <a:rPr lang="pt-BR" b="1" dirty="0"/>
              <a:t> (20-30 min).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Escaneiem com os celulares e enviem para </a:t>
            </a:r>
            <a:r>
              <a:rPr lang="pt-BR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pedro.senna@cefet-rj.br</a:t>
            </a:r>
            <a:endParaRPr lang="pt-BR" b="1" dirty="0">
              <a:solidFill>
                <a:srgbClr val="0070C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Assinem a lista de presença na saída ao final da última entrega.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1908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C796-A0FA-E779-B5F0-2D5445C4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EE6D9A0-55FB-5D6F-E5B3-0AE2621B080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D7C8BEC-456F-B173-4311-A09777C05B0A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90C0A4F-84EE-6FEA-0617-039064A036E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8774F96-3EF8-734A-5200-3082B59792D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E17861C-94D9-DE06-EBB0-E40313960417}"/>
              </a:ext>
            </a:extLst>
          </p:cNvPr>
          <p:cNvSpPr txBox="1"/>
          <p:nvPr/>
        </p:nvSpPr>
        <p:spPr>
          <a:xfrm>
            <a:off x="508131" y="747982"/>
            <a:ext cx="113299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Relembrem a atividade da aula passada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Agora vejam a atividade desta aula: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vamos </a:t>
            </a:r>
            <a:r>
              <a:rPr lang="pt-BR" dirty="0" err="1"/>
              <a:t>criarum</a:t>
            </a:r>
            <a:r>
              <a:rPr lang="pt-BR" dirty="0"/>
              <a:t> modelo de qualidade adequado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Algumas perguntas para nortear o raciocínio...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Este modelo é muito dependente de inspeção (somente)?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Este modelo é muito ou pouco dependente da habilidade individual?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Como pode ser feita a padronização buscada pela qualidade?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Qual a etapa anterior à implantação de um CEP?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pt-BR" dirty="0">
                <a:latin typeface="Cambria" pitchFamily="18" charset="0"/>
              </a:rPr>
              <a:t>Se as coisas vão mal...o que pode ser feito?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4614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1423-67DF-30B2-568C-4BB8C3FFA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A2BD7CA-5D2C-C9CB-4B06-34A76BF8FCE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7FD2DC1-E936-66E9-762A-3BECA855A2F4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8DD676D-CEA4-5D7C-051A-197766A882C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DF2CD8F-78CD-24BE-BD45-C843AF6043A9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D0EE87-10F4-263A-9332-BDE5C848C250}"/>
              </a:ext>
            </a:extLst>
          </p:cNvPr>
          <p:cNvSpPr txBox="1"/>
          <p:nvPr/>
        </p:nvSpPr>
        <p:spPr>
          <a:xfrm>
            <a:off x="1530686" y="2599698"/>
            <a:ext cx="8232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– Processos na gestão da qualidade</a:t>
            </a:r>
          </a:p>
        </p:txBody>
      </p:sp>
    </p:spTree>
    <p:extLst>
      <p:ext uri="{BB962C8B-B14F-4D97-AF65-F5344CB8AC3E}">
        <p14:creationId xmlns:p14="http://schemas.microsoft.com/office/powerpoint/2010/main" val="840685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6E691-31A6-A8E2-9D89-BA86A31DB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3169848-7B5B-4071-855C-279F6BE9A5F8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00CE28B-E005-1133-8E0F-59900361E7D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96ABCF-C290-7CEC-4B01-48F16E5FE662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EE19957-5A2C-4A83-C6AD-860E5571F71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FE0127-801D-0D98-6E4A-938784085A32}"/>
              </a:ext>
            </a:extLst>
          </p:cNvPr>
          <p:cNvSpPr txBox="1"/>
          <p:nvPr/>
        </p:nvSpPr>
        <p:spPr>
          <a:xfrm>
            <a:off x="307976" y="955751"/>
            <a:ext cx="8584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Muito bem, o título do slide contém a palavra “Processos”...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Mas o que é um processo?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Vamos começar a definir...</a:t>
            </a:r>
          </a:p>
          <a:p>
            <a:pPr lvl="2" algn="just"/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622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75925-16A4-636C-08B5-22CB1BC3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2D8F23E-251C-A797-3EC3-8C58113617B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5E1D3A2-5A9A-3C6A-4E5C-6365CE3C807E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DC829E4-5B6D-7CA9-B597-E6BF7D32B2A5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33C7410-3F2E-EFAB-AEDE-674FC1B6CFCE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57FE5B6-3BC1-B989-0F90-707F59F90B1B}"/>
              </a:ext>
            </a:extLst>
          </p:cNvPr>
          <p:cNvSpPr txBox="1"/>
          <p:nvPr/>
        </p:nvSpPr>
        <p:spPr>
          <a:xfrm>
            <a:off x="307976" y="955751"/>
            <a:ext cx="8584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Muito bem, o título do slide contém a palavra “Processos”...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Mas o que é um processo?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Vamos começar a definir...</a:t>
            </a:r>
          </a:p>
          <a:p>
            <a:pPr lvl="2" algn="just"/>
            <a:endParaRPr lang="pt-BR" dirty="0">
              <a:latin typeface="Cambria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E85E50-72FE-FE8B-F3AE-D1B8B49DF95E}"/>
              </a:ext>
            </a:extLst>
          </p:cNvPr>
          <p:cNvSpPr txBox="1"/>
          <p:nvPr/>
        </p:nvSpPr>
        <p:spPr>
          <a:xfrm>
            <a:off x="307976" y="955751"/>
            <a:ext cx="8584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itchFamily="18" charset="0"/>
              </a:rPr>
              <a:t>Muito bem, o título do slide contém a palavra “Processos”...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Mas o que é um processo?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	Vamos começar a definir...</a:t>
            </a:r>
          </a:p>
          <a:p>
            <a:pPr algn="just"/>
            <a:endParaRPr lang="pt-BR" dirty="0">
              <a:latin typeface="Cambria" pitchFamily="18" charset="0"/>
            </a:endParaRPr>
          </a:p>
          <a:p>
            <a:pPr algn="just"/>
            <a:r>
              <a:rPr lang="pt-BR" dirty="0">
                <a:latin typeface="Cambria" pitchFamily="18" charset="0"/>
              </a:rPr>
              <a:t>Graficamente...</a:t>
            </a:r>
          </a:p>
          <a:p>
            <a:pPr lvl="2" algn="just"/>
            <a:endParaRPr lang="pt-BR" dirty="0">
              <a:latin typeface="Cambria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97E40A4-9DFE-A2B4-DAB9-46FA723759FE}"/>
              </a:ext>
            </a:extLst>
          </p:cNvPr>
          <p:cNvSpPr/>
          <p:nvPr/>
        </p:nvSpPr>
        <p:spPr>
          <a:xfrm>
            <a:off x="899592" y="3645024"/>
            <a:ext cx="1800200" cy="10081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Cambria" pitchFamily="18" charset="0"/>
              </a:rPr>
              <a:t>Atividade 1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ADB6C47-62BA-C2AD-7DC3-AD8500FEB031}"/>
              </a:ext>
            </a:extLst>
          </p:cNvPr>
          <p:cNvSpPr/>
          <p:nvPr/>
        </p:nvSpPr>
        <p:spPr>
          <a:xfrm>
            <a:off x="3700128" y="3645024"/>
            <a:ext cx="1800200" cy="10081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Cambria" pitchFamily="18" charset="0"/>
              </a:rPr>
              <a:t>Atividade 2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CE7B8D7-83D3-E253-1801-8A22FBC28179}"/>
              </a:ext>
            </a:extLst>
          </p:cNvPr>
          <p:cNvSpPr/>
          <p:nvPr/>
        </p:nvSpPr>
        <p:spPr>
          <a:xfrm>
            <a:off x="6516216" y="3645024"/>
            <a:ext cx="1800200" cy="10081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Cambria" pitchFamily="18" charset="0"/>
              </a:rPr>
              <a:t>Atividade 3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1" name="Conector de seta reta 6">
            <a:extLst>
              <a:ext uri="{FF2B5EF4-FFF2-40B4-BE49-F238E27FC236}">
                <a16:creationId xmlns:a16="http://schemas.microsoft.com/office/drawing/2014/main" id="{6A3E200C-9D41-92C6-AAF8-F96C264EB1FB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2699792" y="4149080"/>
            <a:ext cx="10003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4">
            <a:extLst>
              <a:ext uri="{FF2B5EF4-FFF2-40B4-BE49-F238E27FC236}">
                <a16:creationId xmlns:a16="http://schemas.microsoft.com/office/drawing/2014/main" id="{425BA766-6CB6-7B26-03DC-52E94853418C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5500328" y="4149080"/>
            <a:ext cx="10158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729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4BEB7-48E3-A0D8-BBC3-62A12FCE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4298642-586D-D2D5-853D-BA899666E6FF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B8A0E1F-3B38-47A7-9BD4-968AF9CD3092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6B5D49-DB93-E2DD-10E4-A8F23CB5F81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1BE2682-8CE6-033A-DE65-5E8CA226AAF9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C42747C-3917-F5E4-D251-39063F099512}"/>
              </a:ext>
            </a:extLst>
          </p:cNvPr>
          <p:cNvSpPr txBox="1"/>
          <p:nvPr/>
        </p:nvSpPr>
        <p:spPr>
          <a:xfrm>
            <a:off x="-36513" y="1220559"/>
            <a:ext cx="118942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r>
              <a:rPr lang="pt-BR" dirty="0">
                <a:latin typeface="Cambria" panose="02040503050406030204" pitchFamily="18" charset="0"/>
              </a:rPr>
              <a:t>Processos - ”Uma cooperação de atividades distintas para a realização de um objetivo final que lhes é comum”.  (</a:t>
            </a:r>
            <a:r>
              <a:rPr lang="pt-BR" dirty="0" err="1">
                <a:latin typeface="Cambria" panose="02040503050406030204" pitchFamily="18" charset="0"/>
              </a:rPr>
              <a:t>Zarifian</a:t>
            </a:r>
            <a:r>
              <a:rPr lang="pt-BR" dirty="0">
                <a:latin typeface="Cambria" panose="02040503050406030204" pitchFamily="18" charset="0"/>
              </a:rPr>
              <a:t> apud Paim 2007)</a:t>
            </a:r>
          </a:p>
          <a:p>
            <a:pPr lvl="2" algn="just"/>
            <a:endParaRPr lang="pt-BR" dirty="0">
              <a:latin typeface="Cambria" panose="02040503050406030204" pitchFamily="18" charset="0"/>
            </a:endParaRPr>
          </a:p>
          <a:p>
            <a:pPr lvl="2" algn="just"/>
            <a:r>
              <a:rPr lang="pt-BR" dirty="0">
                <a:latin typeface="Cambria" panose="02040503050406030204" pitchFamily="18" charset="0"/>
              </a:rPr>
              <a:t>“define processos como sendo uma estruturação, coordenação, disposição lógico-temporal de ações e recursos com objetivo de gerar um ou mais produtos para a organização.” (Paim, 2002)</a:t>
            </a:r>
          </a:p>
          <a:p>
            <a:pPr lvl="2" algn="just"/>
            <a:endParaRPr lang="pt-BR" dirty="0">
              <a:latin typeface="Cambria" panose="02040503050406030204" pitchFamily="18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 Os processos podem estar em diferentes níveis de detalhamento. Geralmente, estes processos são transversais à forma como a empresa se estruturou (por produto, por função, por eixo geográfico e etc.);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processos estão intrinsecamente ligados aos fluxos de objetos, sejam estes materiais, informações, capital, conhecimento, ideias ou qualquer outro que demande coordenação de fluxo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Cambria" panose="02040503050406030204" pitchFamily="18" charset="0"/>
              </a:rPr>
              <a:t>processos são objetos de controle e melhoria, mas também permitem que a organização os utilize como base de registro do aprendizado de como atua, atuou ou atuará em seu ambiente.</a:t>
            </a:r>
          </a:p>
          <a:p>
            <a:pPr lvl="2" algn="just"/>
            <a:endParaRPr lang="pt-BR" dirty="0">
              <a:latin typeface="Cambria" panose="02040503050406030204" pitchFamily="18" charset="0"/>
            </a:endParaRPr>
          </a:p>
          <a:p>
            <a:pPr lvl="2" algn="just"/>
            <a:r>
              <a:rPr lang="pt-BR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75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7C3F2-6D57-2FA1-4952-A2D4BE0F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9EDBB51-9100-448B-D6A3-E38C04A9E41F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033A785-BECF-C5B9-99C7-63869E52281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84B5BC-1FFD-DAA8-CCCF-826DFCAB6D6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62C90AF-F3C5-3FA3-385F-4C72B4F9183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2DB5113-5F73-4C85-1089-756D72CF32B5}"/>
              </a:ext>
            </a:extLst>
          </p:cNvPr>
          <p:cNvSpPr txBox="1"/>
          <p:nvPr/>
        </p:nvSpPr>
        <p:spPr>
          <a:xfrm>
            <a:off x="1423936" y="1220559"/>
            <a:ext cx="8087617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628650" lvl="2" algn="just"/>
            <a:r>
              <a:rPr lang="pt-BR" b="1" dirty="0">
                <a:latin typeface="Cambria" panose="02040503050406030204" pitchFamily="18" charset="0"/>
              </a:rPr>
              <a:t>A modelagem de processos é uma prática essencial para que os gestores possam conhecer como o trabalho é feito na empresa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F289201-DD81-1FB5-2BAD-66169D80FD5C}"/>
              </a:ext>
            </a:extLst>
          </p:cNvPr>
          <p:cNvSpPr txBox="1"/>
          <p:nvPr/>
        </p:nvSpPr>
        <p:spPr>
          <a:xfrm>
            <a:off x="2439218" y="213285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Dessa forma...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6CCD481-5153-15AA-1927-035B6D050A18}"/>
              </a:ext>
            </a:extLst>
          </p:cNvPr>
          <p:cNvSpPr txBox="1"/>
          <p:nvPr/>
        </p:nvSpPr>
        <p:spPr>
          <a:xfrm>
            <a:off x="1423936" y="2710661"/>
            <a:ext cx="8087617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628650" lvl="2" algn="just"/>
            <a:r>
              <a:rPr lang="pt-BR" b="1" dirty="0">
                <a:latin typeface="Cambria" panose="02040503050406030204" pitchFamily="18" charset="0"/>
              </a:rPr>
              <a:t>o gestor passa a conhecer a situação atual da sua organização, podendo comparar com o que foi delineado na estratégia.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B466625-CABF-8C56-9AEC-A64AADCCB5BD}"/>
              </a:ext>
            </a:extLst>
          </p:cNvPr>
          <p:cNvSpPr txBox="1"/>
          <p:nvPr/>
        </p:nvSpPr>
        <p:spPr>
          <a:xfrm>
            <a:off x="2439218" y="364502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Para modelar processos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60837B9-413F-B0C0-C455-BC70176C59C2}"/>
              </a:ext>
            </a:extLst>
          </p:cNvPr>
          <p:cNvSpPr/>
          <p:nvPr/>
        </p:nvSpPr>
        <p:spPr>
          <a:xfrm>
            <a:off x="1016983" y="4221088"/>
            <a:ext cx="88962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Cambria" panose="02040503050406030204" pitchFamily="18" charset="0"/>
              </a:rPr>
              <a:t>Entrevistas de levantamento – Nessas entrevistas, o especialista em processos irá perguntar como funciona o trabalho do entrevistado. É importante que ele conduza a entrevista de modo a orientar o entrevistado a manter um nível adequado de detalhamento;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Cambria" panose="02040503050406030204" pitchFamily="18" charset="0"/>
              </a:rPr>
              <a:t>Entrevistas de validação – Depois de modelado o processo, o entrevistador deve voltar a conversar com o entrevistado e validar o modelo de processo desenhado.</a:t>
            </a:r>
          </a:p>
        </p:txBody>
      </p:sp>
    </p:spTree>
    <p:extLst>
      <p:ext uri="{BB962C8B-B14F-4D97-AF65-F5344CB8AC3E}">
        <p14:creationId xmlns:p14="http://schemas.microsoft.com/office/powerpoint/2010/main" val="4204859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D5E06-4C63-4F30-A986-086C19C50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D636FF-B406-B841-F23F-0D3380A8267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73262E8-A5DA-EB34-C2DD-8F9EA6800D9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E74645-D3F2-4A21-44DE-2F02940D374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 - Aplicações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6B9CF3-314C-DEC2-3798-A3C435F08CC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9BF4CB6-3AD9-7BE3-B294-50FD2A19974C}"/>
              </a:ext>
            </a:extLst>
          </p:cNvPr>
          <p:cNvSpPr txBox="1"/>
          <p:nvPr/>
        </p:nvSpPr>
        <p:spPr>
          <a:xfrm>
            <a:off x="517812" y="1124744"/>
            <a:ext cx="844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>
                <a:latin typeface="Cambria" panose="02040503050406030204" pitchFamily="18" charset="0"/>
              </a:rPr>
              <a:t>Supply</a:t>
            </a:r>
            <a:r>
              <a:rPr lang="pt-BR" b="1" dirty="0">
                <a:latin typeface="Cambria" panose="02040503050406030204" pitchFamily="18" charset="0"/>
              </a:rPr>
              <a:t> Chain Management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B5B5B78-0E99-A05A-4796-F9E67726F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910" y="1700808"/>
            <a:ext cx="6582494" cy="440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645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93592-1C86-2500-F2A2-A74FDFB7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237A68A-C001-AB1C-AAD3-F98FF3FCA0F5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8700B25-CC10-7B86-302B-F9CF62A8AFC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4D9F4D2-9081-D9D1-ACAD-64018B68EF5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 - Aplicações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4B45F3D-BDAC-BCAF-F3F1-505C769FD08B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2D776D3-3669-472C-E465-AED97F8D4BFA}"/>
              </a:ext>
            </a:extLst>
          </p:cNvPr>
          <p:cNvSpPr txBox="1"/>
          <p:nvPr/>
        </p:nvSpPr>
        <p:spPr>
          <a:xfrm>
            <a:off x="517812" y="1124744"/>
            <a:ext cx="844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>
                <a:latin typeface="Cambria" panose="02040503050406030204" pitchFamily="18" charset="0"/>
              </a:rPr>
              <a:t>Supply</a:t>
            </a:r>
            <a:r>
              <a:rPr lang="pt-BR" b="1" dirty="0">
                <a:latin typeface="Cambria" panose="02040503050406030204" pitchFamily="18" charset="0"/>
              </a:rPr>
              <a:t> Chain Management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5ACEEB6-2380-4049-D90D-FD45717EA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13" y="1799265"/>
            <a:ext cx="57626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9">
            <a:extLst>
              <a:ext uri="{FF2B5EF4-FFF2-40B4-BE49-F238E27FC236}">
                <a16:creationId xmlns:a16="http://schemas.microsoft.com/office/drawing/2014/main" id="{22B2B93E-4561-E71A-0B46-037A55EF1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5975" y="1227765"/>
            <a:ext cx="4562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latin typeface="Trebuchet MS" pitchFamily="34" charset="0"/>
              </a:rPr>
              <a:t>Atender a demanda de produtos do varejo</a:t>
            </a:r>
          </a:p>
        </p:txBody>
      </p:sp>
    </p:spTree>
    <p:extLst>
      <p:ext uri="{BB962C8B-B14F-4D97-AF65-F5344CB8AC3E}">
        <p14:creationId xmlns:p14="http://schemas.microsoft.com/office/powerpoint/2010/main" val="3959384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2B457-8D19-DB8D-1D7C-D238024B5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4493AF8-220F-9914-9C8A-3BC35CD80DAF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ABB9B98-E74F-41FF-B55C-B624B2CD163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DBCE852-3FE2-96E6-C318-240A05DD2F94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 - Aplicações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7D5326-D624-6EBB-0DE7-BC9627F9004E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F01F50A-0551-0C91-5330-2B794989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49385"/>
            <a:ext cx="5408313" cy="507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9">
            <a:extLst>
              <a:ext uri="{FF2B5EF4-FFF2-40B4-BE49-F238E27FC236}">
                <a16:creationId xmlns:a16="http://schemas.microsoft.com/office/drawing/2014/main" id="{FC68DC7C-7BCB-25FA-F14B-7C3B2141D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1061872"/>
            <a:ext cx="2463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latin typeface="Trebuchet MS" pitchFamily="34" charset="0"/>
              </a:rPr>
              <a:t>ARA – Árvore da Realidade Atual</a:t>
            </a:r>
          </a:p>
        </p:txBody>
      </p:sp>
    </p:spTree>
    <p:extLst>
      <p:ext uri="{BB962C8B-B14F-4D97-AF65-F5344CB8AC3E}">
        <p14:creationId xmlns:p14="http://schemas.microsoft.com/office/powerpoint/2010/main" val="40285560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5C616-9966-0EDA-DA6A-197B0BA5A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69C1F46-CB5A-130B-88C1-AAD3E3FB043E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94D5E7-A542-B014-5CA9-9956E10C0ED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61491E6-7DC8-5102-138A-A06D98C71E05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 - Aplicações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9145E6-5562-995D-DDBD-22CB073AC66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9B84445-BFEC-A263-4487-DF9AB1552973}"/>
              </a:ext>
            </a:extLst>
          </p:cNvPr>
          <p:cNvSpPr txBox="1"/>
          <p:nvPr/>
        </p:nvSpPr>
        <p:spPr>
          <a:xfrm>
            <a:off x="517812" y="1124744"/>
            <a:ext cx="844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Teoria das restrições</a:t>
            </a:r>
          </a:p>
        </p:txBody>
      </p:sp>
      <p:pic>
        <p:nvPicPr>
          <p:cNvPr id="3" name="Imagem 1" descr="TOC">
            <a:extLst>
              <a:ext uri="{FF2B5EF4-FFF2-40B4-BE49-F238E27FC236}">
                <a16:creationId xmlns:a16="http://schemas.microsoft.com/office/drawing/2014/main" id="{F495F0A0-365D-03ED-03D4-C36004EF6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15" y="2204864"/>
            <a:ext cx="754586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038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C3845-3E49-0E92-16F8-A1E9048A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849F1B-E51A-D045-31A7-24E5944E76CD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EAE9103-A636-EEF7-89CB-DF848FF0BFB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B6B4142-5F20-6C9D-F338-6625E3F8774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Processos de negócios - Aplicações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8AB0A3D-7DD5-4279-2C0E-8D8AEA01487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9">
            <a:extLst>
              <a:ext uri="{FF2B5EF4-FFF2-40B4-BE49-F238E27FC236}">
                <a16:creationId xmlns:a16="http://schemas.microsoft.com/office/drawing/2014/main" id="{CB2D3D2B-58FC-06B0-3CCC-C30A2AE35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1061872"/>
            <a:ext cx="2463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latin typeface="Trebuchet MS" pitchFamily="34" charset="0"/>
              </a:rPr>
              <a:t>Metodologia de Pesquisa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ADD900F-2840-9F57-4E3E-A71E0A16F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8642232" cy="4143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3219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304AD-6BED-2FAC-D676-C88CB261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DD6E670-07DE-C45E-1C33-A1F2442BD70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3B827F-63BD-40A0-D4D8-7CC05531D57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CB38AA-10F1-8C1F-999D-56B89FF74F9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Histórico da Gestão da Qualidade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93CE30-E78C-16F2-456E-7038CF2986B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B63015-4ED6-BC22-3AF0-EDD5F390754F}"/>
              </a:ext>
            </a:extLst>
          </p:cNvPr>
          <p:cNvSpPr txBox="1"/>
          <p:nvPr/>
        </p:nvSpPr>
        <p:spPr>
          <a:xfrm>
            <a:off x="508131" y="747982"/>
            <a:ext cx="113299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Relembrem a atividade da aula passada</a:t>
            </a:r>
          </a:p>
          <a:p>
            <a:pPr algn="just"/>
            <a:endParaRPr lang="pt-BR" dirty="0"/>
          </a:p>
          <a:p>
            <a:r>
              <a:rPr lang="pt-BR" dirty="0">
                <a:latin typeface="Cambria" panose="02040503050406030204" pitchFamily="18" charset="0"/>
              </a:rPr>
              <a:t>Pensem no estágio de vocês...ou um trabalho de grupo...ou na preparação para uma prova...ou na preparação para uma entrevista...ou outro momento relevante. </a:t>
            </a:r>
            <a:r>
              <a:rPr lang="pt-BR" b="1" dirty="0">
                <a:latin typeface="Cambria" panose="02040503050406030204" pitchFamily="18" charset="0"/>
              </a:rPr>
              <a:t>Preferencialmente continuem o caso que haviam começado.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nas atividades necessárias e como elas se encadeiam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na preparação psicológica necessária, nos recursos, nos atores envolvidos, nos documentos, planilhas, em resumo, nas entradas e saídas de tais atividades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no “cliente”. Como o processo agrega valor para o cliente?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Pensem no nível de detalhamento adequado.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Padronizem uma “linguagem”</a:t>
            </a:r>
          </a:p>
          <a:p>
            <a:pPr marL="342900" indent="-342900">
              <a:buFont typeface="+mj-lt"/>
              <a:buAutoNum type="arabicPeriod"/>
            </a:pPr>
            <a:endParaRPr lang="pt-BR" dirty="0">
              <a:latin typeface="Cambria" panose="020405030504060302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O que pode ser melhorado?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O processo como um todo está adequado?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Qual a diferença entre o </a:t>
            </a:r>
            <a:r>
              <a:rPr lang="pt-BR" b="1" dirty="0">
                <a:latin typeface="Cambria" panose="02040503050406030204" pitchFamily="18" charset="0"/>
              </a:rPr>
              <a:t>procedimento</a:t>
            </a:r>
            <a:r>
              <a:rPr lang="pt-BR" dirty="0">
                <a:latin typeface="Cambria" panose="02040503050406030204" pitchFamily="18" charset="0"/>
              </a:rPr>
              <a:t> e o </a:t>
            </a:r>
            <a:r>
              <a:rPr lang="pt-BR" b="1" dirty="0">
                <a:latin typeface="Cambria" panose="02040503050406030204" pitchFamily="18" charset="0"/>
              </a:rPr>
              <a:t>processo</a:t>
            </a:r>
            <a:r>
              <a:rPr lang="pt-BR" dirty="0">
                <a:latin typeface="Cambria" panose="020405030504060302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latin typeface="Cambria" panose="02040503050406030204" pitchFamily="18" charset="0"/>
              </a:rPr>
              <a:t>Trace um pequeno plano com melhorias de curto, médio e longo prazo.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1692538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2314</Words>
  <Application>Microsoft Office PowerPoint</Application>
  <PresentationFormat>Widescreen</PresentationFormat>
  <Paragraphs>234</Paragraphs>
  <Slides>32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0" baseType="lpstr">
      <vt:lpstr>Aptos</vt:lpstr>
      <vt:lpstr>Arial</vt:lpstr>
      <vt:lpstr>Avenir Next LT Pro</vt:lpstr>
      <vt:lpstr>AvenirNext LT Pro Medium</vt:lpstr>
      <vt:lpstr>Cambria</vt:lpstr>
      <vt:lpstr>Trebuchet MS</vt:lpstr>
      <vt:lpstr>Wingdings</vt:lpstr>
      <vt:lpstr>BlockprintVTI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Senna</dc:creator>
  <cp:lastModifiedBy>Pedro Senna</cp:lastModifiedBy>
  <cp:revision>30</cp:revision>
  <dcterms:created xsi:type="dcterms:W3CDTF">2026-02-06T14:09:29Z</dcterms:created>
  <dcterms:modified xsi:type="dcterms:W3CDTF">2026-03-01T21:49:52Z</dcterms:modified>
</cp:coreProperties>
</file>