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9" r:id="rId4"/>
    <p:sldId id="263" r:id="rId5"/>
    <p:sldId id="364" r:id="rId6"/>
    <p:sldId id="365" r:id="rId7"/>
    <p:sldId id="366" r:id="rId8"/>
    <p:sldId id="264" r:id="rId9"/>
    <p:sldId id="269" r:id="rId10"/>
    <p:sldId id="270" r:id="rId11"/>
    <p:sldId id="271" r:id="rId12"/>
    <p:sldId id="272" r:id="rId13"/>
    <p:sldId id="273" r:id="rId14"/>
    <p:sldId id="275" r:id="rId15"/>
    <p:sldId id="276" r:id="rId16"/>
    <p:sldId id="277" r:id="rId17"/>
    <p:sldId id="278" r:id="rId18"/>
    <p:sldId id="279" r:id="rId19"/>
    <p:sldId id="280" r:id="rId20"/>
    <p:sldId id="336" r:id="rId21"/>
    <p:sldId id="281" r:id="rId22"/>
    <p:sldId id="282" r:id="rId23"/>
    <p:sldId id="363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9" autoAdjust="0"/>
    <p:restoredTop sz="95560" autoAdjust="0"/>
  </p:normalViewPr>
  <p:slideViewPr>
    <p:cSldViewPr>
      <p:cViewPr varScale="1">
        <p:scale>
          <a:sx n="82" d="100"/>
          <a:sy n="82" d="100"/>
        </p:scale>
        <p:origin x="150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edro\Desktop\CEFET%20NI\Disciplinas%20CEFET\2014\M&#233;todos%20estat&#237;sticos\Aulas\Aula%20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edro\Desktop\CEFET%20NI\Disciplinas%20CEFET\2014\M&#233;todos%20estat&#237;sticos\Aulas\Aula%20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Plan1!$B$13:$L$13</c:f>
              <c:numCache>
                <c:formatCode>mmm\-yy</c:formatCode>
                <c:ptCount val="11"/>
                <c:pt idx="0">
                  <c:v>37257</c:v>
                </c:pt>
                <c:pt idx="1">
                  <c:v>37622</c:v>
                </c:pt>
                <c:pt idx="2">
                  <c:v>37987</c:v>
                </c:pt>
                <c:pt idx="3">
                  <c:v>38353</c:v>
                </c:pt>
                <c:pt idx="4">
                  <c:v>38718</c:v>
                </c:pt>
                <c:pt idx="5">
                  <c:v>39083</c:v>
                </c:pt>
                <c:pt idx="6">
                  <c:v>39448</c:v>
                </c:pt>
                <c:pt idx="7">
                  <c:v>39814</c:v>
                </c:pt>
                <c:pt idx="8">
                  <c:v>40179</c:v>
                </c:pt>
                <c:pt idx="9">
                  <c:v>40544</c:v>
                </c:pt>
                <c:pt idx="10">
                  <c:v>40909</c:v>
                </c:pt>
              </c:numCache>
            </c:numRef>
          </c:cat>
          <c:val>
            <c:numRef>
              <c:f>Plan1!$B$11:$L$11</c:f>
              <c:numCache>
                <c:formatCode>General</c:formatCode>
                <c:ptCount val="11"/>
                <c:pt idx="0">
                  <c:v>300</c:v>
                </c:pt>
                <c:pt idx="1">
                  <c:v>500</c:v>
                </c:pt>
                <c:pt idx="2">
                  <c:v>400</c:v>
                </c:pt>
                <c:pt idx="3">
                  <c:v>375</c:v>
                </c:pt>
                <c:pt idx="4">
                  <c:v>350</c:v>
                </c:pt>
                <c:pt idx="5">
                  <c:v>325</c:v>
                </c:pt>
                <c:pt idx="6">
                  <c:v>250</c:v>
                </c:pt>
                <c:pt idx="7">
                  <c:v>300</c:v>
                </c:pt>
                <c:pt idx="8">
                  <c:v>350</c:v>
                </c:pt>
                <c:pt idx="9">
                  <c:v>400</c:v>
                </c:pt>
                <c:pt idx="10">
                  <c:v>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1A-4840-B492-C576EE0E6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031032"/>
        <c:axId val="279031816"/>
      </c:lineChart>
      <c:dateAx>
        <c:axId val="27903103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279031816"/>
        <c:crosses val="autoZero"/>
        <c:auto val="1"/>
        <c:lblOffset val="100"/>
        <c:baseTimeUnit val="years"/>
      </c:dateAx>
      <c:valAx>
        <c:axId val="27903181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2790310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Plan1!$B$13:$L$13</c:f>
              <c:numCache>
                <c:formatCode>mmm\-yy</c:formatCode>
                <c:ptCount val="11"/>
                <c:pt idx="0">
                  <c:v>37257</c:v>
                </c:pt>
                <c:pt idx="1">
                  <c:v>37622</c:v>
                </c:pt>
                <c:pt idx="2">
                  <c:v>37987</c:v>
                </c:pt>
                <c:pt idx="3">
                  <c:v>38353</c:v>
                </c:pt>
                <c:pt idx="4">
                  <c:v>38718</c:v>
                </c:pt>
                <c:pt idx="5">
                  <c:v>39083</c:v>
                </c:pt>
                <c:pt idx="6">
                  <c:v>39448</c:v>
                </c:pt>
                <c:pt idx="7">
                  <c:v>39814</c:v>
                </c:pt>
                <c:pt idx="8">
                  <c:v>40179</c:v>
                </c:pt>
                <c:pt idx="9">
                  <c:v>40544</c:v>
                </c:pt>
                <c:pt idx="10">
                  <c:v>40909</c:v>
                </c:pt>
              </c:numCache>
            </c:numRef>
          </c:cat>
          <c:val>
            <c:numRef>
              <c:f>Plan1!$B$14:$L$14</c:f>
              <c:numCache>
                <c:formatCode>General</c:formatCode>
                <c:ptCount val="11"/>
                <c:pt idx="0">
                  <c:v>800</c:v>
                </c:pt>
                <c:pt idx="1">
                  <c:v>750</c:v>
                </c:pt>
                <c:pt idx="2">
                  <c:v>775</c:v>
                </c:pt>
                <c:pt idx="3">
                  <c:v>825</c:v>
                </c:pt>
                <c:pt idx="4">
                  <c:v>870</c:v>
                </c:pt>
                <c:pt idx="5">
                  <c:v>750</c:v>
                </c:pt>
                <c:pt idx="6">
                  <c:v>725</c:v>
                </c:pt>
                <c:pt idx="7">
                  <c:v>700</c:v>
                </c:pt>
                <c:pt idx="8">
                  <c:v>350</c:v>
                </c:pt>
                <c:pt idx="9">
                  <c:v>400</c:v>
                </c:pt>
                <c:pt idx="10">
                  <c:v>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07-4400-BA86-E5BE795D9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025936"/>
        <c:axId val="239129992"/>
      </c:lineChart>
      <c:dateAx>
        <c:axId val="27902593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239129992"/>
        <c:crosses val="autoZero"/>
        <c:auto val="1"/>
        <c:lblOffset val="100"/>
        <c:baseTimeUnit val="years"/>
      </c:dateAx>
      <c:valAx>
        <c:axId val="23912999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2790259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DF6D5-B1E8-454C-AB23-2B66796FDEC9}" type="datetimeFigureOut">
              <a:rPr lang="pt-BR" smtClean="0"/>
              <a:t>11/03/2026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09D962-8C91-46ED-B49F-795DAAF681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3770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11/03/2026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11/03/2026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11/03/2026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t>11/03/2026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pedro.sennavieira@gmail.com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upplychain24h.com/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package" Target="../embeddings/Microsoft_Excel_Worksheet2.xlsx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amandarebangu.com.br/new/images/stories/cef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971953"/>
            <a:ext cx="1944216" cy="191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899592" y="500425"/>
            <a:ext cx="734481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Cambria" panose="02040503050406030204" pitchFamily="18" charset="0"/>
              </a:rPr>
              <a:t>ENGENHARIA DE PRODUÇÃO </a:t>
            </a:r>
          </a:p>
          <a:p>
            <a:pPr algn="ctr"/>
            <a:r>
              <a:rPr lang="pt-BR" sz="2800" b="1" dirty="0"/>
              <a:t> </a:t>
            </a:r>
          </a:p>
          <a:p>
            <a:pPr algn="ctr"/>
            <a:r>
              <a:rPr lang="pt-BR" dirty="0"/>
              <a:t>	</a:t>
            </a:r>
          </a:p>
          <a:p>
            <a:pPr algn="ctr"/>
            <a:endParaRPr lang="pt-BR" sz="2800" b="1" dirty="0">
              <a:latin typeface="Cambria" pitchFamily="18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0" y="6011996"/>
            <a:ext cx="4283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1" dirty="0">
                <a:latin typeface="Cambria" pitchFamily="18" charset="0"/>
              </a:rPr>
              <a:t>Prof. Pedro Senna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547664" y="3914636"/>
            <a:ext cx="6534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latin typeface="Cambria" panose="02040503050406030204" pitchFamily="18" charset="0"/>
                <a:ea typeface="Cambria" panose="02040503050406030204" pitchFamily="18" charset="0"/>
              </a:rPr>
              <a:t>Aula 1 – Introdução ao Curso</a:t>
            </a:r>
          </a:p>
          <a:p>
            <a:pPr algn="ctr"/>
            <a:endParaRPr lang="pt-BR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pt-BR" b="1" dirty="0">
                <a:latin typeface="Cambria" panose="02040503050406030204" pitchFamily="18" charset="0"/>
                <a:ea typeface="Cambria" panose="02040503050406030204" pitchFamily="18" charset="0"/>
              </a:rPr>
              <a:t>GPRO7860 – INTRODUÇÃO À ENGENHARIA DE PRODUÇÃO - QUA 10:40 - 12:20 -  H104 - Teórica</a:t>
            </a:r>
            <a:endParaRPr lang="pt-BR" b="1" i="1" dirty="0">
              <a:latin typeface="Cambria" pitchFamily="18" charset="0"/>
            </a:endParaRPr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2000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980728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Objetivo geral do curso: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827584" y="1527175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>
                <a:latin typeface="Cambria" pitchFamily="18" charset="0"/>
              </a:rPr>
              <a:t>Introduzir a Engenharia de Produção aos alunos</a:t>
            </a:r>
          </a:p>
        </p:txBody>
      </p:sp>
    </p:spTree>
    <p:extLst>
      <p:ext uri="{BB962C8B-B14F-4D97-AF65-F5344CB8AC3E}">
        <p14:creationId xmlns:p14="http://schemas.microsoft.com/office/powerpoint/2010/main" val="1535297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980728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Dinâmica do curso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827584" y="1372706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>
                <a:latin typeface="Cambria" pitchFamily="18" charset="0"/>
              </a:rPr>
              <a:t>O curso será composto por: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755576" y="1844824"/>
            <a:ext cx="756084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pt-BR" sz="1600" i="1" dirty="0">
                <a:latin typeface="Cambria" pitchFamily="18" charset="0"/>
              </a:rPr>
              <a:t>Aulas teóricas – Apresentação de conteúdo básico. </a:t>
            </a:r>
          </a:p>
          <a:p>
            <a:endParaRPr lang="pt-BR" sz="1600" i="1" dirty="0">
              <a:latin typeface="Cambria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pt-BR" sz="1600" i="1" dirty="0">
                <a:latin typeface="Cambria" pitchFamily="18" charset="0"/>
              </a:rPr>
              <a:t>Palestras</a:t>
            </a:r>
            <a:endParaRPr lang="pt-BR" sz="1600" b="1" i="1" dirty="0">
              <a:latin typeface="Cambria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pt-BR" sz="1600" i="1" dirty="0">
              <a:latin typeface="Cambria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pt-BR" sz="1600" i="1" dirty="0">
                <a:latin typeface="Cambria" pitchFamily="18" charset="0"/>
              </a:rPr>
              <a:t>Trabalho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Estudo de caso – Grupos de 5 ou 6 pessoas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15 a 20 páginas, formatação ENEGEP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Escolham um tema </a:t>
            </a:r>
            <a:r>
              <a:rPr lang="pt-BR" i="1">
                <a:latin typeface="Cambria" pitchFamily="18" charset="0"/>
              </a:rPr>
              <a:t>do curso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FA1E7DD-F6A8-4AE4-999C-122FB63122D6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</p:spTree>
    <p:extLst>
      <p:ext uri="{BB962C8B-B14F-4D97-AF65-F5344CB8AC3E}">
        <p14:creationId xmlns:p14="http://schemas.microsoft.com/office/powerpoint/2010/main" val="576335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Comunicação e Materiais de Apoio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67544" y="1484784"/>
            <a:ext cx="8280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E-mail: </a:t>
            </a:r>
            <a:r>
              <a:rPr lang="pt-BR" i="1" dirty="0">
                <a:latin typeface="Cambria" pitchFamily="18" charset="0"/>
                <a:hlinkClick r:id="rId2"/>
              </a:rPr>
              <a:t>pedro.sennavieira@gmail.com</a:t>
            </a:r>
            <a:r>
              <a:rPr lang="pt-BR" i="1" dirty="0">
                <a:latin typeface="Cambria" pitchFamily="18" charset="0"/>
              </a:rPr>
              <a:t>;</a:t>
            </a:r>
          </a:p>
          <a:p>
            <a:pPr algn="just"/>
            <a:endParaRPr lang="pt-BR" i="1" dirty="0">
              <a:latin typeface="Cambria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Celular: 99757 – 9689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pt-BR" i="1" dirty="0">
              <a:latin typeface="Cambria" pitchFamily="18" charset="0"/>
            </a:endParaRPr>
          </a:p>
          <a:p>
            <a:pPr algn="just"/>
            <a:endParaRPr lang="pt-BR" i="1" dirty="0">
              <a:latin typeface="Cambria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Grupo do Teams – Para recados gerais e comunicação com a turma toda.</a:t>
            </a:r>
          </a:p>
          <a:p>
            <a:pPr lvl="1" algn="just"/>
            <a:endParaRPr lang="pt-BR" i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3CFDF02-9BD3-440A-B1A3-A6E7BBCB4377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</p:spTree>
    <p:extLst>
      <p:ext uri="{BB962C8B-B14F-4D97-AF65-F5344CB8AC3E}">
        <p14:creationId xmlns:p14="http://schemas.microsoft.com/office/powerpoint/2010/main" val="488044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53C9E-5483-40EA-08AF-43F6D8753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2FAC3DE-CDC7-A569-39B9-DC5A3B122EDE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B133213-8CE0-14F5-5ECC-95BE47B97935}"/>
              </a:ext>
            </a:extLst>
          </p:cNvPr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FAC75E5-6FBF-2D33-D668-BBFE47700914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D86395C-D385-414F-D5F4-EF9C51FFE438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F6A5E07-1B1B-407E-7173-613FFF347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pPr/>
              <a:t>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C579F85-9592-E29D-E6EE-F86E5A31AB36}"/>
              </a:ext>
            </a:extLst>
          </p:cNvPr>
          <p:cNvSpPr txBox="1"/>
          <p:nvPr/>
        </p:nvSpPr>
        <p:spPr>
          <a:xfrm>
            <a:off x="323528" y="87910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Outras mídias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C74241E-619F-B146-C5DF-D0B1A76D112C}"/>
              </a:ext>
            </a:extLst>
          </p:cNvPr>
          <p:cNvSpPr txBox="1"/>
          <p:nvPr/>
        </p:nvSpPr>
        <p:spPr>
          <a:xfrm>
            <a:off x="323528" y="1340768"/>
            <a:ext cx="84969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Cambria" pitchFamily="18" charset="0"/>
              </a:rPr>
              <a:t>Canais do </a:t>
            </a:r>
            <a:r>
              <a:rPr lang="pt-BR" dirty="0" err="1">
                <a:latin typeface="Cambria" pitchFamily="18" charset="0"/>
              </a:rPr>
              <a:t>youtube</a:t>
            </a:r>
            <a:r>
              <a:rPr lang="pt-BR" dirty="0">
                <a:latin typeface="Cambria" pitchFamily="18" charset="0"/>
              </a:rPr>
              <a:t>: https://www.youtube.com/@SobrevivendoagraduacaoEngenhar</a:t>
            </a:r>
          </a:p>
        </p:txBody>
      </p:sp>
      <p:pic>
        <p:nvPicPr>
          <p:cNvPr id="7" name="Imagem 6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2E106EF4-2432-3E32-F347-4F7A73BD3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18" y="1844824"/>
            <a:ext cx="7121692" cy="399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330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CBABE-0D0E-8092-03D2-7B35E5947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16D0D897-B4CC-0AFE-29B9-3ABC8C3CEC70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2E4ED03-6358-EC77-FF27-5A508A497037}"/>
              </a:ext>
            </a:extLst>
          </p:cNvPr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3F64B17-FDE3-4596-9DF9-8D251807BF04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EE89620-C862-0DB1-18F2-3D0C0FCF0056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0EE52B6-C68A-D251-8C8D-C586C169D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pPr/>
              <a:t>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B58C182-FBCA-F82C-CD4E-8A48173CA3AD}"/>
              </a:ext>
            </a:extLst>
          </p:cNvPr>
          <p:cNvSpPr txBox="1"/>
          <p:nvPr/>
        </p:nvSpPr>
        <p:spPr>
          <a:xfrm>
            <a:off x="323528" y="87910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Outras mídias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270A5D7-DBAB-0ADD-A5D1-D3D362AE6EBC}"/>
              </a:ext>
            </a:extLst>
          </p:cNvPr>
          <p:cNvSpPr txBox="1"/>
          <p:nvPr/>
        </p:nvSpPr>
        <p:spPr>
          <a:xfrm>
            <a:off x="323528" y="1340768"/>
            <a:ext cx="84969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Cambria" pitchFamily="18" charset="0"/>
              </a:rPr>
              <a:t>Canais do </a:t>
            </a:r>
            <a:r>
              <a:rPr lang="pt-BR" dirty="0" err="1">
                <a:latin typeface="Cambria" pitchFamily="18" charset="0"/>
              </a:rPr>
              <a:t>youtube</a:t>
            </a:r>
            <a:r>
              <a:rPr lang="pt-BR" dirty="0">
                <a:latin typeface="Cambria" pitchFamily="18" charset="0"/>
              </a:rPr>
              <a:t>: https://www.youtube.com/@Logística24h</a:t>
            </a:r>
          </a:p>
        </p:txBody>
      </p:sp>
      <p:pic>
        <p:nvPicPr>
          <p:cNvPr id="3" name="Imagem 2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5AB6EFE6-E536-DD12-8724-F07FAC050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873668"/>
            <a:ext cx="6586002" cy="392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113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D290D-1BBB-2146-0B3D-8BC317B7C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99F9D3CC-3934-5068-CB66-7AFC715B8FA7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34DCE36-1BD2-151E-E286-5D5F4E14045C}"/>
              </a:ext>
            </a:extLst>
          </p:cNvPr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B9B4F63-E9F4-9457-FF80-FC9209C27823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A2855C3-345D-E8F6-EAB9-B9FDEAF26233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95AC358-8987-C53C-E4CD-64E354E4B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pPr/>
              <a:t>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5BFF02-7937-9F18-CE6F-A83A6753F071}"/>
              </a:ext>
            </a:extLst>
          </p:cNvPr>
          <p:cNvSpPr txBox="1"/>
          <p:nvPr/>
        </p:nvSpPr>
        <p:spPr>
          <a:xfrm>
            <a:off x="323528" y="87910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Outras mídias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357FC77-C009-A948-6657-DF3C69F578AE}"/>
              </a:ext>
            </a:extLst>
          </p:cNvPr>
          <p:cNvSpPr txBox="1"/>
          <p:nvPr/>
        </p:nvSpPr>
        <p:spPr>
          <a:xfrm>
            <a:off x="323528" y="1340768"/>
            <a:ext cx="84969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Cambria" pitchFamily="18" charset="0"/>
              </a:rPr>
              <a:t>Site: </a:t>
            </a:r>
            <a:r>
              <a:rPr lang="pt-BR" dirty="0">
                <a:latin typeface="Cambria" pitchFamily="18" charset="0"/>
                <a:hlinkClick r:id="rId2"/>
              </a:rPr>
              <a:t>https://supplychain24h.com/</a:t>
            </a:r>
            <a:r>
              <a:rPr lang="pt-BR" dirty="0">
                <a:latin typeface="Cambria" pitchFamily="18" charset="0"/>
              </a:rPr>
              <a:t> - Todo o material do curso ficará aqui</a:t>
            </a:r>
          </a:p>
        </p:txBody>
      </p:sp>
      <p:pic>
        <p:nvPicPr>
          <p:cNvPr id="7" name="Imagem 6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A6743F32-837C-246E-D3CA-0CE8CC9454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238"/>
          <a:stretch>
            <a:fillRect/>
          </a:stretch>
        </p:blipFill>
        <p:spPr>
          <a:xfrm>
            <a:off x="323528" y="2276872"/>
            <a:ext cx="7129808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72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Calendário: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E8CA3D4-6634-48F1-9A86-370DC439DAF5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CE78D8D-7659-066E-79D9-7FD22F96A1D5}"/>
              </a:ext>
            </a:extLst>
          </p:cNvPr>
          <p:cNvSpPr txBox="1"/>
          <p:nvPr/>
        </p:nvSpPr>
        <p:spPr>
          <a:xfrm>
            <a:off x="330831" y="1306373"/>
            <a:ext cx="8618303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pt-BR" sz="1500">
                <a:latin typeface="Cambria" pitchFamily="18" charset="0"/>
              </a:rPr>
              <a:t>Semana </a:t>
            </a:r>
            <a:r>
              <a:rPr lang="pt-BR" sz="1500" dirty="0">
                <a:latin typeface="Cambria" pitchFamily="18" charset="0"/>
              </a:rPr>
              <a:t>2 -  Introdução à EP, ciência, tecnologia – 11/3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1500" dirty="0">
                <a:latin typeface="Cambria" pitchFamily="18" charset="0"/>
              </a:rPr>
              <a:t>Semana 4 –  Papel estratégico da EP e História da EP -  18/3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1500" dirty="0">
                <a:latin typeface="Cambria" pitchFamily="18" charset="0"/>
              </a:rPr>
              <a:t>Semana 5 - Projetos em EP  - 25/3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1500" b="1" dirty="0">
                <a:solidFill>
                  <a:srgbClr val="FF0000"/>
                </a:solidFill>
                <a:latin typeface="Cambria" pitchFamily="18" charset="0"/>
              </a:rPr>
              <a:t>Semana 6 – Apresentação 1 (Entrega) – 1. Introdução e 2. Revisão de literatura - 1/4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1500" dirty="0">
                <a:latin typeface="Cambria" pitchFamily="18" charset="0"/>
              </a:rPr>
              <a:t>Semana 7 – PCP - 8/4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1500" dirty="0">
                <a:latin typeface="Cambria" pitchFamily="18" charset="0"/>
              </a:rPr>
              <a:t>Semana 8 – PCP  - 15/4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1500" dirty="0">
                <a:latin typeface="Cambria" pitchFamily="18" charset="0"/>
              </a:rPr>
              <a:t>Semana 9 – Qualidade - 22/4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1500" b="1" dirty="0">
                <a:solidFill>
                  <a:srgbClr val="FF0000"/>
                </a:solidFill>
                <a:latin typeface="Cambria" pitchFamily="18" charset="0"/>
              </a:rPr>
              <a:t>Semana 10 -  Apresentação 2 (Entrega) – 3. Metodologia e 4. Estudo de caso  29/4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1500" dirty="0">
                <a:latin typeface="Cambria" pitchFamily="18" charset="0"/>
              </a:rPr>
              <a:t>Semana 11 – Logística -  6/5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1500" dirty="0">
                <a:latin typeface="Cambria" pitchFamily="18" charset="0"/>
              </a:rPr>
              <a:t>Semana 12 – Ferramentas matemáticas e computacionais -  13/5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1500" dirty="0">
                <a:latin typeface="Cambria" pitchFamily="18" charset="0"/>
              </a:rPr>
              <a:t>Semana 13 – Pesquisa em EP – 20/5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1500" dirty="0">
                <a:latin typeface="Cambria" pitchFamily="18" charset="0"/>
              </a:rPr>
              <a:t>Semana 14 – Atuação profissional – 27/5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1500" b="1" dirty="0">
                <a:solidFill>
                  <a:srgbClr val="FF0000"/>
                </a:solidFill>
                <a:latin typeface="Cambria" pitchFamily="18" charset="0"/>
              </a:rPr>
              <a:t>Semana 15 – Apresentação 3 (Entrega Final)– 5. Propostas de melhorias 6. Conclusão -  3/6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1500" b="1" dirty="0">
                <a:latin typeface="Cambria" pitchFamily="18" charset="0"/>
              </a:rPr>
              <a:t>Semana 16 – Correção dos trabalhos – Entrega das notas -  10/6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1500" b="1" dirty="0">
                <a:latin typeface="Cambria" pitchFamily="18" charset="0"/>
              </a:rPr>
              <a:t>Semana 17 – Estudo para PF - 17/6</a:t>
            </a:r>
          </a:p>
          <a:p>
            <a:pPr marL="285750" indent="-285750">
              <a:buFont typeface="Wingdings" pitchFamily="2" charset="2"/>
              <a:buChar char="§"/>
            </a:pPr>
            <a:endParaRPr lang="pt-BR" sz="1500" b="1" dirty="0">
              <a:latin typeface="Cambria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1500" b="1" dirty="0">
                <a:latin typeface="Cambria" pitchFamily="18" charset="0"/>
              </a:rPr>
              <a:t>Prova Final  - 8/7/26</a:t>
            </a:r>
          </a:p>
        </p:txBody>
      </p:sp>
    </p:spTree>
    <p:extLst>
      <p:ext uri="{BB962C8B-B14F-4D97-AF65-F5344CB8AC3E}">
        <p14:creationId xmlns:p14="http://schemas.microsoft.com/office/powerpoint/2010/main" val="251738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Definições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1268760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Cambria" pitchFamily="18" charset="0"/>
              </a:rPr>
              <a:t>O Papel da estatística na Engenharia</a:t>
            </a:r>
            <a:r>
              <a:rPr lang="pt-BR" dirty="0">
                <a:latin typeface="Cambria" pitchFamily="18" charset="0"/>
              </a:rPr>
              <a:t>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323528" y="1844824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Papel básico do Engenheiro... Em duas palavras chaves: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051720" y="2823385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Palavra 1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4254147" y="2823385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Palavra 2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95D94C-E89D-8CF7-7A1C-D1501CEA52B4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</p:spTree>
    <p:extLst>
      <p:ext uri="{BB962C8B-B14F-4D97-AF65-F5344CB8AC3E}">
        <p14:creationId xmlns:p14="http://schemas.microsoft.com/office/powerpoint/2010/main" val="884420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Definições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1268760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Cambria" pitchFamily="18" charset="0"/>
              </a:rPr>
              <a:t>O Papel da estatística na Engenharia</a:t>
            </a:r>
            <a:r>
              <a:rPr lang="pt-BR" dirty="0">
                <a:latin typeface="Cambria" pitchFamily="18" charset="0"/>
              </a:rPr>
              <a:t>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323528" y="1844824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Papel básico do Engenheiro... Em duas palavras chaves: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051720" y="2823385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Otimiza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4254147" y="2823385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Palavra 2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45CC56D-1268-DE8C-829A-B4F8DEC2A01C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</p:spTree>
    <p:extLst>
      <p:ext uri="{BB962C8B-B14F-4D97-AF65-F5344CB8AC3E}">
        <p14:creationId xmlns:p14="http://schemas.microsoft.com/office/powerpoint/2010/main" val="1418691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Definições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1268760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Cambria" pitchFamily="18" charset="0"/>
              </a:rPr>
              <a:t>O Papel da estatística na Engenharia</a:t>
            </a:r>
            <a:r>
              <a:rPr lang="pt-BR" dirty="0">
                <a:latin typeface="Cambria" pitchFamily="18" charset="0"/>
              </a:rPr>
              <a:t>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323528" y="1844824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Papel básico do Engenheiro... Em duas palavras chaves: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051720" y="2823385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Otimiza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4139952" y="2823385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Processos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323528" y="4211796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Para otimizar tais processos ele se utiliza de :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F00F9C4-33B4-60A1-25ED-D92923B15BBE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</p:spTree>
    <p:extLst>
      <p:ext uri="{BB962C8B-B14F-4D97-AF65-F5344CB8AC3E}">
        <p14:creationId xmlns:p14="http://schemas.microsoft.com/office/powerpoint/2010/main" val="2839301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Definições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1268760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Cambria" pitchFamily="18" charset="0"/>
              </a:rPr>
              <a:t>O Papel da estatística na Engenharia</a:t>
            </a:r>
            <a:r>
              <a:rPr lang="pt-BR" dirty="0">
                <a:latin typeface="Cambria" pitchFamily="18" charset="0"/>
              </a:rPr>
              <a:t>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323528" y="1844824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Papel básico do Engenheiro... Em duas palavras chaves: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051720" y="2823385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Otimiza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4139952" y="2823385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Processos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323528" y="3419708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Para otimizar tais processos ele se utiliza de :</a:t>
            </a:r>
          </a:p>
        </p:txBody>
      </p:sp>
      <p:sp>
        <p:nvSpPr>
          <p:cNvPr id="8" name="Retângulo de cantos arredondados 7"/>
          <p:cNvSpPr/>
          <p:nvPr/>
        </p:nvSpPr>
        <p:spPr>
          <a:xfrm>
            <a:off x="1259632" y="4365104"/>
            <a:ext cx="6840760" cy="79208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Ferramentas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05EB74E-44AB-E52E-5943-E3FCBED77618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</p:spTree>
    <p:extLst>
      <p:ext uri="{BB962C8B-B14F-4D97-AF65-F5344CB8AC3E}">
        <p14:creationId xmlns:p14="http://schemas.microsoft.com/office/powerpoint/2010/main" val="373435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A estatística na Engenharia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23528" y="1331476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Podemos de forma livre citar alguns conhecimentos que funcionam como a caixa de ferramentas do Engenheiro de Produção: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1331640" y="2276872"/>
            <a:ext cx="6480720" cy="64807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  <a:latin typeface="Cambria" panose="02040503050406030204" pitchFamily="18" charset="0"/>
              </a:rPr>
              <a:t>Análise e Modelagem de Processos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475656" y="3068960"/>
            <a:ext cx="66247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dirty="0">
                <a:latin typeface="Cambria" panose="02040503050406030204" pitchFamily="18" charset="0"/>
              </a:rPr>
              <a:t>Simulação</a:t>
            </a:r>
          </a:p>
          <a:p>
            <a:endParaRPr lang="pt-BR" dirty="0">
              <a:latin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dirty="0">
                <a:latin typeface="Cambria" panose="02040503050406030204" pitchFamily="18" charset="0"/>
              </a:rPr>
              <a:t>Redesenho</a:t>
            </a:r>
          </a:p>
          <a:p>
            <a:endParaRPr lang="pt-BR" dirty="0">
              <a:latin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dirty="0">
                <a:latin typeface="Cambria" panose="02040503050406030204" pitchFamily="18" charset="0"/>
              </a:rPr>
              <a:t>Análise de indicadores</a:t>
            </a:r>
          </a:p>
          <a:p>
            <a:endParaRPr lang="pt-BR" dirty="0">
              <a:latin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dirty="0">
                <a:latin typeface="Cambria" panose="02040503050406030204" pitchFamily="18" charset="0"/>
              </a:rPr>
              <a:t>Etc.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8EAC104-C5EC-20FF-D704-9384408C41D7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</p:spTree>
    <p:extLst>
      <p:ext uri="{BB962C8B-B14F-4D97-AF65-F5344CB8AC3E}">
        <p14:creationId xmlns:p14="http://schemas.microsoft.com/office/powerpoint/2010/main" val="2958917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A estatística na Engenharia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23528" y="1331476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Podemos de forma livre citar alguns conhecimentos que funcionam como a caixa de ferramentas do Engenheiro de Produção: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1331640" y="2276872"/>
            <a:ext cx="6480720" cy="64807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  <a:latin typeface="Cambria" panose="02040503050406030204" pitchFamily="18" charset="0"/>
              </a:rPr>
              <a:t>Análise e Modelagem de Processos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475656" y="3068960"/>
            <a:ext cx="66247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dirty="0">
                <a:latin typeface="Cambria" panose="02040503050406030204" pitchFamily="18" charset="0"/>
              </a:rPr>
              <a:t>Simulação</a:t>
            </a:r>
          </a:p>
          <a:p>
            <a:endParaRPr lang="pt-BR" dirty="0">
              <a:latin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dirty="0">
                <a:latin typeface="Cambria" panose="02040503050406030204" pitchFamily="18" charset="0"/>
              </a:rPr>
              <a:t>Redesenho</a:t>
            </a:r>
          </a:p>
          <a:p>
            <a:endParaRPr lang="pt-BR" dirty="0">
              <a:latin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dirty="0">
                <a:latin typeface="Cambria" panose="02040503050406030204" pitchFamily="18" charset="0"/>
              </a:rPr>
              <a:t>Análise de indicadores</a:t>
            </a:r>
          </a:p>
          <a:p>
            <a:endParaRPr lang="pt-BR" dirty="0">
              <a:latin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dirty="0">
                <a:latin typeface="Cambria" panose="02040503050406030204" pitchFamily="18" charset="0"/>
              </a:rPr>
              <a:t>Etc.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187624" y="4077072"/>
            <a:ext cx="3816424" cy="648072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D8A53F8-1410-EC54-098E-1E5997100A1B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</p:spTree>
    <p:extLst>
      <p:ext uri="{BB962C8B-B14F-4D97-AF65-F5344CB8AC3E}">
        <p14:creationId xmlns:p14="http://schemas.microsoft.com/office/powerpoint/2010/main" val="2715374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A estatística na Engenharia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23528" y="1331476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Suponha as seguintes questões. Uma dada empresa analisa seu </a:t>
            </a:r>
            <a:r>
              <a:rPr lang="pt-BR" b="1" dirty="0">
                <a:latin typeface="Cambria" pitchFamily="18" charset="0"/>
              </a:rPr>
              <a:t>indicador de vendas consolidado</a:t>
            </a:r>
            <a:r>
              <a:rPr lang="pt-BR" dirty="0">
                <a:latin typeface="Cambria" pitchFamily="18" charset="0"/>
              </a:rPr>
              <a:t> para o mês de janeiro dos últimos anos do produto X.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467544" y="2204864"/>
          <a:ext cx="7585959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lanilha" r:id="rId2" imgW="4314735" imgH="409489" progId="Excel.Sheet.12">
                  <p:embed/>
                </p:oleObj>
              </mc:Choice>
              <mc:Fallback>
                <p:oleObj name="Planilha" r:id="rId2" imgW="4314735" imgH="409489" progId="Excel.Sheet.12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7544" y="2204864"/>
                        <a:ext cx="7585959" cy="720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aixaDeTexto 14"/>
          <p:cNvSpPr txBox="1"/>
          <p:nvPr/>
        </p:nvSpPr>
        <p:spPr>
          <a:xfrm>
            <a:off x="323528" y="3068960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O que podemos inferir deste pequeno recorte?</a:t>
            </a:r>
          </a:p>
          <a:p>
            <a:pPr algn="just"/>
            <a:endParaRPr lang="pt-BR" dirty="0">
              <a:latin typeface="Cambria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8C39289-06DB-09B5-3620-2BED2129F735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</p:spTree>
    <p:extLst>
      <p:ext uri="{BB962C8B-B14F-4D97-AF65-F5344CB8AC3E}">
        <p14:creationId xmlns:p14="http://schemas.microsoft.com/office/powerpoint/2010/main" val="1609221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A estatística na Engenharia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23528" y="1331476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Suponha as seguintes questões. Uma dada empresa analisa seu </a:t>
            </a:r>
            <a:r>
              <a:rPr lang="pt-BR" b="1" dirty="0">
                <a:latin typeface="Cambria" pitchFamily="18" charset="0"/>
              </a:rPr>
              <a:t>indicador de vendas consolidado</a:t>
            </a:r>
            <a:r>
              <a:rPr lang="pt-BR" dirty="0">
                <a:latin typeface="Cambria" pitchFamily="18" charset="0"/>
              </a:rPr>
              <a:t> para o mês de janeiro dos últimos anos do produto X.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467544" y="2204864"/>
          <a:ext cx="7585959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lanilha" r:id="rId2" imgW="4314735" imgH="409489" progId="Excel.Sheet.12">
                  <p:embed/>
                </p:oleObj>
              </mc:Choice>
              <mc:Fallback>
                <p:oleObj name="Planilha" r:id="rId2" imgW="4314735" imgH="409489" progId="Excel.Sheet.12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7544" y="2204864"/>
                        <a:ext cx="7585959" cy="720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aixaDeTexto 14"/>
          <p:cNvSpPr txBox="1"/>
          <p:nvPr/>
        </p:nvSpPr>
        <p:spPr>
          <a:xfrm>
            <a:off x="323528" y="3068960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O que podemos inferir deste pequeno recorte?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Média: 343,75 um</a:t>
            </a:r>
          </a:p>
          <a:p>
            <a:pPr algn="just"/>
            <a:r>
              <a:rPr lang="pt-BR" dirty="0">
                <a:latin typeface="Cambria" pitchFamily="18" charset="0"/>
              </a:rPr>
              <a:t>Desvio Padrão: 42,7 </a:t>
            </a:r>
            <a:r>
              <a:rPr lang="pt-BR" dirty="0" err="1">
                <a:latin typeface="Cambria" pitchFamily="18" charset="0"/>
              </a:rPr>
              <a:t>un</a:t>
            </a:r>
            <a:endParaRPr lang="pt-BR" dirty="0">
              <a:latin typeface="Cambria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014C97-174D-34C0-FF5A-F5DC1DE65BD1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</p:spTree>
    <p:extLst>
      <p:ext uri="{BB962C8B-B14F-4D97-AF65-F5344CB8AC3E}">
        <p14:creationId xmlns:p14="http://schemas.microsoft.com/office/powerpoint/2010/main" val="1317458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A estatística na Engenharia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23528" y="1331476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Suponha as seguintes questões. Uma dada empresa analisa seu </a:t>
            </a:r>
            <a:r>
              <a:rPr lang="pt-BR" b="1" dirty="0">
                <a:latin typeface="Cambria" pitchFamily="18" charset="0"/>
              </a:rPr>
              <a:t>indicador de vendas consolidado</a:t>
            </a:r>
            <a:r>
              <a:rPr lang="pt-BR" dirty="0">
                <a:latin typeface="Cambria" pitchFamily="18" charset="0"/>
              </a:rPr>
              <a:t> para o mês de janeiro dos últimos anos do produto X.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467544" y="2204864"/>
          <a:ext cx="7585959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lanilha" r:id="rId2" imgW="4314735" imgH="409489" progId="Excel.Sheet.12">
                  <p:embed/>
                </p:oleObj>
              </mc:Choice>
              <mc:Fallback>
                <p:oleObj name="Planilha" r:id="rId2" imgW="4314735" imgH="409489" progId="Excel.Sheet.12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7544" y="2204864"/>
                        <a:ext cx="7585959" cy="720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aixaDeTexto 14"/>
          <p:cNvSpPr txBox="1"/>
          <p:nvPr/>
        </p:nvSpPr>
        <p:spPr>
          <a:xfrm>
            <a:off x="323528" y="3068960"/>
            <a:ext cx="8280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O que podemos inferir deste pequeno recorte?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Média: 343,75 un.</a:t>
            </a:r>
          </a:p>
          <a:p>
            <a:pPr algn="just"/>
            <a:r>
              <a:rPr lang="pt-BR" dirty="0">
                <a:latin typeface="Cambria" pitchFamily="18" charset="0"/>
              </a:rPr>
              <a:t>Desvio Padrão: 42,7 un.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Vocês diriam que a probabilidade das vendas de Janeiro de 2013 ser de 700 un. seria baixa ou alta?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744B532-E182-54C7-348F-07A8377F56C8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</p:spTree>
    <p:extLst>
      <p:ext uri="{BB962C8B-B14F-4D97-AF65-F5344CB8AC3E}">
        <p14:creationId xmlns:p14="http://schemas.microsoft.com/office/powerpoint/2010/main" val="3355538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A estatística na Engenharia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23528" y="1331476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E se o histórico for este?</a:t>
            </a: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422473" y="1916832"/>
          <a:ext cx="818197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lanilha" r:id="rId2" imgW="8181908" imgH="409489" progId="Excel.Sheet.12">
                  <p:embed/>
                </p:oleObj>
              </mc:Choice>
              <mc:Fallback>
                <p:oleObj name="Planilha" r:id="rId2" imgW="8181908" imgH="409489" progId="Excel.Sheet.12">
                  <p:embed/>
                  <p:pic>
                    <p:nvPicPr>
                      <p:cNvPr id="6" name="Objeto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22473" y="1916832"/>
                        <a:ext cx="8181975" cy="40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Gráfico 15"/>
          <p:cNvGraphicFramePr>
            <a:graphicFrameLocks/>
          </p:cNvGraphicFramePr>
          <p:nvPr/>
        </p:nvGraphicFramePr>
        <p:xfrm>
          <a:off x="514350" y="2420888"/>
          <a:ext cx="81153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07A47883-49D7-F1FF-E904-B66086677242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</p:spTree>
    <p:extLst>
      <p:ext uri="{BB962C8B-B14F-4D97-AF65-F5344CB8AC3E}">
        <p14:creationId xmlns:p14="http://schemas.microsoft.com/office/powerpoint/2010/main" val="427443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A estatística na Engenharia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23528" y="1331476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E se o histórico for este?</a:t>
            </a: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/>
        </p:nvGraphicFramePr>
        <p:xfrm>
          <a:off x="422473" y="1916832"/>
          <a:ext cx="818197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lanilha" r:id="rId2" imgW="8181908" imgH="409489" progId="Excel.Sheet.12">
                  <p:embed/>
                </p:oleObj>
              </mc:Choice>
              <mc:Fallback>
                <p:oleObj name="Planilha" r:id="rId2" imgW="8181908" imgH="409489" progId="Excel.Sheet.12">
                  <p:embed/>
                  <p:pic>
                    <p:nvPicPr>
                      <p:cNvPr id="3" name="Objeto 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22473" y="1916832"/>
                        <a:ext cx="8181975" cy="40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Gráfico 10"/>
          <p:cNvGraphicFramePr>
            <a:graphicFrameLocks/>
          </p:cNvGraphicFramePr>
          <p:nvPr/>
        </p:nvGraphicFramePr>
        <p:xfrm>
          <a:off x="514350" y="2564904"/>
          <a:ext cx="81153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E9D25CB3-C861-EC57-DDE4-7D24DBF6F5F5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</p:spTree>
    <p:extLst>
      <p:ext uri="{BB962C8B-B14F-4D97-AF65-F5344CB8AC3E}">
        <p14:creationId xmlns:p14="http://schemas.microsoft.com/office/powerpoint/2010/main" val="285601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A estatística na Engenharia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23528" y="1331476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Cuidado com a maneira de mostrar os dados:</a:t>
            </a:r>
          </a:p>
        </p:txBody>
      </p:sp>
      <p:pic>
        <p:nvPicPr>
          <p:cNvPr id="6146" name="Picture 2" descr="Resultado de imagem para Gráfico jandira crivel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51" y="1994442"/>
            <a:ext cx="6657975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8D8A5EC-555F-6703-0F73-1620DDFD6F00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</p:spTree>
    <p:extLst>
      <p:ext uri="{BB962C8B-B14F-4D97-AF65-F5344CB8AC3E}">
        <p14:creationId xmlns:p14="http://schemas.microsoft.com/office/powerpoint/2010/main" val="22894341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A estatística na Engenharia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23528" y="1331476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Obviamente neste tipo de questão não podemos levar em conta nem apenas o senso qualitativo, nem apenas o senso quantitativo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323528" y="2132856"/>
            <a:ext cx="82809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Essa questão se desdobraria em muitas outras questões e conclusões: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>
                <a:latin typeface="Cambria" pitchFamily="18" charset="0"/>
              </a:rPr>
              <a:t>No primeiro caso parece difícil que as vendas saiam tanto do padrão observado...mas...e se uma nova política de vendas for implantada? Qual o impacto?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>
                <a:latin typeface="Cambria" pitchFamily="18" charset="0"/>
              </a:rPr>
              <a:t>No segundo caso, uma nova conjuntura econômica está instalada ou nos últimos 3 anos há uma crise no mercado consumidor do produto x ?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>
                <a:latin typeface="Cambria" pitchFamily="18" charset="0"/>
              </a:rPr>
              <a:t>O Produto está no final de seu ciclo?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pt-BR" dirty="0">
              <a:latin typeface="Cambria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F1C0B05-454F-AF76-9BF9-5F60FEF8409C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</p:spTree>
    <p:extLst>
      <p:ext uri="{BB962C8B-B14F-4D97-AF65-F5344CB8AC3E}">
        <p14:creationId xmlns:p14="http://schemas.microsoft.com/office/powerpoint/2010/main" val="922972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A estatística na Engenharia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23528" y="1331476"/>
            <a:ext cx="8280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Estas perguntas servem para nos fazer refletir... E ver os Métodos Estatísticos como o que eles são, </a:t>
            </a:r>
            <a:r>
              <a:rPr lang="pt-BR" b="1" dirty="0">
                <a:latin typeface="Cambria" pitchFamily="18" charset="0"/>
              </a:rPr>
              <a:t>Métodos de apoio à decisão.</a:t>
            </a:r>
          </a:p>
          <a:p>
            <a:pPr algn="just"/>
            <a:endParaRPr lang="pt-BR" b="1" dirty="0">
              <a:latin typeface="Cambria" pitchFamily="18" charset="0"/>
            </a:endParaRPr>
          </a:p>
          <a:p>
            <a:pPr algn="just"/>
            <a:r>
              <a:rPr lang="pt-BR" b="1" dirty="0">
                <a:latin typeface="Cambria" pitchFamily="18" charset="0"/>
              </a:rPr>
              <a:t>A Estatística é mais uma ferramenta que o Engenheiro tem à sua disposição para analisar, decidir e assim, melhorar processos.</a:t>
            </a:r>
            <a:endParaRPr lang="pt-BR" dirty="0">
              <a:latin typeface="Cambria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23528" y="3068960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As técnicas aprendidas neste curso devem ser encaradas desta forma. A estatística não fornece resposta absoluta, mas sim, ferramentas poderosas de análise.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DFB38AF-9F1F-A499-35AF-58FD060E04B3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</p:spTree>
    <p:extLst>
      <p:ext uri="{BB962C8B-B14F-4D97-AF65-F5344CB8AC3E}">
        <p14:creationId xmlns:p14="http://schemas.microsoft.com/office/powerpoint/2010/main" val="34995958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Lições finais da aula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23528" y="1331476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Na maioria da vezes, aprender é chato.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Ganho de conhecimento na maioria das vezes não tem entretenimento.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Mas para ganhar conhecimento, estudar vocês precisam treinar o foco, a disciplina, o estudo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DFB38AF-9F1F-A499-35AF-58FD060E04B3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 err="1">
                <a:latin typeface="Cambria" pitchFamily="18" charset="0"/>
              </a:rPr>
              <a:t>Introd</a:t>
            </a:r>
            <a:r>
              <a:rPr lang="pt-BR" sz="1200" b="1" i="1" dirty="0">
                <a:latin typeface="Cambria" pitchFamily="18" charset="0"/>
              </a:rPr>
              <a:t>. À EP – PRO 7860</a:t>
            </a:r>
          </a:p>
        </p:txBody>
      </p:sp>
    </p:spTree>
    <p:extLst>
      <p:ext uri="{BB962C8B-B14F-4D97-AF65-F5344CB8AC3E}">
        <p14:creationId xmlns:p14="http://schemas.microsoft.com/office/powerpoint/2010/main" val="10105561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67751</TotalTime>
  <Words>1260</Words>
  <Application>Microsoft Office PowerPoint</Application>
  <PresentationFormat>Apresentação na tela (4:3)</PresentationFormat>
  <Paragraphs>230</Paragraphs>
  <Slides>23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Cambria</vt:lpstr>
      <vt:lpstr>Wingdings</vt:lpstr>
      <vt:lpstr>Tema do Office</vt:lpstr>
      <vt:lpstr>Planilha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</dc:creator>
  <cp:lastModifiedBy>Pedro Senna</cp:lastModifiedBy>
  <cp:revision>286</cp:revision>
  <dcterms:created xsi:type="dcterms:W3CDTF">2013-12-27T12:27:06Z</dcterms:created>
  <dcterms:modified xsi:type="dcterms:W3CDTF">2026-03-11T18:59:17Z</dcterms:modified>
</cp:coreProperties>
</file>