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7" r:id="rId2"/>
    <p:sldId id="264" r:id="rId3"/>
    <p:sldId id="365" r:id="rId4"/>
    <p:sldId id="393" r:id="rId5"/>
    <p:sldId id="312" r:id="rId6"/>
    <p:sldId id="366" r:id="rId7"/>
    <p:sldId id="396" r:id="rId8"/>
    <p:sldId id="397" r:id="rId9"/>
    <p:sldId id="398" r:id="rId10"/>
    <p:sldId id="399" r:id="rId11"/>
    <p:sldId id="400" r:id="rId12"/>
    <p:sldId id="401" r:id="rId13"/>
    <p:sldId id="402" r:id="rId14"/>
    <p:sldId id="403" r:id="rId15"/>
    <p:sldId id="404" r:id="rId16"/>
    <p:sldId id="405" r:id="rId17"/>
    <p:sldId id="406" r:id="rId18"/>
    <p:sldId id="407" r:id="rId19"/>
    <p:sldId id="408" r:id="rId20"/>
    <p:sldId id="395" r:id="rId21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99" autoAdjust="0"/>
    <p:restoredTop sz="95560" autoAdjust="0"/>
  </p:normalViewPr>
  <p:slideViewPr>
    <p:cSldViewPr>
      <p:cViewPr varScale="1">
        <p:scale>
          <a:sx n="82" d="100"/>
          <a:sy n="82" d="100"/>
        </p:scale>
        <p:origin x="149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2DF6D5-B1E8-454C-AB23-2B66796FDEC9}" type="datetimeFigureOut">
              <a:rPr lang="pt-BR" smtClean="0"/>
              <a:t>16/03/2026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09D962-8C91-46ED-B49F-795DAAF681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37703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16/03/2026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16/03/2026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16/03/2026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16/03/2026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16/03/2026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16/03/2026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16/03/2026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16/03/2026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16/03/2026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16/03/2026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16/03/2026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700DB3-DBF0-4086-B675-117E7A9610B8}" type="datetimeFigureOut">
              <a:rPr lang="pt-BR" smtClean="0"/>
              <a:t>16/03/2026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supplychain24h.com/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m 15" descr="Imagem de jogo de vídeo game&#10;&#10;O conteúdo gerado por IA pode estar incorreto.">
            <a:extLst>
              <a:ext uri="{FF2B5EF4-FFF2-40B4-BE49-F238E27FC236}">
                <a16:creationId xmlns:a16="http://schemas.microsoft.com/office/drawing/2014/main" id="{42E376F4-842D-36ED-BE7A-8F4D3BDB85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096" b="6652"/>
          <a:stretch>
            <a:fillRect/>
          </a:stretch>
        </p:blipFill>
        <p:spPr>
          <a:xfrm>
            <a:off x="0" y="13266"/>
            <a:ext cx="9144000" cy="6559896"/>
          </a:xfrm>
          <a:prstGeom prst="rect">
            <a:avLst/>
          </a:prstGeom>
          <a:solidFill>
            <a:srgbClr val="002060"/>
          </a:solidFill>
        </p:spPr>
      </p:pic>
      <p:sp>
        <p:nvSpPr>
          <p:cNvPr id="18" name="Retângulo 17">
            <a:extLst>
              <a:ext uri="{FF2B5EF4-FFF2-40B4-BE49-F238E27FC236}">
                <a16:creationId xmlns:a16="http://schemas.microsoft.com/office/drawing/2014/main" id="{2B6FFA08-EE98-070D-E6F3-807C265CBD85}"/>
              </a:ext>
            </a:extLst>
          </p:cNvPr>
          <p:cNvSpPr/>
          <p:nvPr/>
        </p:nvSpPr>
        <p:spPr>
          <a:xfrm>
            <a:off x="14807" y="404664"/>
            <a:ext cx="6736234" cy="96167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latin typeface="Cambria" panose="02040503050406030204" pitchFamily="18" charset="0"/>
                <a:ea typeface="Cambria" panose="02040503050406030204" pitchFamily="18" charset="0"/>
                <a:cs typeface="Sans Serif Collection" panose="020B0502040504020204" pitchFamily="34" charset="0"/>
              </a:rPr>
              <a:t>Disciplina: GPRO 7814 - Logística</a:t>
            </a:r>
          </a:p>
          <a:p>
            <a:r>
              <a:rPr lang="pt-BR" sz="2400" b="1" dirty="0">
                <a:latin typeface="Cambria" panose="02040503050406030204" pitchFamily="18" charset="0"/>
                <a:ea typeface="Cambria" panose="02040503050406030204" pitchFamily="18" charset="0"/>
                <a:cs typeface="Sans Serif Collection" panose="020B0502040504020204" pitchFamily="34" charset="0"/>
              </a:rPr>
              <a:t>18:10 – 21:30 – E 313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E5C0EE3D-A7C0-C8BC-A16D-9B50CBD44A06}"/>
              </a:ext>
            </a:extLst>
          </p:cNvPr>
          <p:cNvSpPr/>
          <p:nvPr/>
        </p:nvSpPr>
        <p:spPr>
          <a:xfrm>
            <a:off x="3498571" y="4149080"/>
            <a:ext cx="3672408" cy="1152128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latin typeface="Cambria" panose="02040503050406030204" pitchFamily="18" charset="0"/>
                <a:ea typeface="Cambria" panose="02040503050406030204" pitchFamily="18" charset="0"/>
              </a:rPr>
              <a:t>Aula 4 – </a:t>
            </a:r>
            <a:r>
              <a:rPr lang="pt-BR" b="1" dirty="0" err="1">
                <a:latin typeface="Cambria" panose="02040503050406030204" pitchFamily="18" charset="0"/>
                <a:ea typeface="Cambria" panose="02040503050406030204" pitchFamily="18" charset="0"/>
              </a:rPr>
              <a:t>Omnichannel</a:t>
            </a:r>
            <a:endParaRPr lang="pt-BR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21" name="Imagem 20" descr="Imagem de jogo de vídeo game&#10;&#10;O conteúdo gerado por IA pode estar incorreto.">
            <a:extLst>
              <a:ext uri="{FF2B5EF4-FFF2-40B4-BE49-F238E27FC236}">
                <a16:creationId xmlns:a16="http://schemas.microsoft.com/office/drawing/2014/main" id="{B4C39AA3-D19A-1B78-DE67-1CA58FE5B65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5870" b="6652"/>
          <a:stretch>
            <a:fillRect/>
          </a:stretch>
        </p:blipFill>
        <p:spPr>
          <a:xfrm>
            <a:off x="0" y="6312296"/>
            <a:ext cx="9144000" cy="575402"/>
          </a:xfrm>
          <a:prstGeom prst="rect">
            <a:avLst/>
          </a:prstGeom>
          <a:solidFill>
            <a:srgbClr val="002060"/>
          </a:solidFill>
        </p:spPr>
      </p:pic>
      <p:grpSp>
        <p:nvGrpSpPr>
          <p:cNvPr id="20" name="Agrupar 19">
            <a:extLst>
              <a:ext uri="{FF2B5EF4-FFF2-40B4-BE49-F238E27FC236}">
                <a16:creationId xmlns:a16="http://schemas.microsoft.com/office/drawing/2014/main" id="{E8A21563-C140-453B-446B-B4A899BE656E}"/>
              </a:ext>
            </a:extLst>
          </p:cNvPr>
          <p:cNvGrpSpPr/>
          <p:nvPr/>
        </p:nvGrpSpPr>
        <p:grpSpPr>
          <a:xfrm>
            <a:off x="17647" y="6093102"/>
            <a:ext cx="5821896" cy="476672"/>
            <a:chOff x="-25760" y="6368062"/>
            <a:chExt cx="5821896" cy="476672"/>
          </a:xfrm>
        </p:grpSpPr>
        <p:sp>
          <p:nvSpPr>
            <p:cNvPr id="12" name="Retângulo 11"/>
            <p:cNvSpPr/>
            <p:nvPr/>
          </p:nvSpPr>
          <p:spPr>
            <a:xfrm>
              <a:off x="-25760" y="6368062"/>
              <a:ext cx="5821896" cy="476672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" name="CaixaDeTexto 9"/>
            <p:cNvSpPr txBox="1"/>
            <p:nvPr/>
          </p:nvSpPr>
          <p:spPr>
            <a:xfrm>
              <a:off x="14807" y="6421732"/>
              <a:ext cx="42839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b="1" i="1" dirty="0">
                  <a:solidFill>
                    <a:schemeClr val="bg1"/>
                  </a:solidFill>
                  <a:latin typeface="Cambria" pitchFamily="18" charset="0"/>
                </a:rPr>
                <a:t>Prof. Pedro Senna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92000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B31CD5EA-EDB3-55B0-15BE-C787E128D13B}"/>
              </a:ext>
            </a:extLst>
          </p:cNvPr>
          <p:cNvSpPr/>
          <p:nvPr/>
        </p:nvSpPr>
        <p:spPr>
          <a:xfrm>
            <a:off x="0" y="811374"/>
            <a:ext cx="9144000" cy="5556965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A493841D-0461-8866-F8FA-A1E4F543586C}"/>
              </a:ext>
            </a:extLst>
          </p:cNvPr>
          <p:cNvSpPr/>
          <p:nvPr/>
        </p:nvSpPr>
        <p:spPr>
          <a:xfrm>
            <a:off x="0" y="6368339"/>
            <a:ext cx="9144000" cy="5486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Espaço Reservado para Número de Slide 3">
            <a:extLst>
              <a:ext uri="{FF2B5EF4-FFF2-40B4-BE49-F238E27FC236}">
                <a16:creationId xmlns:a16="http://schemas.microsoft.com/office/drawing/2014/main" id="{1C3E44E1-3AA0-356C-91EA-9A5DC1DC2259}"/>
              </a:ext>
            </a:extLst>
          </p:cNvPr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19D8CF-8DEC-4D9F-84EE-ADF04DFF3391}" type="slidenum">
              <a:rPr lang="pt-BR" b="1" smtClean="0">
                <a:solidFill>
                  <a:schemeClr val="bg1"/>
                </a:solidFill>
              </a:rPr>
              <a:pPr/>
              <a:t>2</a:t>
            </a:fld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Programação do curso 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Objetivos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2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23528" y="879103"/>
            <a:ext cx="8136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latin typeface="Cambria" pitchFamily="18" charset="0"/>
              </a:rPr>
              <a:t>Calendário: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E8CA3D4-6634-48F1-9A86-370DC439DAF5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  <a:p>
            <a:r>
              <a:rPr lang="pt-BR" sz="1200" b="1" i="1" dirty="0">
                <a:latin typeface="Cambria" pitchFamily="18" charset="0"/>
              </a:rPr>
              <a:t>Logística – PRO 7814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B2F511B-DA49-7524-84BE-EE862140755F}"/>
              </a:ext>
            </a:extLst>
          </p:cNvPr>
          <p:cNvSpPr txBox="1"/>
          <p:nvPr/>
        </p:nvSpPr>
        <p:spPr>
          <a:xfrm>
            <a:off x="262848" y="1394767"/>
            <a:ext cx="8618303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Semana 1 - Introdução ao Curso, Logística e </a:t>
            </a:r>
            <a:r>
              <a:rPr lang="pt-BR" sz="1400" b="0" i="0" u="none" strike="noStrike" dirty="0" err="1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Supply</a:t>
            </a:r>
            <a:r>
              <a:rPr lang="pt-BR" sz="14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 Chain Management – 24/2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​</a:t>
            </a:r>
            <a:endParaRPr lang="en-US" sz="1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Semana 2 – </a:t>
            </a:r>
            <a:r>
              <a:rPr lang="pt-BR" sz="1400" b="0" i="0" u="none" strike="noStrike" dirty="0" err="1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Last</a:t>
            </a:r>
            <a:r>
              <a:rPr lang="pt-BR" sz="14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pt-BR" sz="1400" b="0" i="0" u="none" strike="noStrike" dirty="0" err="1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mile</a:t>
            </a:r>
            <a:r>
              <a:rPr lang="pt-BR" sz="14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 e Torre de controle - 3/3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​</a:t>
            </a:r>
            <a:endParaRPr lang="en-US" sz="1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Semana 3 – Serviço ao cliente – 10/3</a:t>
            </a:r>
            <a:endParaRPr lang="pt-BR" sz="1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Semana 4 – </a:t>
            </a:r>
            <a:r>
              <a:rPr lang="pt-BR" sz="1400" b="0" i="0" u="none" strike="noStrike" dirty="0" err="1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Omnichannel</a:t>
            </a:r>
            <a:r>
              <a:rPr lang="pt-BR" sz="14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 – 17/3 -</a:t>
            </a:r>
            <a:r>
              <a:rPr lang="pt-BR" sz="14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​</a:t>
            </a:r>
            <a:endParaRPr lang="pt-BR" sz="1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Semana 5 – </a:t>
            </a:r>
            <a:r>
              <a:rPr lang="pt-BR" sz="1400" b="1" i="0" u="none" strike="noStrike" dirty="0">
                <a:solidFill>
                  <a:srgbClr val="4F81BD"/>
                </a:solidFill>
                <a:effectLst/>
                <a:latin typeface="Cambria" panose="02040503050406030204" pitchFamily="18" charset="0"/>
              </a:rPr>
              <a:t>BEER GAME - 24/3</a:t>
            </a:r>
            <a:endParaRPr lang="pt-BR" sz="1400" b="1" dirty="0">
              <a:solidFill>
                <a:srgbClr val="4F81BD"/>
              </a:solidFill>
              <a:latin typeface="Cambria" panose="02040503050406030204" pitchFamily="18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Semana 6 – Armazenagem I - 7/4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Semana 7 – Armazenagem II - 14/4</a:t>
            </a:r>
            <a:endParaRPr lang="en-US" sz="140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b="1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Semana 8 – 21/4 - Feriado</a:t>
            </a:r>
            <a:endParaRPr lang="en-US" sz="1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b="1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Semana 9 – P1- 28/4</a:t>
            </a:r>
            <a:endParaRPr lang="en-US" sz="1400" b="1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Semana 10 – Transportes I - 5/5 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rgbClr val="000000"/>
                </a:solidFill>
                <a:latin typeface="Cambria" panose="02040503050406030204" pitchFamily="18" charset="0"/>
              </a:rPr>
              <a:t>Semana 11 – Transportes II – 12/5</a:t>
            </a:r>
            <a:endParaRPr lang="en-US" sz="1400" dirty="0">
              <a:solidFill>
                <a:srgbClr val="000000"/>
              </a:solidFill>
              <a:latin typeface="Cambria" panose="02040503050406030204" pitchFamily="18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rgbClr val="000000"/>
                </a:solidFill>
                <a:latin typeface="Cambria" panose="02040503050406030204" pitchFamily="18" charset="0"/>
              </a:rPr>
              <a:t>Semana 13 – SCRM - 19/5</a:t>
            </a:r>
            <a:endParaRPr lang="en-US" sz="1400" dirty="0">
              <a:solidFill>
                <a:srgbClr val="000000"/>
              </a:solidFill>
              <a:latin typeface="Cambria" panose="02040503050406030204" pitchFamily="18" charset="0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rgbClr val="000000"/>
                </a:solidFill>
                <a:latin typeface="Cambria" panose="02040503050406030204" pitchFamily="18" charset="0"/>
              </a:rPr>
              <a:t>Semana 14 – Economia Circular - 26/5</a:t>
            </a:r>
            <a:r>
              <a:rPr lang="en-US" sz="1400" dirty="0">
                <a:solidFill>
                  <a:srgbClr val="000000"/>
                </a:solidFill>
                <a:latin typeface="Cambria" panose="02040503050406030204" pitchFamily="18" charset="0"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rgbClr val="000000"/>
                </a:solidFill>
                <a:latin typeface="Cambria" panose="02040503050406030204" pitchFamily="18" charset="0"/>
              </a:rPr>
              <a:t>Semana 15 –Estudo e dúvidas - 2/6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pt-BR" sz="1400" b="1" dirty="0">
                <a:solidFill>
                  <a:srgbClr val="000000"/>
                </a:solidFill>
                <a:latin typeface="Cambria" panose="02040503050406030204" pitchFamily="18" charset="0"/>
              </a:rPr>
              <a:t>Semana 16 – P2 - 9/6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rgbClr val="000000"/>
                </a:solidFill>
                <a:latin typeface="Cambria" panose="02040503050406030204" pitchFamily="18" charset="0"/>
              </a:rPr>
              <a:t>Semana 17 – Correção e dúvidas -  16/6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pt-BR" sz="1400" b="1" dirty="0">
                <a:solidFill>
                  <a:srgbClr val="000000"/>
                </a:solidFill>
                <a:latin typeface="Cambria" panose="02040503050406030204" pitchFamily="18" charset="0"/>
              </a:rPr>
              <a:t>Semana 18 – Prova de reposição e entrega dos trabalhos - 23/6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b="1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Semana 19 – Fechamento das notas - 30/6</a:t>
            </a:r>
            <a:endParaRPr lang="en-US" sz="1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b="1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Semana 17 – Prova final - 7/7</a:t>
            </a:r>
            <a:endParaRPr lang="en-US" sz="1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738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63316-854D-A5FF-77FB-C4DD0F617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83843F65-F765-0BC4-B7D1-9C2AF3D32839}"/>
              </a:ext>
            </a:extLst>
          </p:cNvPr>
          <p:cNvSpPr/>
          <p:nvPr/>
        </p:nvSpPr>
        <p:spPr>
          <a:xfrm>
            <a:off x="0" y="811374"/>
            <a:ext cx="9144000" cy="5556965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8A2C951B-104F-E6E3-39A3-A5BFFA2FB039}"/>
              </a:ext>
            </a:extLst>
          </p:cNvPr>
          <p:cNvSpPr/>
          <p:nvPr/>
        </p:nvSpPr>
        <p:spPr>
          <a:xfrm>
            <a:off x="0" y="6368339"/>
            <a:ext cx="9144000" cy="5486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spaço Reservado para Número de Slide 3">
            <a:extLst>
              <a:ext uri="{FF2B5EF4-FFF2-40B4-BE49-F238E27FC236}">
                <a16:creationId xmlns:a16="http://schemas.microsoft.com/office/drawing/2014/main" id="{C8E8A7CD-E619-2016-50BB-5B36ADF459A8}"/>
              </a:ext>
            </a:extLst>
          </p:cNvPr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19D8CF-8DEC-4D9F-84EE-ADF04DFF3391}" type="slidenum">
              <a:rPr lang="pt-BR" b="1" smtClean="0">
                <a:solidFill>
                  <a:schemeClr val="bg1"/>
                </a:solidFill>
              </a:rPr>
              <a:pPr/>
              <a:t>3</a:t>
            </a:fld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F725BEE9-DBE6-C42C-7FD7-AE36C950DC01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A341B2A7-EE6C-4F26-131C-59C707F4111D}"/>
              </a:ext>
            </a:extLst>
          </p:cNvPr>
          <p:cNvSpPr txBox="1"/>
          <p:nvPr/>
        </p:nvSpPr>
        <p:spPr>
          <a:xfrm>
            <a:off x="58153" y="6338693"/>
            <a:ext cx="42839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FE90A5B9-B09F-0BE2-65AD-3D7B18EF30F4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Programação do curso 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Objetivos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3AA8EEF-ECD9-2EFC-2A2D-B6078FB17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pPr/>
              <a:t>3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CA88D77-E59F-FB49-E216-9E98F4527A34}"/>
              </a:ext>
            </a:extLst>
          </p:cNvPr>
          <p:cNvSpPr txBox="1"/>
          <p:nvPr/>
        </p:nvSpPr>
        <p:spPr>
          <a:xfrm>
            <a:off x="323528" y="879103"/>
            <a:ext cx="87849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latin typeface="Cambria" pitchFamily="18" charset="0"/>
              </a:rPr>
              <a:t>Projetos de outras mídias</a:t>
            </a:r>
          </a:p>
          <a:p>
            <a:endParaRPr lang="pt-BR" sz="2400" b="1" dirty="0">
              <a:latin typeface="Cambria" pitchFamily="18" charset="0"/>
            </a:endParaRPr>
          </a:p>
          <a:p>
            <a:r>
              <a:rPr lang="pt-BR" dirty="0">
                <a:latin typeface="Cambria" pitchFamily="18" charset="0"/>
              </a:rPr>
              <a:t>Site: </a:t>
            </a:r>
            <a:r>
              <a:rPr lang="pt-BR" dirty="0">
                <a:latin typeface="Cambria" pitchFamily="18" charset="0"/>
                <a:hlinkClick r:id="rId2"/>
              </a:rPr>
              <a:t>https://supplychain24h.com/</a:t>
            </a:r>
            <a:r>
              <a:rPr lang="pt-BR" dirty="0">
                <a:latin typeface="Cambria" pitchFamily="18" charset="0"/>
              </a:rPr>
              <a:t> - Todo o material do curso ficará aqui.</a:t>
            </a:r>
          </a:p>
        </p:txBody>
      </p:sp>
      <p:pic>
        <p:nvPicPr>
          <p:cNvPr id="11" name="Imagem 10" descr="Interface gráfica do usuário, Aplicativo&#10;&#10;O conteúdo gerado por IA pode estar incorreto.">
            <a:extLst>
              <a:ext uri="{FF2B5EF4-FFF2-40B4-BE49-F238E27FC236}">
                <a16:creationId xmlns:a16="http://schemas.microsoft.com/office/drawing/2014/main" id="{C8FB6A38-028F-AD8C-5065-950D491203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4238"/>
          <a:stretch>
            <a:fillRect/>
          </a:stretch>
        </p:blipFill>
        <p:spPr>
          <a:xfrm>
            <a:off x="323528" y="2276872"/>
            <a:ext cx="7129808" cy="144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126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2E5AE6-E902-64A7-0E8E-26EF0D4BD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64BEA6B5-CFD7-9EA1-9844-3C2C795B5D24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AF3B756-E1CB-5E1D-3BDD-2E418EF48009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Serviço ao cliente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F49E9D5-DD1C-14C8-A627-D569D6990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4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8A15CE9-8387-66DF-5C0F-F47B2CE62714}"/>
              </a:ext>
            </a:extLst>
          </p:cNvPr>
          <p:cNvSpPr txBox="1"/>
          <p:nvPr/>
        </p:nvSpPr>
        <p:spPr>
          <a:xfrm>
            <a:off x="287524" y="3028890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latin typeface="Cambria" pitchFamily="18" charset="0"/>
              </a:rPr>
              <a:t>Módulo 1 – </a:t>
            </a:r>
            <a:r>
              <a:rPr lang="pt-BR" sz="2000" b="1" dirty="0" err="1">
                <a:latin typeface="Cambria" pitchFamily="18" charset="0"/>
              </a:rPr>
              <a:t>Omnichannel</a:t>
            </a:r>
            <a:endParaRPr lang="pt-BR" sz="2000" b="1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59578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Modelo da logística integrada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5</a:t>
            </a:fld>
            <a:endParaRPr lang="pt-BR" b="1" dirty="0">
              <a:solidFill>
                <a:schemeClr val="tx1"/>
              </a:solidFill>
            </a:endParaRPr>
          </a:p>
        </p:txBody>
      </p:sp>
      <p:grpSp>
        <p:nvGrpSpPr>
          <p:cNvPr id="6" name="Group 3">
            <a:extLst>
              <a:ext uri="{FF2B5EF4-FFF2-40B4-BE49-F238E27FC236}">
                <a16:creationId xmlns:a16="http://schemas.microsoft.com/office/drawing/2014/main" id="{F8B4ED2C-B2E4-BCEF-3A3F-E66E4F668688}"/>
              </a:ext>
            </a:extLst>
          </p:cNvPr>
          <p:cNvGrpSpPr>
            <a:grpSpLocks/>
          </p:cNvGrpSpPr>
          <p:nvPr/>
        </p:nvGrpSpPr>
        <p:grpSpPr bwMode="auto">
          <a:xfrm>
            <a:off x="738188" y="1680039"/>
            <a:ext cx="6881812" cy="4330700"/>
            <a:chOff x="632" y="1208"/>
            <a:chExt cx="4784" cy="2720"/>
          </a:xfrm>
        </p:grpSpPr>
        <p:sp>
          <p:nvSpPr>
            <p:cNvPr id="7" name="Rectangle 4">
              <a:extLst>
                <a:ext uri="{FF2B5EF4-FFF2-40B4-BE49-F238E27FC236}">
                  <a16:creationId xmlns:a16="http://schemas.microsoft.com/office/drawing/2014/main" id="{DD995887-B83F-4787-AB36-CE892E1F1B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0" y="1208"/>
              <a:ext cx="1280" cy="512"/>
            </a:xfrm>
            <a:prstGeom prst="rect">
              <a:avLst/>
            </a:prstGeom>
            <a:solidFill>
              <a:srgbClr val="FFFFCC"/>
            </a:solidFill>
            <a:ln w="25400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FCC"/>
              </a:extrusionClr>
              <a:contourClr>
                <a:srgbClr val="FFFFCC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flatTx/>
            </a:bodyPr>
            <a:lstStyle/>
            <a:p>
              <a:pPr algn="ctr"/>
              <a:r>
                <a:rPr lang="pt-BR" altLang="pt-BR" sz="1600" b="1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anose="02020603050405020304" pitchFamily="18" charset="0"/>
                </a:rPr>
                <a:t>DISTRIBUIÇÃO</a:t>
              </a:r>
            </a:p>
            <a:p>
              <a:pPr algn="ctr"/>
              <a:r>
                <a:rPr lang="pt-BR" altLang="pt-BR" sz="18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Serviço ao Cliente</a:t>
              </a:r>
              <a:endParaRPr lang="pt-BR" altLang="pt-BR" sz="1600" b="1">
                <a:solidFill>
                  <a:srgbClr val="000099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" name="Rectangle 5">
              <a:extLst>
                <a:ext uri="{FF2B5EF4-FFF2-40B4-BE49-F238E27FC236}">
                  <a16:creationId xmlns:a16="http://schemas.microsoft.com/office/drawing/2014/main" id="{5941D923-7C01-1369-7243-48C320D772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2" y="1880"/>
              <a:ext cx="1280" cy="512"/>
            </a:xfrm>
            <a:prstGeom prst="rect">
              <a:avLst/>
            </a:prstGeom>
            <a:solidFill>
              <a:srgbClr val="FFFFCC"/>
            </a:solidFill>
            <a:ln w="25400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FCC"/>
              </a:extrusionClr>
              <a:contourClr>
                <a:srgbClr val="FFFFCC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flatTx/>
            </a:bodyPr>
            <a:lstStyle/>
            <a:p>
              <a:pPr algn="ctr"/>
              <a:r>
                <a:rPr lang="pt-BR" altLang="pt-BR" sz="1600" b="1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anose="02020603050405020304" pitchFamily="18" charset="0"/>
                </a:rPr>
                <a:t>LOTES DE </a:t>
              </a:r>
            </a:p>
            <a:p>
              <a:pPr algn="ctr"/>
              <a:r>
                <a:rPr lang="pt-BR" altLang="pt-BR" sz="1600" b="1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anose="02020603050405020304" pitchFamily="18" charset="0"/>
                </a:rPr>
                <a:t>COMPRA</a:t>
              </a:r>
            </a:p>
            <a:p>
              <a:pPr algn="ctr"/>
              <a:r>
                <a:rPr lang="pt-BR" altLang="pt-BR" sz="1600" b="1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anose="02020603050405020304" pitchFamily="18" charset="0"/>
                </a:rPr>
                <a:t>OU VENDA</a:t>
              </a:r>
            </a:p>
          </p:txBody>
        </p:sp>
        <p:sp>
          <p:nvSpPr>
            <p:cNvPr id="13" name="Rectangle 6">
              <a:extLst>
                <a:ext uri="{FF2B5EF4-FFF2-40B4-BE49-F238E27FC236}">
                  <a16:creationId xmlns:a16="http://schemas.microsoft.com/office/drawing/2014/main" id="{33BA8A7E-69A1-58D5-C095-DD0B6A6794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2" y="2744"/>
              <a:ext cx="1280" cy="512"/>
            </a:xfrm>
            <a:prstGeom prst="rect">
              <a:avLst/>
            </a:prstGeom>
            <a:solidFill>
              <a:srgbClr val="FFFFCC"/>
            </a:solidFill>
            <a:ln w="25400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FCC"/>
              </a:extrusionClr>
              <a:contourClr>
                <a:srgbClr val="FFFFCC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flatTx/>
            </a:bodyPr>
            <a:lstStyle/>
            <a:p>
              <a:pPr algn="ctr"/>
              <a:r>
                <a:rPr lang="pt-BR" altLang="pt-BR" sz="1900" b="1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anose="02020603050405020304" pitchFamily="18" charset="0"/>
                </a:rPr>
                <a:t>ESTOQUES</a:t>
              </a:r>
            </a:p>
          </p:txBody>
        </p:sp>
        <p:sp>
          <p:nvSpPr>
            <p:cNvPr id="14" name="Rectangle 7">
              <a:extLst>
                <a:ext uri="{FF2B5EF4-FFF2-40B4-BE49-F238E27FC236}">
                  <a16:creationId xmlns:a16="http://schemas.microsoft.com/office/drawing/2014/main" id="{F0C18FE9-394A-7DD2-3CA1-78EBF5450D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8" y="3416"/>
              <a:ext cx="1280" cy="512"/>
            </a:xfrm>
            <a:prstGeom prst="rect">
              <a:avLst/>
            </a:prstGeom>
            <a:solidFill>
              <a:srgbClr val="FFFFCC"/>
            </a:solidFill>
            <a:ln w="25400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FCC"/>
              </a:extrusionClr>
              <a:contourClr>
                <a:srgbClr val="FFFFCC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flatTx/>
            </a:bodyPr>
            <a:lstStyle/>
            <a:p>
              <a:pPr algn="ctr"/>
              <a:r>
                <a:rPr lang="pt-BR" altLang="pt-BR" sz="1600" b="1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anose="02020603050405020304" pitchFamily="18" charset="0"/>
                </a:rPr>
                <a:t>PROCESSAMENTO</a:t>
              </a:r>
            </a:p>
            <a:p>
              <a:pPr algn="ctr"/>
              <a:r>
                <a:rPr lang="pt-BR" altLang="pt-BR" sz="1600" b="1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anose="02020603050405020304" pitchFamily="18" charset="0"/>
                </a:rPr>
                <a:t>DE PEDIDOS</a:t>
              </a:r>
              <a:endParaRPr lang="pt-BR" altLang="pt-BR" sz="1900" b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</a:endParaRPr>
            </a:p>
          </p:txBody>
        </p:sp>
        <p:sp>
          <p:nvSpPr>
            <p:cNvPr id="15" name="Rectangle 8">
              <a:extLst>
                <a:ext uri="{FF2B5EF4-FFF2-40B4-BE49-F238E27FC236}">
                  <a16:creationId xmlns:a16="http://schemas.microsoft.com/office/drawing/2014/main" id="{4A4D3D50-1AEF-6531-8FD7-03FC7DFD7F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36" y="2792"/>
              <a:ext cx="1280" cy="512"/>
            </a:xfrm>
            <a:prstGeom prst="rect">
              <a:avLst/>
            </a:prstGeom>
            <a:solidFill>
              <a:srgbClr val="FFFFCC"/>
            </a:solidFill>
            <a:ln w="25400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FCC"/>
              </a:extrusionClr>
              <a:contourClr>
                <a:srgbClr val="FFFFCC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flatTx/>
            </a:bodyPr>
            <a:lstStyle/>
            <a:p>
              <a:pPr algn="ctr"/>
              <a:r>
                <a:rPr lang="pt-BR" altLang="pt-BR" sz="1600" b="1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anose="02020603050405020304" pitchFamily="18" charset="0"/>
                </a:rPr>
                <a:t>ARMAZENAGEM</a:t>
              </a:r>
              <a:endParaRPr lang="pt-BR" altLang="pt-BR" sz="1900" b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</a:endParaRPr>
            </a:p>
          </p:txBody>
        </p:sp>
        <p:sp>
          <p:nvSpPr>
            <p:cNvPr id="16" name="Rectangle 9">
              <a:extLst>
                <a:ext uri="{FF2B5EF4-FFF2-40B4-BE49-F238E27FC236}">
                  <a16:creationId xmlns:a16="http://schemas.microsoft.com/office/drawing/2014/main" id="{C5B491E5-DFEC-8E91-C6BB-F7B06833E2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36" y="1880"/>
              <a:ext cx="1280" cy="512"/>
            </a:xfrm>
            <a:prstGeom prst="rect">
              <a:avLst/>
            </a:prstGeom>
            <a:solidFill>
              <a:srgbClr val="FFFFCC"/>
            </a:solidFill>
            <a:ln w="25400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FCC"/>
              </a:extrusionClr>
              <a:contourClr>
                <a:srgbClr val="FFFFCC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flatTx/>
            </a:bodyPr>
            <a:lstStyle/>
            <a:p>
              <a:pPr algn="ctr"/>
              <a:r>
                <a:rPr lang="pt-BR" altLang="pt-BR" sz="1900" b="1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anose="02020603050405020304" pitchFamily="18" charset="0"/>
                </a:rPr>
                <a:t>TRANSPORTE</a:t>
              </a:r>
            </a:p>
          </p:txBody>
        </p:sp>
        <p:sp>
          <p:nvSpPr>
            <p:cNvPr id="17" name="Line 10">
              <a:extLst>
                <a:ext uri="{FF2B5EF4-FFF2-40B4-BE49-F238E27FC236}">
                  <a16:creationId xmlns:a16="http://schemas.microsoft.com/office/drawing/2014/main" id="{A8219811-EDEE-11BD-2168-53D506F964C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1440"/>
              <a:ext cx="1104" cy="432"/>
            </a:xfrm>
            <a:prstGeom prst="line">
              <a:avLst/>
            </a:prstGeom>
            <a:noFill/>
            <a:ln w="30480">
              <a:solidFill>
                <a:srgbClr val="000099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8" name="Line 11">
              <a:extLst>
                <a:ext uri="{FF2B5EF4-FFF2-40B4-BE49-F238E27FC236}">
                  <a16:creationId xmlns:a16="http://schemas.microsoft.com/office/drawing/2014/main" id="{5BE0A094-48D1-2C01-7192-C2413209AAB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48" y="1440"/>
              <a:ext cx="1104" cy="432"/>
            </a:xfrm>
            <a:prstGeom prst="line">
              <a:avLst/>
            </a:prstGeom>
            <a:noFill/>
            <a:ln w="30480">
              <a:solidFill>
                <a:srgbClr val="000099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9" name="Line 12">
              <a:extLst>
                <a:ext uri="{FF2B5EF4-FFF2-40B4-BE49-F238E27FC236}">
                  <a16:creationId xmlns:a16="http://schemas.microsoft.com/office/drawing/2014/main" id="{F466A21F-49AE-02A3-539B-B6891F4738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0" y="2400"/>
              <a:ext cx="0" cy="336"/>
            </a:xfrm>
            <a:prstGeom prst="line">
              <a:avLst/>
            </a:prstGeom>
            <a:noFill/>
            <a:ln w="30480">
              <a:solidFill>
                <a:srgbClr val="000099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" name="Line 13">
              <a:extLst>
                <a:ext uri="{FF2B5EF4-FFF2-40B4-BE49-F238E27FC236}">
                  <a16:creationId xmlns:a16="http://schemas.microsoft.com/office/drawing/2014/main" id="{6DD19EBC-8E52-B46F-35F1-06E898A9D1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0" y="3264"/>
              <a:ext cx="1200" cy="432"/>
            </a:xfrm>
            <a:prstGeom prst="line">
              <a:avLst/>
            </a:prstGeom>
            <a:noFill/>
            <a:ln w="30480">
              <a:solidFill>
                <a:srgbClr val="000099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1" name="Line 14">
              <a:extLst>
                <a:ext uri="{FF2B5EF4-FFF2-40B4-BE49-F238E27FC236}">
                  <a16:creationId xmlns:a16="http://schemas.microsoft.com/office/drawing/2014/main" id="{5EACC732-111E-22F3-972D-D43CD6E7AE2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96" y="3312"/>
              <a:ext cx="1104" cy="384"/>
            </a:xfrm>
            <a:prstGeom prst="line">
              <a:avLst/>
            </a:prstGeom>
            <a:noFill/>
            <a:ln w="30480">
              <a:solidFill>
                <a:srgbClr val="000099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" name="Line 15">
              <a:extLst>
                <a:ext uri="{FF2B5EF4-FFF2-40B4-BE49-F238E27FC236}">
                  <a16:creationId xmlns:a16="http://schemas.microsoft.com/office/drawing/2014/main" id="{22D59264-C508-82EF-CE32-0B3AF7BD02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00" y="2400"/>
              <a:ext cx="0" cy="384"/>
            </a:xfrm>
            <a:prstGeom prst="line">
              <a:avLst/>
            </a:prstGeom>
            <a:noFill/>
            <a:ln w="30480">
              <a:solidFill>
                <a:srgbClr val="000099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3" name="Line 16">
              <a:extLst>
                <a:ext uri="{FF2B5EF4-FFF2-40B4-BE49-F238E27FC236}">
                  <a16:creationId xmlns:a16="http://schemas.microsoft.com/office/drawing/2014/main" id="{C7BBA5D9-0F33-D27B-FE59-14EEBEF0A2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24" y="1728"/>
              <a:ext cx="1104" cy="1296"/>
            </a:xfrm>
            <a:prstGeom prst="line">
              <a:avLst/>
            </a:prstGeom>
            <a:noFill/>
            <a:ln w="30480">
              <a:solidFill>
                <a:srgbClr val="000099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4" name="Line 17">
              <a:extLst>
                <a:ext uri="{FF2B5EF4-FFF2-40B4-BE49-F238E27FC236}">
                  <a16:creationId xmlns:a16="http://schemas.microsoft.com/office/drawing/2014/main" id="{59E8EA32-A51F-C2C0-5B38-8B62346D562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20" y="1728"/>
              <a:ext cx="1104" cy="1296"/>
            </a:xfrm>
            <a:prstGeom prst="line">
              <a:avLst/>
            </a:prstGeom>
            <a:noFill/>
            <a:ln w="30480">
              <a:solidFill>
                <a:srgbClr val="000099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" name="Line 18">
              <a:extLst>
                <a:ext uri="{FF2B5EF4-FFF2-40B4-BE49-F238E27FC236}">
                  <a16:creationId xmlns:a16="http://schemas.microsoft.com/office/drawing/2014/main" id="{0095E1F5-4DFE-C91B-B116-3C78A4BFD0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24" y="1728"/>
              <a:ext cx="0" cy="1680"/>
            </a:xfrm>
            <a:prstGeom prst="line">
              <a:avLst/>
            </a:prstGeom>
            <a:noFill/>
            <a:ln w="30480">
              <a:solidFill>
                <a:srgbClr val="000099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" name="Line 19">
              <a:extLst>
                <a:ext uri="{FF2B5EF4-FFF2-40B4-BE49-F238E27FC236}">
                  <a16:creationId xmlns:a16="http://schemas.microsoft.com/office/drawing/2014/main" id="{C4379D4E-1F74-48EA-D7B1-C57C66F7587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0" y="2112"/>
              <a:ext cx="2208" cy="0"/>
            </a:xfrm>
            <a:prstGeom prst="line">
              <a:avLst/>
            </a:prstGeom>
            <a:noFill/>
            <a:ln w="30480">
              <a:solidFill>
                <a:srgbClr val="000099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7" name="Line 20">
              <a:extLst>
                <a:ext uri="{FF2B5EF4-FFF2-40B4-BE49-F238E27FC236}">
                  <a16:creationId xmlns:a16="http://schemas.microsoft.com/office/drawing/2014/main" id="{529A239E-9B47-0ACF-60EC-CAA9DD0B42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0" y="2112"/>
              <a:ext cx="2208" cy="912"/>
            </a:xfrm>
            <a:prstGeom prst="line">
              <a:avLst/>
            </a:prstGeom>
            <a:noFill/>
            <a:ln w="30480">
              <a:solidFill>
                <a:srgbClr val="000099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8" name="Line 21">
              <a:extLst>
                <a:ext uri="{FF2B5EF4-FFF2-40B4-BE49-F238E27FC236}">
                  <a16:creationId xmlns:a16="http://schemas.microsoft.com/office/drawing/2014/main" id="{54F75BB4-0B22-7311-40A6-2702F91CAA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0" y="2112"/>
              <a:ext cx="1104" cy="1296"/>
            </a:xfrm>
            <a:prstGeom prst="line">
              <a:avLst/>
            </a:prstGeom>
            <a:noFill/>
            <a:ln w="30480">
              <a:solidFill>
                <a:srgbClr val="000099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9" name="Line 22">
              <a:extLst>
                <a:ext uri="{FF2B5EF4-FFF2-40B4-BE49-F238E27FC236}">
                  <a16:creationId xmlns:a16="http://schemas.microsoft.com/office/drawing/2014/main" id="{F04DBA39-49F3-4695-E44C-D16DB8E7229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20" y="2112"/>
              <a:ext cx="2208" cy="960"/>
            </a:xfrm>
            <a:prstGeom prst="line">
              <a:avLst/>
            </a:prstGeom>
            <a:noFill/>
            <a:ln w="30480">
              <a:solidFill>
                <a:srgbClr val="000099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" name="Line 23">
              <a:extLst>
                <a:ext uri="{FF2B5EF4-FFF2-40B4-BE49-F238E27FC236}">
                  <a16:creationId xmlns:a16="http://schemas.microsoft.com/office/drawing/2014/main" id="{68ABDC03-CFED-0272-466D-58B08B04DC6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24" y="2112"/>
              <a:ext cx="1104" cy="1296"/>
            </a:xfrm>
            <a:prstGeom prst="line">
              <a:avLst/>
            </a:prstGeom>
            <a:noFill/>
            <a:ln w="30480">
              <a:solidFill>
                <a:srgbClr val="000099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" name="Line 24">
              <a:extLst>
                <a:ext uri="{FF2B5EF4-FFF2-40B4-BE49-F238E27FC236}">
                  <a16:creationId xmlns:a16="http://schemas.microsoft.com/office/drawing/2014/main" id="{EE47AE37-6373-0BAB-4278-35BF774BC2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0" y="3072"/>
              <a:ext cx="2208" cy="0"/>
            </a:xfrm>
            <a:prstGeom prst="line">
              <a:avLst/>
            </a:prstGeom>
            <a:noFill/>
            <a:ln w="30480">
              <a:solidFill>
                <a:srgbClr val="000099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2663276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A1699B-28DD-4BF6-8B11-D027C044DC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6966048B-DD93-66D5-4746-F79040EE19B3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BA34FE6-1200-9122-5E2C-2B0E8AABDC33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4Ps e Logística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47959F7-1FB2-C3FB-3F00-2168D4663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6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05B6EAC-F85F-9389-844B-4403105848E5}"/>
              </a:ext>
            </a:extLst>
          </p:cNvPr>
          <p:cNvSpPr txBox="1"/>
          <p:nvPr/>
        </p:nvSpPr>
        <p:spPr>
          <a:xfrm>
            <a:off x="287524" y="980728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Cambria" pitchFamily="18" charset="0"/>
              </a:rPr>
              <a:t>A interface dos 4 </a:t>
            </a:r>
            <a:r>
              <a:rPr lang="pt-BR" sz="2000" b="1" dirty="0" err="1">
                <a:latin typeface="Cambria" pitchFamily="18" charset="0"/>
              </a:rPr>
              <a:t>P’s</a:t>
            </a:r>
            <a:r>
              <a:rPr lang="pt-BR" sz="2000" b="1" dirty="0">
                <a:latin typeface="Cambria" pitchFamily="18" charset="0"/>
              </a:rPr>
              <a:t> do Marketing com a Logística</a:t>
            </a:r>
            <a:endParaRPr lang="pt-BR" sz="2400" b="1" dirty="0">
              <a:latin typeface="Cambria" pitchFamily="18" charset="0"/>
            </a:endParaRP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2AA78582-17D9-FB58-D839-2C1D84486775}"/>
              </a:ext>
            </a:extLst>
          </p:cNvPr>
          <p:cNvGrpSpPr/>
          <p:nvPr/>
        </p:nvGrpSpPr>
        <p:grpSpPr>
          <a:xfrm>
            <a:off x="1115616" y="2152945"/>
            <a:ext cx="5867400" cy="2819400"/>
            <a:chOff x="2057400" y="3886200"/>
            <a:chExt cx="5867400" cy="2819400"/>
          </a:xfrm>
        </p:grpSpPr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38E9D2EE-51AE-77DF-8238-94CD5330F3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67200" y="3886200"/>
              <a:ext cx="1201738" cy="411163"/>
            </a:xfrm>
            <a:prstGeom prst="rect">
              <a:avLst/>
            </a:prstGeom>
            <a:solidFill>
              <a:srgbClr val="F7ECB3"/>
            </a:solidFill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1240B29-F687-4F45-9708-019B960494DF}">
                <a14:hiddenLine xmlns:a14="http://schemas.microsoft.com/office/drawing/2010/main" w="50800">
                  <a:solidFill>
                    <a:srgbClr val="FF33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marL="342900" indent="-3429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pt-BR" sz="1400" b="1">
                  <a:solidFill>
                    <a:srgbClr val="003366"/>
                  </a:solidFill>
                  <a:latin typeface="Arial Narrow" panose="020B0606020202030204" pitchFamily="34" charset="0"/>
                </a:rPr>
                <a:t>PRODUTO</a:t>
              </a:r>
              <a:endParaRPr lang="en-US" altLang="pt-BR" sz="1400" b="1">
                <a:latin typeface="Arial Narrow" panose="020B0606020202030204" pitchFamily="34" charset="0"/>
              </a:endParaRPr>
            </a:p>
          </p:txBody>
        </p:sp>
        <p:sp>
          <p:nvSpPr>
            <p:cNvPr id="7" name="Rectangle 5">
              <a:extLst>
                <a:ext uri="{FF2B5EF4-FFF2-40B4-BE49-F238E27FC236}">
                  <a16:creationId xmlns:a16="http://schemas.microsoft.com/office/drawing/2014/main" id="{CF2BD5F4-88A2-C607-DB15-9159A0649C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05600" y="4419600"/>
              <a:ext cx="1219200" cy="414338"/>
            </a:xfrm>
            <a:prstGeom prst="rect">
              <a:avLst/>
            </a:prstGeom>
            <a:solidFill>
              <a:srgbClr val="F7ECB3"/>
            </a:solidFill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1240B29-F687-4F45-9708-019B960494DF}">
                <a14:hiddenLine xmlns:a14="http://schemas.microsoft.com/office/drawing/2010/main" w="50800">
                  <a:solidFill>
                    <a:srgbClr val="FF33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marL="342900" indent="-3429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pt-BR" sz="1400" b="1">
                  <a:solidFill>
                    <a:srgbClr val="003366"/>
                  </a:solidFill>
                  <a:latin typeface="Arial Narrow" panose="020B0606020202030204" pitchFamily="34" charset="0"/>
                </a:rPr>
                <a:t>PROMOÇÃO</a:t>
              </a:r>
            </a:p>
          </p:txBody>
        </p:sp>
        <p:sp>
          <p:nvSpPr>
            <p:cNvPr id="8" name="Rectangle 6">
              <a:extLst>
                <a:ext uri="{FF2B5EF4-FFF2-40B4-BE49-F238E27FC236}">
                  <a16:creationId xmlns:a16="http://schemas.microsoft.com/office/drawing/2014/main" id="{7E38684E-346F-E94E-22B7-4EF5BBEA42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400" y="4495800"/>
              <a:ext cx="1106488" cy="436563"/>
            </a:xfrm>
            <a:prstGeom prst="rect">
              <a:avLst/>
            </a:prstGeom>
            <a:solidFill>
              <a:srgbClr val="F7ECB3"/>
            </a:solidFill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1240B29-F687-4F45-9708-019B960494DF}">
                <a14:hiddenLine xmlns:a14="http://schemas.microsoft.com/office/drawing/2010/main" w="50800">
                  <a:solidFill>
                    <a:srgbClr val="FF33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marL="342900" indent="-3429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pt-BR" sz="1400" b="1">
                  <a:solidFill>
                    <a:srgbClr val="003366"/>
                  </a:solidFill>
                  <a:latin typeface="Arial Narrow" panose="020B0606020202030204" pitchFamily="34" charset="0"/>
                </a:rPr>
                <a:t>PREÇO</a:t>
              </a:r>
              <a:endParaRPr lang="en-US" altLang="pt-BR" sz="1400" b="1">
                <a:latin typeface="Arial Narrow" panose="020B0606020202030204" pitchFamily="34" charset="0"/>
              </a:endParaRPr>
            </a:p>
          </p:txBody>
        </p:sp>
        <p:sp>
          <p:nvSpPr>
            <p:cNvPr id="10" name="Rectangle 7">
              <a:extLst>
                <a:ext uri="{FF2B5EF4-FFF2-40B4-BE49-F238E27FC236}">
                  <a16:creationId xmlns:a16="http://schemas.microsoft.com/office/drawing/2014/main" id="{7798E06F-B7D2-8CD6-6DCF-FD5140DA63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1000" y="5257800"/>
              <a:ext cx="1447800" cy="457200"/>
            </a:xfrm>
            <a:prstGeom prst="rect">
              <a:avLst/>
            </a:prstGeom>
            <a:solidFill>
              <a:srgbClr val="F7ECB3"/>
            </a:solidFill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1240B29-F687-4F45-9708-019B960494DF}">
                <a14:hiddenLine xmlns:a14="http://schemas.microsoft.com/office/drawing/2010/main" w="50800">
                  <a:solidFill>
                    <a:srgbClr val="FF33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marL="342900" indent="-3429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pt-BR" sz="1400" b="1">
                  <a:solidFill>
                    <a:srgbClr val="003366"/>
                  </a:solidFill>
                  <a:latin typeface="Arial Narrow" panose="020B0606020202030204" pitchFamily="34" charset="0"/>
                </a:rPr>
                <a:t>PONTO</a:t>
              </a:r>
            </a:p>
            <a:p>
              <a:pPr algn="ctr"/>
              <a:r>
                <a:rPr lang="en-US" altLang="pt-BR" sz="1400" b="1">
                  <a:solidFill>
                    <a:srgbClr val="003366"/>
                  </a:solidFill>
                  <a:latin typeface="Arial Narrow" panose="020B0606020202030204" pitchFamily="34" charset="0"/>
                </a:rPr>
                <a:t>(DISTRIBUIÇÃO)</a:t>
              </a:r>
              <a:endParaRPr lang="en-US" altLang="pt-BR" sz="1400" b="1">
                <a:latin typeface="Arial Narrow" panose="020B0606020202030204" pitchFamily="34" charset="0"/>
              </a:endParaRPr>
            </a:p>
          </p:txBody>
        </p:sp>
        <p:sp>
          <p:nvSpPr>
            <p:cNvPr id="11" name="Rectangle 8">
              <a:extLst>
                <a:ext uri="{FF2B5EF4-FFF2-40B4-BE49-F238E27FC236}">
                  <a16:creationId xmlns:a16="http://schemas.microsoft.com/office/drawing/2014/main" id="{AC143087-21EE-0F7B-01BC-2C791BDE50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2400" y="6248400"/>
              <a:ext cx="1828800" cy="457200"/>
            </a:xfrm>
            <a:prstGeom prst="rect">
              <a:avLst/>
            </a:prstGeom>
            <a:solidFill>
              <a:srgbClr val="F7ECB3"/>
            </a:solidFill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1240B29-F687-4F45-9708-019B960494DF}">
                <a14:hiddenLine xmlns:a14="http://schemas.microsoft.com/office/drawing/2010/main" w="50800">
                  <a:solidFill>
                    <a:srgbClr val="FF33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marL="342900" indent="-3429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pt-BR" sz="1400" b="1" i="1">
                  <a:solidFill>
                    <a:srgbClr val="003366"/>
                  </a:solidFill>
                  <a:latin typeface="Arial Narrow" panose="020B0606020202030204" pitchFamily="34" charset="0"/>
                </a:rPr>
                <a:t>SERVIÇO AO CLIENTE</a:t>
              </a:r>
              <a:endParaRPr lang="en-US" altLang="pt-BR" sz="1400" b="1">
                <a:solidFill>
                  <a:srgbClr val="003366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12" name="Line 9">
              <a:extLst>
                <a:ext uri="{FF2B5EF4-FFF2-40B4-BE49-F238E27FC236}">
                  <a16:creationId xmlns:a16="http://schemas.microsoft.com/office/drawing/2014/main" id="{3617C11B-F6D4-4446-77A1-6DC9E65C6D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29000" y="4724400"/>
              <a:ext cx="2438400" cy="0"/>
            </a:xfrm>
            <a:prstGeom prst="line">
              <a:avLst/>
            </a:prstGeom>
            <a:noFill/>
            <a:ln w="38100" cmpd="dbl">
              <a:solidFill>
                <a:srgbClr val="003366"/>
              </a:solidFill>
              <a:round/>
              <a:headEnd type="stealth" w="med" len="lg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" name="Line 10">
              <a:extLst>
                <a:ext uri="{FF2B5EF4-FFF2-40B4-BE49-F238E27FC236}">
                  <a16:creationId xmlns:a16="http://schemas.microsoft.com/office/drawing/2014/main" id="{B1556298-A068-0E23-1409-3B7B361F17A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76600" y="4114800"/>
              <a:ext cx="762000" cy="304800"/>
            </a:xfrm>
            <a:prstGeom prst="line">
              <a:avLst/>
            </a:prstGeom>
            <a:noFill/>
            <a:ln w="38100" cmpd="dbl">
              <a:solidFill>
                <a:srgbClr val="003366"/>
              </a:solidFill>
              <a:round/>
              <a:headEnd type="stealth" w="med" len="lg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4" name="Line 11">
              <a:extLst>
                <a:ext uri="{FF2B5EF4-FFF2-40B4-BE49-F238E27FC236}">
                  <a16:creationId xmlns:a16="http://schemas.microsoft.com/office/drawing/2014/main" id="{6A934F1C-0854-4317-6EE2-6EC07DFA5BD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953000" y="5791200"/>
              <a:ext cx="0" cy="466725"/>
            </a:xfrm>
            <a:prstGeom prst="line">
              <a:avLst/>
            </a:prstGeom>
            <a:noFill/>
            <a:ln w="38100" cmpd="dbl">
              <a:solidFill>
                <a:srgbClr val="003366"/>
              </a:solidFill>
              <a:round/>
              <a:headEnd type="stealth" w="med" len="lg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" name="Line 12">
              <a:extLst>
                <a:ext uri="{FF2B5EF4-FFF2-40B4-BE49-F238E27FC236}">
                  <a16:creationId xmlns:a16="http://schemas.microsoft.com/office/drawing/2014/main" id="{CE146BBC-C152-3339-33AA-6ACABBBF041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638800" y="4191000"/>
              <a:ext cx="695325" cy="228600"/>
            </a:xfrm>
            <a:prstGeom prst="line">
              <a:avLst/>
            </a:prstGeom>
            <a:noFill/>
            <a:ln w="38100" cmpd="dbl">
              <a:solidFill>
                <a:srgbClr val="003366"/>
              </a:solidFill>
              <a:round/>
              <a:headEnd type="stealth" w="med" len="lg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6" name="Line 13">
              <a:extLst>
                <a:ext uri="{FF2B5EF4-FFF2-40B4-BE49-F238E27FC236}">
                  <a16:creationId xmlns:a16="http://schemas.microsoft.com/office/drawing/2014/main" id="{FD4B883C-5542-7D7D-73A2-447B5F88B95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91200" y="4648200"/>
              <a:ext cx="762000" cy="609600"/>
            </a:xfrm>
            <a:prstGeom prst="line">
              <a:avLst/>
            </a:prstGeom>
            <a:noFill/>
            <a:ln w="38100" cmpd="dbl">
              <a:solidFill>
                <a:srgbClr val="003366"/>
              </a:solidFill>
              <a:round/>
              <a:headEnd type="stealth" w="med" len="lg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" name="Line 14">
              <a:extLst>
                <a:ext uri="{FF2B5EF4-FFF2-40B4-BE49-F238E27FC236}">
                  <a16:creationId xmlns:a16="http://schemas.microsoft.com/office/drawing/2014/main" id="{3A7E906C-E703-318C-E846-7A08B16C3EF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276600" y="4876800"/>
              <a:ext cx="762000" cy="609600"/>
            </a:xfrm>
            <a:prstGeom prst="line">
              <a:avLst/>
            </a:prstGeom>
            <a:noFill/>
            <a:ln w="38100" cmpd="dbl">
              <a:solidFill>
                <a:srgbClr val="003366"/>
              </a:solidFill>
              <a:round/>
              <a:headEnd type="stealth" w="med" len="lg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8" name="Line 15">
              <a:extLst>
                <a:ext uri="{FF2B5EF4-FFF2-40B4-BE49-F238E27FC236}">
                  <a16:creationId xmlns:a16="http://schemas.microsoft.com/office/drawing/2014/main" id="{09BE280E-B178-59EA-2F4F-852CB767F5A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00600" y="4419600"/>
              <a:ext cx="0" cy="762000"/>
            </a:xfrm>
            <a:prstGeom prst="line">
              <a:avLst/>
            </a:prstGeom>
            <a:noFill/>
            <a:ln w="38100" cmpd="dbl">
              <a:solidFill>
                <a:srgbClr val="003366"/>
              </a:solidFill>
              <a:round/>
              <a:headEnd type="stealth" w="med" len="lg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21343282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61997-5AF3-88E5-ECD4-7EE811F82C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39E05AAC-0FA8-0517-84E5-9354D66C67D6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CE674A4-8711-5E4B-E2F9-26B3C42A1BE5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err="1">
                <a:solidFill>
                  <a:schemeClr val="bg1"/>
                </a:solidFill>
                <a:latin typeface="Cambria" pitchFamily="18" charset="0"/>
              </a:rPr>
              <a:t>Omnichannel</a:t>
            </a:r>
            <a:endParaRPr lang="pt-BR" sz="2400" b="1" dirty="0">
              <a:solidFill>
                <a:schemeClr val="bg1"/>
              </a:solidFill>
              <a:latin typeface="Cambria" pitchFamily="18" charset="0"/>
            </a:endParaRP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FF6A514-7C5B-84F4-BDCD-96CD6B552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7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58738444-817D-5319-636A-353A459D3C62}"/>
              </a:ext>
            </a:extLst>
          </p:cNvPr>
          <p:cNvSpPr txBox="1"/>
          <p:nvPr/>
        </p:nvSpPr>
        <p:spPr>
          <a:xfrm>
            <a:off x="287524" y="980728"/>
            <a:ext cx="856895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altLang="pt-BR" sz="2000" b="1" dirty="0">
                <a:latin typeface="Cambria" panose="02040503050406030204" pitchFamily="18" charset="0"/>
              </a:rPr>
              <a:t>Tópicos avançados – </a:t>
            </a:r>
            <a:r>
              <a:rPr lang="pt-BR" altLang="pt-BR" sz="2000" b="1" dirty="0" err="1">
                <a:latin typeface="Cambria" panose="02040503050406030204" pitchFamily="18" charset="0"/>
              </a:rPr>
              <a:t>Omnichannel</a:t>
            </a:r>
            <a:endParaRPr lang="pt-BR" altLang="pt-BR" sz="2000" b="1" dirty="0">
              <a:latin typeface="Cambria" panose="02040503050406030204" pitchFamily="18" charset="0"/>
            </a:endParaRPr>
          </a:p>
          <a:p>
            <a:endParaRPr lang="pt-BR" altLang="pt-BR" sz="2000" b="1" dirty="0">
              <a:latin typeface="Cambria" panose="02040503050406030204" pitchFamily="18" charset="0"/>
            </a:endParaRPr>
          </a:p>
          <a:p>
            <a:r>
              <a:rPr lang="pt-BR" altLang="pt-BR" sz="2000" dirty="0">
                <a:latin typeface="Cambria" panose="02040503050406030204" pitchFamily="18" charset="0"/>
              </a:rPr>
              <a:t>Primeira aparição na revista Mundo Logística– 2012</a:t>
            </a:r>
          </a:p>
          <a:p>
            <a:endParaRPr lang="pt-BR" altLang="pt-BR" sz="2000" dirty="0">
              <a:latin typeface="Cambria" panose="02040503050406030204" pitchFamily="18" charset="0"/>
            </a:endParaRPr>
          </a:p>
          <a:p>
            <a:r>
              <a:rPr lang="pt-BR" altLang="pt-BR" sz="2000" dirty="0" err="1">
                <a:latin typeface="Cambria" panose="02040503050406030204" pitchFamily="18" charset="0"/>
              </a:rPr>
              <a:t>Scopus</a:t>
            </a:r>
            <a:r>
              <a:rPr lang="pt-BR" altLang="pt-BR" sz="2000" dirty="0">
                <a:latin typeface="Cambria" panose="02040503050406030204" pitchFamily="18" charset="0"/>
              </a:rPr>
              <a:t>, com mais força a partir de 2013, no entanto há um artigo de 2004</a:t>
            </a:r>
          </a:p>
        </p:txBody>
      </p:sp>
    </p:spTree>
    <p:extLst>
      <p:ext uri="{BB962C8B-B14F-4D97-AF65-F5344CB8AC3E}">
        <p14:creationId xmlns:p14="http://schemas.microsoft.com/office/powerpoint/2010/main" val="11020729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452E7-EF58-C394-1562-4AA83B60B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9876BD0E-29EA-CA4F-B15E-A6C1327F13EB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41929E8-8F2D-D032-3993-BFB7657F381D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err="1">
                <a:solidFill>
                  <a:schemeClr val="bg1"/>
                </a:solidFill>
                <a:latin typeface="Cambria" pitchFamily="18" charset="0"/>
              </a:rPr>
              <a:t>Omnichannel</a:t>
            </a:r>
            <a:endParaRPr lang="pt-BR" sz="2400" b="1" dirty="0">
              <a:solidFill>
                <a:schemeClr val="bg1"/>
              </a:solidFill>
              <a:latin typeface="Cambria" pitchFamily="18" charset="0"/>
            </a:endParaRP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FF9C119-27EC-5BC9-1A61-76D7867A9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8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099522E-DDE4-E111-24E6-02BBB72A2BD2}"/>
              </a:ext>
            </a:extLst>
          </p:cNvPr>
          <p:cNvSpPr txBox="1"/>
          <p:nvPr/>
        </p:nvSpPr>
        <p:spPr>
          <a:xfrm>
            <a:off x="287524" y="980728"/>
            <a:ext cx="8568952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latin typeface="Cambria" panose="02040503050406030204" pitchFamily="18" charset="0"/>
              </a:rPr>
              <a:t>Quando os sistemas CRM começaram a ganhar força, nos anos 90 ficou claro para a maior parte das empresas que </a:t>
            </a:r>
            <a:r>
              <a:rPr lang="pt-BR" b="1" dirty="0">
                <a:solidFill>
                  <a:srgbClr val="C00000"/>
                </a:solidFill>
                <a:latin typeface="Cambria" panose="02040503050406030204" pitchFamily="18" charset="0"/>
              </a:rPr>
              <a:t>sua postura perante o cliente deveria ser unificada</a:t>
            </a:r>
          </a:p>
          <a:p>
            <a:pPr algn="just"/>
            <a:endParaRPr lang="pt-BR" altLang="pt-BR" sz="2000" b="1" dirty="0">
              <a:solidFill>
                <a:srgbClr val="C00000"/>
              </a:solidFill>
              <a:latin typeface="Cambria" panose="02040503050406030204" pitchFamily="18" charset="0"/>
            </a:endParaRPr>
          </a:p>
          <a:p>
            <a:pPr algn="just"/>
            <a:r>
              <a:rPr lang="pt-BR" altLang="pt-BR" sz="2000" b="1" dirty="0">
                <a:solidFill>
                  <a:srgbClr val="C00000"/>
                </a:solidFill>
                <a:latin typeface="Cambria" panose="02040503050406030204" pitchFamily="18" charset="0"/>
              </a:rPr>
              <a:t>Motivação:</a:t>
            </a:r>
          </a:p>
          <a:p>
            <a:pPr algn="just"/>
            <a:endParaRPr lang="pt-BR" altLang="pt-BR" sz="2000" b="1" dirty="0">
              <a:solidFill>
                <a:srgbClr val="C00000"/>
              </a:solidFill>
              <a:latin typeface="Cambria" panose="02040503050406030204" pitchFamily="18" charset="0"/>
            </a:endParaRPr>
          </a:p>
          <a:p>
            <a:pPr algn="just"/>
            <a:r>
              <a:rPr lang="pt-BR" altLang="pt-BR" sz="2000" b="1" dirty="0">
                <a:latin typeface="Cambria" panose="02040503050406030204" pitchFamily="18" charset="0"/>
              </a:rPr>
              <a:t>Unificar procedimentos e processos de modo que o cliente receba sempre um serviço de primeira linha.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FD23523-D8D6-FAE6-C3E8-B8B6733BA058}"/>
              </a:ext>
            </a:extLst>
          </p:cNvPr>
          <p:cNvSpPr txBox="1"/>
          <p:nvPr/>
        </p:nvSpPr>
        <p:spPr>
          <a:xfrm>
            <a:off x="287524" y="3844132"/>
            <a:ext cx="8568952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latin typeface="Cambria" panose="02040503050406030204" pitchFamily="18" charset="0"/>
              </a:rPr>
              <a:t>Em seguida, passou a ser fundamental entrar no </a:t>
            </a:r>
            <a:r>
              <a:rPr lang="pt-BR" b="1" dirty="0">
                <a:latin typeface="Cambria" panose="02040503050406030204" pitchFamily="18" charset="0"/>
              </a:rPr>
              <a:t>e-commerce.</a:t>
            </a:r>
          </a:p>
          <a:p>
            <a:pPr algn="just"/>
            <a:endParaRPr lang="pt-BR" dirty="0">
              <a:latin typeface="Cambria" panose="02040503050406030204" pitchFamily="18" charset="0"/>
            </a:endParaRPr>
          </a:p>
          <a:p>
            <a:pPr algn="just"/>
            <a:endParaRPr lang="pt-BR" altLang="pt-BR" sz="2000" b="1" dirty="0">
              <a:latin typeface="Cambria" panose="02040503050406030204" pitchFamily="18" charset="0"/>
            </a:endParaRPr>
          </a:p>
          <a:p>
            <a:pPr algn="just"/>
            <a:r>
              <a:rPr lang="pt-BR" dirty="0">
                <a:latin typeface="Cambria" panose="02040503050406030204" pitchFamily="18" charset="0"/>
              </a:rPr>
              <a:t>De repente, vem à tona o óbvio: o relacionamento cliente–empresa é um só, não </a:t>
            </a:r>
            <a:r>
              <a:rPr lang="pt-BR" b="1" dirty="0">
                <a:latin typeface="Cambria" panose="02040503050406030204" pitchFamily="18" charset="0"/>
              </a:rPr>
              <a:t>importa o canal e muito menos quem está atendendo-o.</a:t>
            </a:r>
            <a:endParaRPr lang="pt-BR" altLang="pt-BR" sz="2000" b="1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1863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4F123-5C58-5B85-C5E3-9464CF54FB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978C7F0B-63DA-5B01-2BEE-C9401E76EF0A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32F6E103-76BC-D6D7-2F4A-90715B97F5D4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err="1">
                <a:solidFill>
                  <a:schemeClr val="bg1"/>
                </a:solidFill>
                <a:latin typeface="Cambria" pitchFamily="18" charset="0"/>
              </a:rPr>
              <a:t>Omnichannel</a:t>
            </a:r>
            <a:endParaRPr lang="pt-BR" sz="2400" b="1" dirty="0">
              <a:solidFill>
                <a:schemeClr val="bg1"/>
              </a:solidFill>
              <a:latin typeface="Cambria" pitchFamily="18" charset="0"/>
            </a:endParaRP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CDE4C88-3AB6-CFE2-2D3F-A50635936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9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1BA77AAB-0706-085B-E637-D54DD400E1CB}"/>
              </a:ext>
            </a:extLst>
          </p:cNvPr>
          <p:cNvSpPr txBox="1"/>
          <p:nvPr/>
        </p:nvSpPr>
        <p:spPr>
          <a:xfrm>
            <a:off x="287524" y="980728"/>
            <a:ext cx="8568952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latin typeface="Cambria" panose="02040503050406030204" pitchFamily="18" charset="0"/>
              </a:rPr>
              <a:t>Mais importante do que estar  em todos os canais e unificar os processos é garantir a mesma </a:t>
            </a:r>
            <a:r>
              <a:rPr lang="pt-BR" b="1" dirty="0">
                <a:solidFill>
                  <a:srgbClr val="C00000"/>
                </a:solidFill>
                <a:latin typeface="Cambria" panose="02040503050406030204" pitchFamily="18" charset="0"/>
              </a:rPr>
              <a:t>experiência  uniforme e satisfatória em todos os pontos de contato com o cliente.</a:t>
            </a:r>
          </a:p>
          <a:p>
            <a:pPr algn="just"/>
            <a:endParaRPr lang="pt-BR" altLang="pt-BR" sz="2000" b="1" dirty="0">
              <a:solidFill>
                <a:srgbClr val="C00000"/>
              </a:solidFill>
              <a:latin typeface="Cambria" panose="02040503050406030204" pitchFamily="18" charset="0"/>
            </a:endParaRPr>
          </a:p>
          <a:p>
            <a:pPr algn="just"/>
            <a:r>
              <a:rPr lang="pt-BR" altLang="pt-BR" sz="2000" b="1" dirty="0" err="1">
                <a:latin typeface="Cambria" panose="02040503050406030204" pitchFamily="18" charset="0"/>
              </a:rPr>
              <a:t>Omnichannel</a:t>
            </a:r>
            <a:r>
              <a:rPr lang="pt-BR" altLang="pt-BR" sz="2000" b="1" dirty="0">
                <a:latin typeface="Cambria" panose="02040503050406030204" pitchFamily="18" charset="0"/>
              </a:rPr>
              <a:t> é uma evolução da estratégia multicanal.</a:t>
            </a:r>
          </a:p>
          <a:p>
            <a:pPr algn="just"/>
            <a:endParaRPr lang="pt-BR" altLang="pt-BR" sz="2000" b="1" dirty="0">
              <a:latin typeface="Cambria" panose="02040503050406030204" pitchFamily="18" charset="0"/>
            </a:endParaRPr>
          </a:p>
          <a:p>
            <a:pPr algn="just"/>
            <a:r>
              <a:rPr lang="pt-BR" altLang="pt-BR" sz="2000" b="1" dirty="0">
                <a:latin typeface="Cambria" panose="02040503050406030204" pitchFamily="18" charset="0"/>
              </a:rPr>
              <a:t>Não basta estar presente em todos os canais, mas sim, garantir que o público receba o mesmo atendimento de qualidade em qualquer um deles.</a:t>
            </a:r>
          </a:p>
          <a:p>
            <a:pPr algn="just"/>
            <a:endParaRPr lang="pt-BR" altLang="pt-BR" sz="2000" b="1" dirty="0">
              <a:latin typeface="Cambria" panose="02040503050406030204" pitchFamily="18" charset="0"/>
            </a:endParaRPr>
          </a:p>
          <a:p>
            <a:pPr algn="just"/>
            <a:endParaRPr lang="pt-BR" altLang="pt-BR" sz="2000" b="1" dirty="0">
              <a:latin typeface="Cambria" panose="02040503050406030204" pitchFamily="18" charset="0"/>
            </a:endParaRPr>
          </a:p>
          <a:p>
            <a:pPr algn="just"/>
            <a:r>
              <a:rPr lang="pt-BR" altLang="pt-BR" sz="2000" b="1" dirty="0">
                <a:latin typeface="Cambria" panose="02040503050406030204" pitchFamily="18" charset="0"/>
              </a:rPr>
              <a:t>O objetivo não é apenas captar o cliente por diferentes formas, mas, fazer com que um canal complemente o outro em uma mesma experiência de compra.</a:t>
            </a:r>
          </a:p>
        </p:txBody>
      </p:sp>
    </p:spTree>
    <p:extLst>
      <p:ext uri="{BB962C8B-B14F-4D97-AF65-F5344CB8AC3E}">
        <p14:creationId xmlns:p14="http://schemas.microsoft.com/office/powerpoint/2010/main" val="33903621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C5C7C-5B4D-F7B1-FE20-BFBA9B0B5E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63E95133-554E-D4BC-02D3-E69E31C36FF8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ED67124-91D2-F5E9-61F4-9C8F36EE5182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err="1">
                <a:solidFill>
                  <a:schemeClr val="bg1"/>
                </a:solidFill>
                <a:latin typeface="Cambria" pitchFamily="18" charset="0"/>
              </a:rPr>
              <a:t>Omnichannel</a:t>
            </a:r>
            <a:endParaRPr lang="pt-BR" sz="2400" b="1" dirty="0">
              <a:solidFill>
                <a:schemeClr val="bg1"/>
              </a:solidFill>
              <a:latin typeface="Cambria" pitchFamily="18" charset="0"/>
            </a:endParaRP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AA8E3FD-DA08-5814-BDEC-1D34ED756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10</a:t>
            </a:fld>
            <a:endParaRPr lang="pt-BR" b="1" dirty="0">
              <a:solidFill>
                <a:schemeClr val="tx1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738D7A7-DB22-15FF-F7AB-6119FB5AD1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050" t="46689" r="14563" b="27089"/>
          <a:stretch/>
        </p:blipFill>
        <p:spPr>
          <a:xfrm>
            <a:off x="238228" y="2276872"/>
            <a:ext cx="8667544" cy="1673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7728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952AF7-B197-4B46-AA4D-FA3155EF7D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D771095D-8B70-9BB9-7935-76760613701A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55EDCE7-5F2F-6D68-4B22-E4297D24CC4F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err="1">
                <a:solidFill>
                  <a:schemeClr val="bg1"/>
                </a:solidFill>
                <a:latin typeface="Cambria" pitchFamily="18" charset="0"/>
              </a:rPr>
              <a:t>Omnichannel</a:t>
            </a:r>
            <a:endParaRPr lang="pt-BR" sz="2400" b="1" dirty="0">
              <a:solidFill>
                <a:schemeClr val="bg1"/>
              </a:solidFill>
              <a:latin typeface="Cambria" pitchFamily="18" charset="0"/>
            </a:endParaRP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D495E9E-3586-1BE1-6AC1-0D8C8C052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11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6C5F075-03FF-3283-946D-F20D233E387E}"/>
              </a:ext>
            </a:extLst>
          </p:cNvPr>
          <p:cNvSpPr txBox="1"/>
          <p:nvPr/>
        </p:nvSpPr>
        <p:spPr>
          <a:xfrm>
            <a:off x="287524" y="980728"/>
            <a:ext cx="8568952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latin typeface="Cambria" panose="02040503050406030204" pitchFamily="18" charset="0"/>
              </a:rPr>
              <a:t>Contextualização:</a:t>
            </a:r>
          </a:p>
          <a:p>
            <a:pPr algn="just"/>
            <a:endParaRPr lang="pt-BR" altLang="pt-BR" sz="2000" b="1" dirty="0">
              <a:latin typeface="Cambria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anose="02040503050406030204" pitchFamily="18" charset="0"/>
              </a:rPr>
              <a:t>São considerados nativos digitais pessoas nascidas a partir de 1994, considerado o ano de início da era digital. No Brasil, jovens de 15 a 17 anos registram o maior percentual (62,9% da população dessa idade) de pessoas que acessam a rede diariamente, segundo o IBGE (Artigo de 2012)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dirty="0">
              <a:latin typeface="Cambria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anose="02040503050406030204" pitchFamily="18" charset="0"/>
              </a:rPr>
              <a:t>Segundo resultados da pesquisa conduzida pelo </a:t>
            </a:r>
            <a:r>
              <a:rPr lang="pt-BR" dirty="0" err="1">
                <a:latin typeface="Cambria" panose="02040503050406030204" pitchFamily="18" charset="0"/>
              </a:rPr>
              <a:t>MacArthur</a:t>
            </a:r>
            <a:r>
              <a:rPr lang="pt-BR" dirty="0">
                <a:latin typeface="Cambria" panose="02040503050406030204" pitchFamily="18" charset="0"/>
              </a:rPr>
              <a:t> Foundation </a:t>
            </a:r>
            <a:r>
              <a:rPr lang="pt-BR" dirty="0" err="1">
                <a:latin typeface="Cambria" panose="02040503050406030204" pitchFamily="18" charset="0"/>
              </a:rPr>
              <a:t>Reports</a:t>
            </a:r>
            <a:r>
              <a:rPr lang="pt-BR" dirty="0">
                <a:latin typeface="Cambria" panose="02040503050406030204" pitchFamily="18" charset="0"/>
              </a:rPr>
              <a:t>, as donas de casa britânicas, por exemplo, gastam 47% de seu tempo livre na internet.</a:t>
            </a:r>
            <a:endParaRPr lang="pt-BR" altLang="pt-BR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0430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16603B-9D27-43B4-CB9D-891A204D5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9E2F52D8-9E14-33EB-658B-658BE87A466B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BEDB626-C675-1745-EC9D-7D503BA285DC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err="1">
                <a:solidFill>
                  <a:schemeClr val="bg1"/>
                </a:solidFill>
                <a:latin typeface="Cambria" pitchFamily="18" charset="0"/>
              </a:rPr>
              <a:t>Omnichannel</a:t>
            </a:r>
            <a:endParaRPr lang="pt-BR" sz="2400" b="1" dirty="0">
              <a:solidFill>
                <a:schemeClr val="bg1"/>
              </a:solidFill>
              <a:latin typeface="Cambria" pitchFamily="18" charset="0"/>
            </a:endParaRP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C85891F-8FAC-2929-77DF-01DC280B7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12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0A04636-E1DF-8FE8-EF03-6C3A6FC03097}"/>
              </a:ext>
            </a:extLst>
          </p:cNvPr>
          <p:cNvSpPr txBox="1"/>
          <p:nvPr/>
        </p:nvSpPr>
        <p:spPr>
          <a:xfrm>
            <a:off x="287524" y="980728"/>
            <a:ext cx="85689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latin typeface="Cambria" panose="02040503050406030204" pitchFamily="18" charset="0"/>
              </a:rPr>
              <a:t>Os mais diversos especialistas são categóricos em afirmar que o futuro do varejo será escrito pelas empresas que conseguirem oferecer a melhor experiência de compra </a:t>
            </a:r>
            <a:r>
              <a:rPr lang="pt-BR" b="1" dirty="0">
                <a:latin typeface="Cambria" panose="02040503050406030204" pitchFamily="18" charset="0"/>
              </a:rPr>
              <a:t>(sortimento, conveniência, relacionamento e diversão) a um </a:t>
            </a:r>
            <a:r>
              <a:rPr lang="pt-BR" b="1" dirty="0">
                <a:solidFill>
                  <a:srgbClr val="C00000"/>
                </a:solidFill>
                <a:latin typeface="Cambria" panose="02040503050406030204" pitchFamily="18" charset="0"/>
              </a:rPr>
              <a:t>preço justo.</a:t>
            </a:r>
          </a:p>
          <a:p>
            <a:pPr algn="just"/>
            <a:endParaRPr lang="pt-BR" b="1" dirty="0">
              <a:solidFill>
                <a:srgbClr val="C00000"/>
              </a:solidFill>
              <a:latin typeface="Cambria" panose="02040503050406030204" pitchFamily="18" charset="0"/>
            </a:endParaRPr>
          </a:p>
          <a:p>
            <a:pPr algn="just"/>
            <a:r>
              <a:rPr lang="pt-BR" dirty="0">
                <a:latin typeface="Cambria" panose="02040503050406030204" pitchFamily="18" charset="0"/>
              </a:rPr>
              <a:t>Maiores pressões enfrentadas pelo setor de marketing segundo o Aberdeen </a:t>
            </a:r>
            <a:r>
              <a:rPr lang="pt-BR" dirty="0" err="1">
                <a:latin typeface="Cambria" panose="02040503050406030204" pitchFamily="18" charset="0"/>
              </a:rPr>
              <a:t>Group</a:t>
            </a:r>
            <a:r>
              <a:rPr lang="pt-BR" dirty="0">
                <a:latin typeface="Cambria" panose="02040503050406030204" pitchFamily="18" charset="0"/>
              </a:rPr>
              <a:t>: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878A407-1C21-BD71-2021-5BD881E4E1B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775" t="35701" r="9051" b="16401"/>
          <a:stretch/>
        </p:blipFill>
        <p:spPr>
          <a:xfrm>
            <a:off x="306249" y="2625047"/>
            <a:ext cx="8531501" cy="2978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4910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C1FFA-151E-EF88-B024-E4FD05476E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F1C31870-881C-FF5B-8ECC-0386534B6185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0B3C5DE-F33C-A451-EAB8-03E3938219DD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err="1">
                <a:solidFill>
                  <a:schemeClr val="bg1"/>
                </a:solidFill>
                <a:latin typeface="Cambria" pitchFamily="18" charset="0"/>
              </a:rPr>
              <a:t>Omnichannel</a:t>
            </a:r>
            <a:endParaRPr lang="pt-BR" sz="2400" b="1" dirty="0">
              <a:solidFill>
                <a:schemeClr val="bg1"/>
              </a:solidFill>
              <a:latin typeface="Cambria" pitchFamily="18" charset="0"/>
            </a:endParaRP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38D1D66-AED7-0E3F-68D1-A622BA961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13</a:t>
            </a:fld>
            <a:endParaRPr lang="pt-BR" b="1" dirty="0">
              <a:solidFill>
                <a:schemeClr val="tx1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3000B35-55B2-C7F8-03C9-34F25685EE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975" t="32690" r="18500" b="20600"/>
          <a:stretch/>
        </p:blipFill>
        <p:spPr>
          <a:xfrm>
            <a:off x="827584" y="1023987"/>
            <a:ext cx="7560840" cy="4671633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1801E8F9-ECF5-B777-7DC0-67B372A55EFD}"/>
              </a:ext>
            </a:extLst>
          </p:cNvPr>
          <p:cNvSpPr/>
          <p:nvPr/>
        </p:nvSpPr>
        <p:spPr>
          <a:xfrm>
            <a:off x="82734" y="5736685"/>
            <a:ext cx="734175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Cambria" panose="02040503050406030204" pitchFamily="18" charset="0"/>
                <a:ea typeface="Cambria" panose="02040503050406030204" pitchFamily="18" charset="0"/>
              </a:rPr>
              <a:t>Luiz Augusto </a:t>
            </a:r>
            <a:r>
              <a:rPr lang="en-US" sz="1400" dirty="0" err="1">
                <a:latin typeface="Cambria" panose="02040503050406030204" pitchFamily="18" charset="0"/>
                <a:ea typeface="Cambria" panose="02040503050406030204" pitchFamily="18" charset="0"/>
              </a:rPr>
              <a:t>Vergueiro</a:t>
            </a:r>
            <a:r>
              <a:rPr lang="en-US" sz="1400" dirty="0">
                <a:latin typeface="Cambria" panose="02040503050406030204" pitchFamily="18" charset="0"/>
                <a:ea typeface="Cambria" panose="02040503050406030204" pitchFamily="18" charset="0"/>
              </a:rPr>
              <a:t> – A </a:t>
            </a:r>
            <a:r>
              <a:rPr lang="en-US" sz="1400" dirty="0" err="1">
                <a:latin typeface="Cambria" panose="02040503050406030204" pitchFamily="18" charset="0"/>
                <a:ea typeface="Cambria" panose="02040503050406030204" pitchFamily="18" charset="0"/>
              </a:rPr>
              <a:t>Logística</a:t>
            </a:r>
            <a:r>
              <a:rPr lang="en-US" sz="1400" dirty="0">
                <a:latin typeface="Cambria" panose="02040503050406030204" pitchFamily="18" charset="0"/>
                <a:ea typeface="Cambria" panose="02040503050406030204" pitchFamily="18" charset="0"/>
              </a:rPr>
              <a:t> do Novo </a:t>
            </a:r>
            <a:r>
              <a:rPr lang="en-US" sz="1400" dirty="0" err="1">
                <a:latin typeface="Cambria" panose="02040503050406030204" pitchFamily="18" charset="0"/>
                <a:ea typeface="Cambria" panose="02040503050406030204" pitchFamily="18" charset="0"/>
              </a:rPr>
              <a:t>Varejo</a:t>
            </a:r>
            <a:r>
              <a:rPr lang="en-US" sz="1400" dirty="0">
                <a:latin typeface="Cambria" panose="02040503050406030204" pitchFamily="18" charset="0"/>
                <a:ea typeface="Cambria" panose="02040503050406030204" pitchFamily="18" charset="0"/>
              </a:rPr>
              <a:t>: Caso de </a:t>
            </a:r>
            <a:r>
              <a:rPr lang="en-US" sz="1400" dirty="0" err="1">
                <a:latin typeface="Cambria" panose="02040503050406030204" pitchFamily="18" charset="0"/>
                <a:ea typeface="Cambria" panose="02040503050406030204" pitchFamily="18" charset="0"/>
              </a:rPr>
              <a:t>sucesso</a:t>
            </a:r>
            <a:r>
              <a:rPr lang="en-US" sz="1400" dirty="0">
                <a:latin typeface="Cambria" panose="02040503050406030204" pitchFamily="18" charset="0"/>
                <a:ea typeface="Cambria" panose="02040503050406030204" pitchFamily="18" charset="0"/>
              </a:rPr>
              <a:t> do mercado livre - 2020</a:t>
            </a:r>
          </a:p>
        </p:txBody>
      </p:sp>
    </p:spTree>
    <p:extLst>
      <p:ext uri="{BB962C8B-B14F-4D97-AF65-F5344CB8AC3E}">
        <p14:creationId xmlns:p14="http://schemas.microsoft.com/office/powerpoint/2010/main" val="21586047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65BA88-27A4-5E76-D5A3-9EB198EBE1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6856A15F-D0A3-CD4B-4BFB-AC840C9E7E75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CD4B31B2-7A19-79B5-FA0F-6E31DDF233F7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err="1">
                <a:solidFill>
                  <a:schemeClr val="bg1"/>
                </a:solidFill>
                <a:latin typeface="Cambria" pitchFamily="18" charset="0"/>
              </a:rPr>
              <a:t>Omnichannel</a:t>
            </a:r>
            <a:endParaRPr lang="pt-BR" sz="2400" b="1" dirty="0">
              <a:solidFill>
                <a:schemeClr val="bg1"/>
              </a:solidFill>
              <a:latin typeface="Cambria" pitchFamily="18" charset="0"/>
            </a:endParaRP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E569FAC-02D5-559B-C014-1177131A1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14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6A602AE-E0DC-FA94-BFBC-CF2B8A83ED6F}"/>
              </a:ext>
            </a:extLst>
          </p:cNvPr>
          <p:cNvSpPr txBox="1"/>
          <p:nvPr/>
        </p:nvSpPr>
        <p:spPr>
          <a:xfrm>
            <a:off x="287524" y="980728"/>
            <a:ext cx="85689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latin typeface="Cambria" panose="02040503050406030204" pitchFamily="18" charset="0"/>
              </a:rPr>
              <a:t>Essas pressões têm origem na mudança do perfil de consumidor citada acima: de movimentado por ondas de consumo para </a:t>
            </a:r>
          </a:p>
          <a:p>
            <a:pPr algn="just"/>
            <a:endParaRPr lang="pt-BR" dirty="0">
              <a:latin typeface="Cambria" panose="02040503050406030204" pitchFamily="18" charset="0"/>
            </a:endParaRPr>
          </a:p>
          <a:p>
            <a:pPr algn="just"/>
            <a:r>
              <a:rPr lang="pt-BR" b="1" dirty="0" err="1">
                <a:latin typeface="Cambria" panose="02040503050406030204" pitchFamily="18" charset="0"/>
              </a:rPr>
              <a:t>co-gerador</a:t>
            </a:r>
            <a:r>
              <a:rPr lang="pt-BR" dirty="0">
                <a:latin typeface="Cambria" panose="02040503050406030204" pitchFamily="18" charset="0"/>
              </a:rPr>
              <a:t> destas ondas, num ambiente mais consciente, informado e </a:t>
            </a:r>
            <a:r>
              <a:rPr lang="pt-BR" b="1" dirty="0">
                <a:solidFill>
                  <a:srgbClr val="C00000"/>
                </a:solidFill>
                <a:latin typeface="Cambria" panose="02040503050406030204" pitchFamily="18" charset="0"/>
              </a:rPr>
              <a:t>100% conectado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6CF009D1-D382-7B62-26CE-F66B1690F97D}"/>
              </a:ext>
            </a:extLst>
          </p:cNvPr>
          <p:cNvSpPr/>
          <p:nvPr/>
        </p:nvSpPr>
        <p:spPr>
          <a:xfrm>
            <a:off x="323528" y="2551956"/>
            <a:ext cx="8568952" cy="92333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solidFill>
                  <a:srgbClr val="C00000"/>
                </a:solidFill>
                <a:latin typeface="Cambria" panose="02040503050406030204" pitchFamily="18" charset="0"/>
              </a:rPr>
              <a:t>Em outras palavras, o conceito de </a:t>
            </a:r>
            <a:r>
              <a:rPr lang="pt-BR" b="1" dirty="0" err="1">
                <a:solidFill>
                  <a:srgbClr val="C00000"/>
                </a:solidFill>
                <a:latin typeface="Cambria" panose="02040503050406030204" pitchFamily="18" charset="0"/>
              </a:rPr>
              <a:t>omnichannel</a:t>
            </a:r>
            <a:r>
              <a:rPr lang="pt-BR" b="1" dirty="0">
                <a:solidFill>
                  <a:srgbClr val="C00000"/>
                </a:solidFill>
                <a:latin typeface="Cambria" panose="02040503050406030204" pitchFamily="18" charset="0"/>
              </a:rPr>
              <a:t> não é simplesmente uma nova tendência. É uma resposta das empresas à mudança nas forças e comportamentos do mercado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819C3EC2-7DAD-2249-8BEB-7596BFBA38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051" t="27978" r="17713" b="25178"/>
          <a:stretch/>
        </p:blipFill>
        <p:spPr>
          <a:xfrm>
            <a:off x="923256" y="3677225"/>
            <a:ext cx="6696744" cy="2409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9294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306821-8295-DD04-BFA3-7CD9BADBA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ACC4A10E-0048-6AEE-82C0-815512B8781E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74C5D87A-AF17-4494-B0ED-495217E30ABA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err="1">
                <a:solidFill>
                  <a:schemeClr val="bg1"/>
                </a:solidFill>
                <a:latin typeface="Cambria" pitchFamily="18" charset="0"/>
              </a:rPr>
              <a:t>Omnichannel</a:t>
            </a:r>
            <a:endParaRPr lang="pt-BR" sz="2400" b="1" dirty="0">
              <a:solidFill>
                <a:schemeClr val="bg1"/>
              </a:solidFill>
              <a:latin typeface="Cambria" pitchFamily="18" charset="0"/>
            </a:endParaRP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4447D2B-9DC6-49CD-2DEC-8C0E4CCF1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15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77E40D5-86BB-41F9-C703-B3228A5AFC4D}"/>
              </a:ext>
            </a:extLst>
          </p:cNvPr>
          <p:cNvSpPr txBox="1"/>
          <p:nvPr/>
        </p:nvSpPr>
        <p:spPr>
          <a:xfrm>
            <a:off x="287524" y="980728"/>
            <a:ext cx="856895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anose="02040503050406030204" pitchFamily="18" charset="0"/>
              </a:rPr>
              <a:t>Necessidades de informações consistentes em todos os canais – Não prometer algo que o pós-venda não possa cumprir. </a:t>
            </a:r>
            <a:r>
              <a:rPr lang="pt-BR" b="1" dirty="0">
                <a:latin typeface="Cambria" panose="02040503050406030204" pitchFamily="18" charset="0"/>
              </a:rPr>
              <a:t>O canal e-commerce precisa informar com a mesma precisão do melhor dos vendedores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b="1" dirty="0">
              <a:solidFill>
                <a:srgbClr val="C00000"/>
              </a:solidFill>
              <a:latin typeface="Cambria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anose="02040503050406030204" pitchFamily="18" charset="0"/>
              </a:rPr>
              <a:t>Disponibilidade plena – Clientes não se satisfazem mais com similares, </a:t>
            </a:r>
            <a:r>
              <a:rPr lang="pt-BR" b="1" dirty="0">
                <a:solidFill>
                  <a:srgbClr val="C00000"/>
                </a:solidFill>
                <a:latin typeface="Cambria" panose="02040503050406030204" pitchFamily="18" charset="0"/>
              </a:rPr>
              <a:t>eles pesquisaram! E querem aquele produto! </a:t>
            </a:r>
            <a:r>
              <a:rPr lang="pt-BR" b="1" dirty="0">
                <a:latin typeface="Cambria" panose="02040503050406030204" pitchFamily="18" charset="0"/>
              </a:rPr>
              <a:t>(Gerenciamento de estoques virtuais, intercâmbio de estoques)</a:t>
            </a:r>
          </a:p>
        </p:txBody>
      </p:sp>
    </p:spTree>
    <p:extLst>
      <p:ext uri="{BB962C8B-B14F-4D97-AF65-F5344CB8AC3E}">
        <p14:creationId xmlns:p14="http://schemas.microsoft.com/office/powerpoint/2010/main" val="2838585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2DB609-E89B-28B3-2783-8FF56507DD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D9355D76-8E23-F4C7-C460-8506EED84875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2AC53F45-FB91-7F13-84BE-CBAB2D4F7A07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err="1">
                <a:solidFill>
                  <a:schemeClr val="bg1"/>
                </a:solidFill>
                <a:latin typeface="Cambria" pitchFamily="18" charset="0"/>
              </a:rPr>
              <a:t>Omnichannel</a:t>
            </a:r>
            <a:endParaRPr lang="pt-BR" sz="2400" b="1" dirty="0">
              <a:solidFill>
                <a:schemeClr val="bg1"/>
              </a:solidFill>
              <a:latin typeface="Cambria" pitchFamily="18" charset="0"/>
            </a:endParaRP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E3324F8-6088-0FF0-A9A5-BCA32A868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16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38623CF-E29F-191B-6F3B-A788D58C11CC}"/>
              </a:ext>
            </a:extLst>
          </p:cNvPr>
          <p:cNvSpPr txBox="1"/>
          <p:nvPr/>
        </p:nvSpPr>
        <p:spPr>
          <a:xfrm>
            <a:off x="287524" y="1456922"/>
            <a:ext cx="8568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anose="02040503050406030204" pitchFamily="18" charset="0"/>
              </a:rPr>
              <a:t>Processos da cadeia de suprimentos robustos e integrados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anose="02040503050406030204" pitchFamily="18" charset="0"/>
              </a:rPr>
              <a:t>Estrutura organizacional que permita visualização e gestão conjunta dos canais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anose="02040503050406030204" pitchFamily="18" charset="0"/>
              </a:rPr>
              <a:t>Tecnologia para suportar a integração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anose="02040503050406030204" pitchFamily="18" charset="0"/>
              </a:rPr>
              <a:t>Indicadores de performance compartilhados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8A0505D-9828-3958-10BB-CCC1DD327CFE}"/>
              </a:ext>
            </a:extLst>
          </p:cNvPr>
          <p:cNvSpPr txBox="1"/>
          <p:nvPr/>
        </p:nvSpPr>
        <p:spPr>
          <a:xfrm>
            <a:off x="287524" y="962151"/>
            <a:ext cx="856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>
                <a:latin typeface="Cambria" panose="02040503050406030204" pitchFamily="18" charset="0"/>
              </a:rPr>
              <a:t>Premissas para o sucesso: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4D8132B7-3EC2-8AA7-42AC-9BA6EC4AF917}"/>
              </a:ext>
            </a:extLst>
          </p:cNvPr>
          <p:cNvSpPr txBox="1"/>
          <p:nvPr/>
        </p:nvSpPr>
        <p:spPr>
          <a:xfrm>
            <a:off x="467544" y="2877823"/>
            <a:ext cx="856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i="1" dirty="0">
                <a:latin typeface="Bell MT" panose="02020503060305020303" pitchFamily="18" charset="0"/>
              </a:rPr>
              <a:t>Nunca se sabe se o consumidor lesado será o próximo pop star no </a:t>
            </a:r>
            <a:r>
              <a:rPr lang="pt-BR" b="1" i="1" dirty="0" err="1">
                <a:latin typeface="Bell MT" panose="02020503060305020303" pitchFamily="18" charset="0"/>
              </a:rPr>
              <a:t>youtube</a:t>
            </a:r>
            <a:endParaRPr lang="pt-BR" b="1" i="1" dirty="0"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9863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921CD9-5A8A-3763-8BED-E6A333D75D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5912E7CB-094E-222B-8889-8EA68FA39F23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EABB125-6BDE-2CBE-5B3C-F22C17D7FC85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err="1">
                <a:solidFill>
                  <a:schemeClr val="bg1"/>
                </a:solidFill>
                <a:latin typeface="Cambria" pitchFamily="18" charset="0"/>
              </a:rPr>
              <a:t>Omnichannel</a:t>
            </a:r>
            <a:endParaRPr lang="pt-BR" sz="2400" b="1" dirty="0">
              <a:solidFill>
                <a:schemeClr val="bg1"/>
              </a:solidFill>
              <a:latin typeface="Cambria" pitchFamily="18" charset="0"/>
            </a:endParaRP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CCE27A2-FD7A-69BB-9734-0226D9485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17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A5BF468-C061-6080-7C34-24481D3DC840}"/>
              </a:ext>
            </a:extLst>
          </p:cNvPr>
          <p:cNvSpPr txBox="1"/>
          <p:nvPr/>
        </p:nvSpPr>
        <p:spPr>
          <a:xfrm>
            <a:off x="214762" y="962151"/>
            <a:ext cx="856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>
                <a:latin typeface="Cambria" panose="02040503050406030204" pitchFamily="18" charset="0"/>
              </a:rPr>
              <a:t>O futuro...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56C2A9E3-31B7-D08C-78D9-93ED5472B3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050" t="20978" r="15350" b="15001"/>
          <a:stretch/>
        </p:blipFill>
        <p:spPr>
          <a:xfrm>
            <a:off x="154616" y="1495785"/>
            <a:ext cx="8689244" cy="4139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0516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FDA7DB-F9E4-4801-BD47-B352BFA360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80F3784F-D94F-F57E-0F5E-DE0ED636968B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FCED317-1286-908F-4ADD-DE8E8AB7DFEB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err="1">
                <a:solidFill>
                  <a:schemeClr val="bg1"/>
                </a:solidFill>
                <a:latin typeface="Cambria" pitchFamily="18" charset="0"/>
              </a:rPr>
              <a:t>Omnichannel</a:t>
            </a:r>
            <a:endParaRPr lang="pt-BR" sz="2400" b="1" dirty="0">
              <a:solidFill>
                <a:schemeClr val="bg1"/>
              </a:solidFill>
              <a:latin typeface="Cambria" pitchFamily="18" charset="0"/>
            </a:endParaRP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779069C-EBC4-DE63-D073-C13E90942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18</a:t>
            </a:fld>
            <a:endParaRPr lang="pt-BR" b="1" dirty="0">
              <a:solidFill>
                <a:schemeClr val="tx1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2163778-9145-AD89-48A8-4DFB9D1206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200" t="25689" r="28333" b="8378"/>
          <a:stretch/>
        </p:blipFill>
        <p:spPr>
          <a:xfrm>
            <a:off x="683568" y="888632"/>
            <a:ext cx="7200800" cy="449089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CE673BCA-6223-6138-6BA3-9FE0AC26AC7D}"/>
              </a:ext>
            </a:extLst>
          </p:cNvPr>
          <p:cNvSpPr/>
          <p:nvPr/>
        </p:nvSpPr>
        <p:spPr>
          <a:xfrm>
            <a:off x="683568" y="5649385"/>
            <a:ext cx="14221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Rodrigues, 2017</a:t>
            </a:r>
          </a:p>
        </p:txBody>
      </p:sp>
    </p:spTree>
    <p:extLst>
      <p:ext uri="{BB962C8B-B14F-4D97-AF65-F5344CB8AC3E}">
        <p14:creationId xmlns:p14="http://schemas.microsoft.com/office/powerpoint/2010/main" val="20196639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FC7FFC-36F0-2CA1-4007-53CF77F30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876EFA6B-0D8C-661C-40FD-B4C8F63DD104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33358AC7-68C2-6C98-49E1-9A1C13E6A4A2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err="1">
                <a:solidFill>
                  <a:schemeClr val="bg1"/>
                </a:solidFill>
                <a:latin typeface="Cambria" pitchFamily="18" charset="0"/>
              </a:rPr>
              <a:t>Omnichannel</a:t>
            </a:r>
            <a:endParaRPr lang="pt-BR" sz="2400" b="1" dirty="0">
              <a:solidFill>
                <a:schemeClr val="bg1"/>
              </a:solidFill>
              <a:latin typeface="Cambria" pitchFamily="18" charset="0"/>
            </a:endParaRP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68EFE12-91ED-0230-915E-B799AD100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19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BD0FF857-1098-11E7-BD68-D15CA175C64D}"/>
              </a:ext>
            </a:extLst>
          </p:cNvPr>
          <p:cNvSpPr/>
          <p:nvPr/>
        </p:nvSpPr>
        <p:spPr>
          <a:xfrm>
            <a:off x="683568" y="5649385"/>
            <a:ext cx="14221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Rodrigues, 2017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03244D5-8EE3-767D-50B1-869599CB3C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475" t="33201" r="29526" b="11689"/>
          <a:stretch/>
        </p:blipFill>
        <p:spPr>
          <a:xfrm>
            <a:off x="479415" y="1181581"/>
            <a:ext cx="8406207" cy="4136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1733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AB8AB3-03D9-3830-F07E-598F11D583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8860CA14-2753-30A2-B03B-842429F9EC24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C440FE9E-8F30-C90B-37CF-2D5A91BFD203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Serviço ao cliente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6A1E688-B6AD-0C75-8700-E728CAA30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20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3D11DE5-903F-7BCC-0A29-B2B7C912DE9C}"/>
              </a:ext>
            </a:extLst>
          </p:cNvPr>
          <p:cNvSpPr txBox="1"/>
          <p:nvPr/>
        </p:nvSpPr>
        <p:spPr>
          <a:xfrm>
            <a:off x="467544" y="1340768"/>
            <a:ext cx="819045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Cambria" pitchFamily="18" charset="0"/>
              </a:rPr>
              <a:t>Questões para serem entregues:</a:t>
            </a:r>
          </a:p>
          <a:p>
            <a:endParaRPr lang="pt-BR" sz="2000" b="1" dirty="0">
              <a:latin typeface="Cambria" pitchFamily="18" charset="0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pt-BR" sz="2000" dirty="0">
                <a:latin typeface="Cambria" pitchFamily="18" charset="0"/>
              </a:rPr>
              <a:t>Imaginem que vocês são uma empresa de consultoria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pt-BR" sz="2000" dirty="0">
                <a:latin typeface="Cambria" pitchFamily="18" charset="0"/>
              </a:rPr>
              <a:t>Vocês foram contratados para implementar um sistema </a:t>
            </a:r>
            <a:r>
              <a:rPr lang="pt-BR" sz="2000" dirty="0" err="1">
                <a:latin typeface="Cambria" pitchFamily="18" charset="0"/>
              </a:rPr>
              <a:t>omnichannel</a:t>
            </a:r>
            <a:endParaRPr lang="pt-BR" sz="2000" dirty="0">
              <a:latin typeface="Cambria" pitchFamily="18" charset="0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pt-BR" sz="2000" dirty="0">
                <a:latin typeface="Cambria" pitchFamily="18" charset="0"/>
              </a:rPr>
              <a:t>Defina como será a estratégia multicanal e a integração destes canais para gerar um serviço superior?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pt-BR" sz="2000" dirty="0">
                <a:latin typeface="Cambria" pitchFamily="18" charset="0"/>
              </a:rPr>
              <a:t>Como será a integração das bases de dados e sistemas de informações? (precisa garantir informação de níveis de estoque e processo de S&amp;OP “running </a:t>
            </a:r>
            <a:r>
              <a:rPr lang="pt-BR" sz="2000" dirty="0" err="1">
                <a:latin typeface="Cambria" pitchFamily="18" charset="0"/>
              </a:rPr>
              <a:t>smoothly</a:t>
            </a:r>
            <a:r>
              <a:rPr lang="pt-BR" sz="2000" dirty="0">
                <a:latin typeface="Cambria" pitchFamily="18" charset="0"/>
              </a:rPr>
              <a:t>”)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pt-BR" sz="2000" dirty="0">
                <a:latin typeface="Cambria" pitchFamily="18" charset="0"/>
              </a:rPr>
              <a:t>Quanto custará a implementação? Incluindo a consultoria de vocês?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endParaRPr lang="pt-BR" sz="2000" dirty="0">
              <a:latin typeface="Cambria" pitchFamily="18" charset="0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endParaRPr lang="pt-BR" sz="2000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816434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81008</TotalTime>
  <Words>934</Words>
  <Application>Microsoft Office PowerPoint</Application>
  <PresentationFormat>Apresentação na tela (4:3)</PresentationFormat>
  <Paragraphs>144</Paragraphs>
  <Slides>20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8" baseType="lpstr">
      <vt:lpstr>Arial</vt:lpstr>
      <vt:lpstr>Arial Narrow</vt:lpstr>
      <vt:lpstr>Bell MT</vt:lpstr>
      <vt:lpstr>Calibri</vt:lpstr>
      <vt:lpstr>Cambria</vt:lpstr>
      <vt:lpstr>Times New Roman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Pedro</dc:creator>
  <cp:lastModifiedBy>Pedro Senna</cp:lastModifiedBy>
  <cp:revision>291</cp:revision>
  <dcterms:created xsi:type="dcterms:W3CDTF">2013-12-27T12:27:06Z</dcterms:created>
  <dcterms:modified xsi:type="dcterms:W3CDTF">2026-03-16T21:08:30Z</dcterms:modified>
</cp:coreProperties>
</file>