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" r:id="rId2"/>
    <p:sldId id="264" r:id="rId3"/>
    <p:sldId id="365" r:id="rId4"/>
    <p:sldId id="393" r:id="rId5"/>
    <p:sldId id="312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94" r:id="rId21"/>
    <p:sldId id="392" r:id="rId22"/>
    <p:sldId id="380" r:id="rId23"/>
    <p:sldId id="381" r:id="rId24"/>
    <p:sldId id="382" r:id="rId25"/>
    <p:sldId id="383" r:id="rId26"/>
    <p:sldId id="384" r:id="rId27"/>
    <p:sldId id="385" r:id="rId28"/>
    <p:sldId id="386" r:id="rId29"/>
    <p:sldId id="387" r:id="rId30"/>
    <p:sldId id="388" r:id="rId31"/>
    <p:sldId id="390" r:id="rId32"/>
    <p:sldId id="395" r:id="rId3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5560" autoAdjust="0"/>
  </p:normalViewPr>
  <p:slideViewPr>
    <p:cSldViewPr>
      <p:cViewPr varScale="1">
        <p:scale>
          <a:sx n="82" d="100"/>
          <a:sy n="82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DF6D5-B1E8-454C-AB23-2B66796FDEC9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9D962-8C91-46ED-B49F-795DAAF681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77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08/03/2026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upplychain24h.com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42E376F4-842D-36ED-BE7A-8F4D3BDB85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96" b="6652"/>
          <a:stretch>
            <a:fillRect/>
          </a:stretch>
        </p:blipFill>
        <p:spPr>
          <a:xfrm>
            <a:off x="0" y="13266"/>
            <a:ext cx="9144000" cy="6559896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2B6FFA08-EE98-070D-E6F3-807C265CBD85}"/>
              </a:ext>
            </a:extLst>
          </p:cNvPr>
          <p:cNvSpPr/>
          <p:nvPr/>
        </p:nvSpPr>
        <p:spPr>
          <a:xfrm>
            <a:off x="14807" y="404664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Disciplina: GPRO 7814 - Logística</a:t>
            </a:r>
          </a:p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18:10 – 21:30 – E 313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5C0EE3D-A7C0-C8BC-A16D-9B50CBD44A06}"/>
              </a:ext>
            </a:extLst>
          </p:cNvPr>
          <p:cNvSpPr/>
          <p:nvPr/>
        </p:nvSpPr>
        <p:spPr>
          <a:xfrm>
            <a:off x="3498571" y="4149080"/>
            <a:ext cx="3672408" cy="115212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Aula 3 – Serviço ao cliente</a:t>
            </a:r>
          </a:p>
        </p:txBody>
      </p:sp>
      <p:pic>
        <p:nvPicPr>
          <p:cNvPr id="21" name="Imagem 20" descr="Imagem de jogo de vídeo game&#10;&#10;O conteúdo gerado por IA pode estar incorreto.">
            <a:extLst>
              <a:ext uri="{FF2B5EF4-FFF2-40B4-BE49-F238E27FC236}">
                <a16:creationId xmlns:a16="http://schemas.microsoft.com/office/drawing/2014/main" id="{B4C39AA3-D19A-1B78-DE67-1CA58FE5B6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870" b="6652"/>
          <a:stretch>
            <a:fillRect/>
          </a:stretch>
        </p:blipFill>
        <p:spPr>
          <a:xfrm>
            <a:off x="0" y="6312296"/>
            <a:ext cx="9144000" cy="575402"/>
          </a:xfrm>
          <a:prstGeom prst="rect">
            <a:avLst/>
          </a:prstGeom>
          <a:solidFill>
            <a:srgbClr val="002060"/>
          </a:solidFill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E8A21563-C140-453B-446B-B4A899BE656E}"/>
              </a:ext>
            </a:extLst>
          </p:cNvPr>
          <p:cNvGrpSpPr/>
          <p:nvPr/>
        </p:nvGrpSpPr>
        <p:grpSpPr>
          <a:xfrm>
            <a:off x="17647" y="6093102"/>
            <a:ext cx="5821896" cy="476672"/>
            <a:chOff x="-25760" y="6368062"/>
            <a:chExt cx="5821896" cy="476672"/>
          </a:xfrm>
        </p:grpSpPr>
        <p:sp>
          <p:nvSpPr>
            <p:cNvPr id="12" name="Retângulo 11"/>
            <p:cNvSpPr/>
            <p:nvPr/>
          </p:nvSpPr>
          <p:spPr>
            <a:xfrm>
              <a:off x="-25760" y="6368062"/>
              <a:ext cx="5821896" cy="476672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14807" y="6421732"/>
              <a:ext cx="4283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i="1" dirty="0">
                  <a:solidFill>
                    <a:schemeClr val="bg1"/>
                  </a:solidFill>
                  <a:latin typeface="Cambria" pitchFamily="18" charset="0"/>
                </a:rPr>
                <a:t>Prof. Pedro Senna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200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B31CD5EA-EDB3-55B0-15BE-C787E128D13B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493841D-0461-8866-F8FA-A1E4F543586C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paço Reservado para Número de Slide 3">
            <a:extLst>
              <a:ext uri="{FF2B5EF4-FFF2-40B4-BE49-F238E27FC236}">
                <a16:creationId xmlns:a16="http://schemas.microsoft.com/office/drawing/2014/main" id="{1C3E44E1-3AA0-356C-91EA-9A5DC1DC2259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2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3528" y="879103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Calendário: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8CA3D4-6634-48F1-9A86-370DC439DAF5}"/>
              </a:ext>
            </a:extLst>
          </p:cNvPr>
          <p:cNvSpPr txBox="1"/>
          <p:nvPr/>
        </p:nvSpPr>
        <p:spPr>
          <a:xfrm>
            <a:off x="58153" y="6338693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  <a:p>
            <a:r>
              <a:rPr lang="pt-BR" sz="1200" b="1" i="1" dirty="0">
                <a:latin typeface="Cambria" pitchFamily="18" charset="0"/>
              </a:rPr>
              <a:t>Logística – PRO 7814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2F511B-DA49-7524-84BE-EE862140755F}"/>
              </a:ext>
            </a:extLst>
          </p:cNvPr>
          <p:cNvSpPr txBox="1"/>
          <p:nvPr/>
        </p:nvSpPr>
        <p:spPr>
          <a:xfrm>
            <a:off x="262848" y="1394767"/>
            <a:ext cx="861830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1 - Introdução ao Curso, Logística e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Supply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Chain Management – 24/2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2 –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Last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mile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e Torre de controle - 3/3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3 – Serviço ao cliente – 10/3</a:t>
            </a:r>
            <a:endParaRPr lang="pt-BR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4 – </a:t>
            </a:r>
            <a:r>
              <a:rPr lang="pt-BR" sz="1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Omnichannel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– 17/3 -</a:t>
            </a:r>
            <a:r>
              <a:rPr lang="pt-BR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  <a:endParaRPr lang="pt-BR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5 – </a:t>
            </a:r>
            <a:r>
              <a:rPr lang="pt-BR" sz="1400" b="1" i="0" u="none" strike="noStrike" dirty="0">
                <a:solidFill>
                  <a:srgbClr val="4F81BD"/>
                </a:solidFill>
                <a:effectLst/>
                <a:latin typeface="Cambria" panose="02040503050406030204" pitchFamily="18" charset="0"/>
              </a:rPr>
              <a:t>BEER GAME - 24/3</a:t>
            </a:r>
            <a:endParaRPr lang="pt-BR" sz="1400" b="1" dirty="0">
              <a:solidFill>
                <a:srgbClr val="4F81BD"/>
              </a:solidFill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6 – Armazenagem I - 7/4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7 – Armazenagem II - 14/4</a:t>
            </a:r>
            <a:endParaRPr lang="en-US" sz="140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8 – 21/4 - Feriado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9 – P1- 28/4</a:t>
            </a:r>
            <a:endParaRPr lang="en-US" sz="14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10 – Transportes I - 5/5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11 – Transportes II – 12/5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13 – SCRM - 19/5</a:t>
            </a:r>
            <a:endParaRPr lang="en-US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14 – Economia Circular - 26/5</a:t>
            </a:r>
            <a:r>
              <a:rPr lang="en-US" sz="1400" dirty="0">
                <a:solidFill>
                  <a:srgbClr val="000000"/>
                </a:solidFill>
                <a:latin typeface="Cambria" panose="02040503050406030204" pitchFamily="18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15 –Estudo e dúvidas - 2/6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Semana 16 – P2 - 9/6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0000"/>
                </a:solidFill>
                <a:latin typeface="Cambria" panose="02040503050406030204" pitchFamily="18" charset="0"/>
              </a:rPr>
              <a:t>Semana 17 – Correção e dúvidas -  16/6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Cambria" panose="02040503050406030204" pitchFamily="18" charset="0"/>
              </a:rPr>
              <a:t>Semana 18 – Prova de reposição e entrega dos trabalhos - 23/6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19 – Fechamento das notas - 30/6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400" b="1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Semana 17 – Prova final - 7/7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38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3316-854D-A5FF-77FB-C4DD0F61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83843F65-F765-0BC4-B7D1-9C2AF3D32839}"/>
              </a:ext>
            </a:extLst>
          </p:cNvPr>
          <p:cNvSpPr/>
          <p:nvPr/>
        </p:nvSpPr>
        <p:spPr>
          <a:xfrm>
            <a:off x="0" y="811374"/>
            <a:ext cx="9144000" cy="555696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A2C951B-104F-E6E3-39A3-A5BFFA2FB039}"/>
              </a:ext>
            </a:extLst>
          </p:cNvPr>
          <p:cNvSpPr/>
          <p:nvPr/>
        </p:nvSpPr>
        <p:spPr>
          <a:xfrm>
            <a:off x="0" y="6368339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Número de Slide 3">
            <a:extLst>
              <a:ext uri="{FF2B5EF4-FFF2-40B4-BE49-F238E27FC236}">
                <a16:creationId xmlns:a16="http://schemas.microsoft.com/office/drawing/2014/main" id="{C8E8A7CD-E619-2016-50BB-5B36ADF459A8}"/>
              </a:ext>
            </a:extLst>
          </p:cNvPr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19D8CF-8DEC-4D9F-84EE-ADF04DFF3391}" type="slidenum">
              <a:rPr lang="pt-BR" b="1" smtClean="0">
                <a:solidFill>
                  <a:schemeClr val="bg1"/>
                </a:solidFill>
              </a:rPr>
              <a:pPr/>
              <a:t>3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25BEE9-DBE6-C42C-7FD7-AE36C950DC01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341B2A7-EE6C-4F26-131C-59C707F4111D}"/>
              </a:ext>
            </a:extLst>
          </p:cNvPr>
          <p:cNvSpPr txBox="1"/>
          <p:nvPr/>
        </p:nvSpPr>
        <p:spPr>
          <a:xfrm>
            <a:off x="58153" y="6338693"/>
            <a:ext cx="4283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>
                <a:latin typeface="Cambria" pitchFamily="18" charset="0"/>
              </a:rPr>
              <a:t>Aula 1 – Introdução ao Curso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E90A5B9-B09F-0BE2-65AD-3D7B18EF30F4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Programação do curso </a:t>
            </a:r>
          </a:p>
          <a:p>
            <a:r>
              <a:rPr lang="pt-BR" sz="1400" b="1" i="1" dirty="0">
                <a:solidFill>
                  <a:schemeClr val="bg1"/>
                </a:solidFill>
                <a:latin typeface="Cambria" pitchFamily="18" charset="0"/>
              </a:rPr>
              <a:t>Objetivos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3AA8EEF-ECD9-2EFC-2A2D-B6078FB17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pPr/>
              <a:t>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CA88D77-E59F-FB49-E216-9E98F4527A34}"/>
              </a:ext>
            </a:extLst>
          </p:cNvPr>
          <p:cNvSpPr txBox="1"/>
          <p:nvPr/>
        </p:nvSpPr>
        <p:spPr>
          <a:xfrm>
            <a:off x="323528" y="879103"/>
            <a:ext cx="8784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ambria" pitchFamily="18" charset="0"/>
              </a:rPr>
              <a:t>Projetos de outras mídias</a:t>
            </a:r>
          </a:p>
          <a:p>
            <a:endParaRPr lang="pt-BR" sz="2400" b="1" dirty="0">
              <a:latin typeface="Cambria" pitchFamily="18" charset="0"/>
            </a:endParaRPr>
          </a:p>
          <a:p>
            <a:r>
              <a:rPr lang="pt-BR" dirty="0">
                <a:latin typeface="Cambria" pitchFamily="18" charset="0"/>
              </a:rPr>
              <a:t>Site: </a:t>
            </a:r>
            <a:r>
              <a:rPr lang="pt-BR" dirty="0">
                <a:latin typeface="Cambria" pitchFamily="18" charset="0"/>
                <a:hlinkClick r:id="rId2"/>
              </a:rPr>
              <a:t>https://supplychain24h.com/</a:t>
            </a:r>
            <a:r>
              <a:rPr lang="pt-BR" dirty="0">
                <a:latin typeface="Cambria" pitchFamily="18" charset="0"/>
              </a:rPr>
              <a:t> - Todo o material do curso ficará aqui.</a:t>
            </a:r>
          </a:p>
        </p:txBody>
      </p:sp>
      <p:pic>
        <p:nvPicPr>
          <p:cNvPr id="11" name="Imagem 10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C8FB6A38-028F-AD8C-5065-950D491203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238"/>
          <a:stretch>
            <a:fillRect/>
          </a:stretch>
        </p:blipFill>
        <p:spPr>
          <a:xfrm>
            <a:off x="323528" y="2276872"/>
            <a:ext cx="712980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2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E5AE6-E902-64A7-0E8E-26EF0D4BD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4BEA6B5-CFD7-9EA1-9844-3C2C795B5D2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AF3B756-E1CB-5E1D-3BDD-2E418EF48009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49E9D5-DD1C-14C8-A627-D569D6990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8A15CE9-8387-66DF-5C0F-F47B2CE62714}"/>
              </a:ext>
            </a:extLst>
          </p:cNvPr>
          <p:cNvSpPr txBox="1"/>
          <p:nvPr/>
        </p:nvSpPr>
        <p:spPr>
          <a:xfrm>
            <a:off x="287524" y="3028890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Cambria" pitchFamily="18" charset="0"/>
              </a:rPr>
              <a:t>Módulo 1 – Necessidades dos clientes e integração com a logística</a:t>
            </a:r>
          </a:p>
        </p:txBody>
      </p:sp>
    </p:spTree>
    <p:extLst>
      <p:ext uri="{BB962C8B-B14F-4D97-AF65-F5344CB8AC3E}">
        <p14:creationId xmlns:p14="http://schemas.microsoft.com/office/powerpoint/2010/main" val="2025957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Modelo da logística integrada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5</a:t>
            </a:fld>
            <a:endParaRPr lang="pt-BR" b="1" dirty="0">
              <a:solidFill>
                <a:schemeClr val="tx1"/>
              </a:solidFill>
            </a:endParaRP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F8B4ED2C-B2E4-BCEF-3A3F-E66E4F668688}"/>
              </a:ext>
            </a:extLst>
          </p:cNvPr>
          <p:cNvGrpSpPr>
            <a:grpSpLocks/>
          </p:cNvGrpSpPr>
          <p:nvPr/>
        </p:nvGrpSpPr>
        <p:grpSpPr bwMode="auto">
          <a:xfrm>
            <a:off x="738188" y="1680039"/>
            <a:ext cx="6881812" cy="4330700"/>
            <a:chOff x="632" y="1208"/>
            <a:chExt cx="4784" cy="272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DD995887-B83F-4787-AB36-CE892E1F1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" y="1208"/>
              <a:ext cx="1280" cy="512"/>
            </a:xfrm>
            <a:prstGeom prst="rect">
              <a:avLst/>
            </a:prstGeom>
            <a:solidFill>
              <a:srgbClr val="FFFFCC"/>
            </a:solidFill>
            <a:ln w="254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DISTRIBUIÇÃO</a:t>
              </a:r>
            </a:p>
            <a:p>
              <a:pPr algn="ctr"/>
              <a:r>
                <a:rPr lang="pt-BR" altLang="pt-BR" sz="1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Serviço ao Cliente</a:t>
              </a:r>
              <a:endParaRPr lang="pt-BR" altLang="pt-BR" sz="1600" b="1">
                <a:solidFill>
                  <a:srgbClr val="00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5941D923-7C01-1369-7243-48C320D77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" y="1880"/>
              <a:ext cx="1280" cy="512"/>
            </a:xfrm>
            <a:prstGeom prst="rect">
              <a:avLst/>
            </a:prstGeom>
            <a:solidFill>
              <a:srgbClr val="FFFFCC"/>
            </a:solidFill>
            <a:ln w="254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LOTES DE </a:t>
              </a:r>
            </a:p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COMPRA</a:t>
              </a:r>
            </a:p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OU VENDA</a:t>
              </a:r>
            </a:p>
          </p:txBody>
        </p:sp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33BA8A7E-69A1-58D5-C095-DD0B6A6794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" y="2744"/>
              <a:ext cx="1280" cy="512"/>
            </a:xfrm>
            <a:prstGeom prst="rect">
              <a:avLst/>
            </a:prstGeom>
            <a:solidFill>
              <a:srgbClr val="FFFFCC"/>
            </a:solidFill>
            <a:ln w="254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pPr algn="ctr"/>
              <a:r>
                <a:rPr lang="pt-BR" altLang="pt-BR" sz="19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ESTOQUES</a:t>
              </a:r>
            </a:p>
          </p:txBody>
        </p:sp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F0C18FE9-394A-7DD2-3CA1-78EBF5450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8" y="3416"/>
              <a:ext cx="1280" cy="512"/>
            </a:xfrm>
            <a:prstGeom prst="rect">
              <a:avLst/>
            </a:prstGeom>
            <a:solidFill>
              <a:srgbClr val="FFFFCC"/>
            </a:solidFill>
            <a:ln w="254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PROCESSAMENTO</a:t>
              </a:r>
            </a:p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DE PEDIDOS</a:t>
              </a:r>
              <a:endParaRPr lang="pt-BR" altLang="pt-BR" sz="19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4A4D3D50-1AEF-6531-8FD7-03FC7DFD7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6" y="2792"/>
              <a:ext cx="1280" cy="512"/>
            </a:xfrm>
            <a:prstGeom prst="rect">
              <a:avLst/>
            </a:prstGeom>
            <a:solidFill>
              <a:srgbClr val="FFFFCC"/>
            </a:solidFill>
            <a:ln w="254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pPr algn="ctr"/>
              <a:r>
                <a:rPr lang="pt-BR" altLang="pt-BR" sz="1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ARMAZENAGEM</a:t>
              </a:r>
              <a:endParaRPr lang="pt-BR" altLang="pt-BR" sz="19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9">
              <a:extLst>
                <a:ext uri="{FF2B5EF4-FFF2-40B4-BE49-F238E27FC236}">
                  <a16:creationId xmlns:a16="http://schemas.microsoft.com/office/drawing/2014/main" id="{C5B491E5-DFEC-8E91-C6BB-F7B06833E2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6" y="1880"/>
              <a:ext cx="1280" cy="512"/>
            </a:xfrm>
            <a:prstGeom prst="rect">
              <a:avLst/>
            </a:prstGeom>
            <a:solidFill>
              <a:srgbClr val="FFFFCC"/>
            </a:solidFill>
            <a:ln w="254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pPr algn="ctr"/>
              <a:r>
                <a:rPr lang="pt-BR" altLang="pt-BR" sz="19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anose="02020603050405020304" pitchFamily="18" charset="0"/>
                </a:rPr>
                <a:t>TRANSPORTE</a:t>
              </a:r>
            </a:p>
          </p:txBody>
        </p:sp>
        <p:sp>
          <p:nvSpPr>
            <p:cNvPr id="17" name="Line 10">
              <a:extLst>
                <a:ext uri="{FF2B5EF4-FFF2-40B4-BE49-F238E27FC236}">
                  <a16:creationId xmlns:a16="http://schemas.microsoft.com/office/drawing/2014/main" id="{A8219811-EDEE-11BD-2168-53D506F964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1440"/>
              <a:ext cx="1104" cy="432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" name="Line 11">
              <a:extLst>
                <a:ext uri="{FF2B5EF4-FFF2-40B4-BE49-F238E27FC236}">
                  <a16:creationId xmlns:a16="http://schemas.microsoft.com/office/drawing/2014/main" id="{5BE0A094-48D1-2C01-7192-C2413209AA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8" y="1440"/>
              <a:ext cx="1104" cy="432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9" name="Line 12">
              <a:extLst>
                <a:ext uri="{FF2B5EF4-FFF2-40B4-BE49-F238E27FC236}">
                  <a16:creationId xmlns:a16="http://schemas.microsoft.com/office/drawing/2014/main" id="{F466A21F-49AE-02A3-539B-B6891F4738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2400"/>
              <a:ext cx="0" cy="336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" name="Line 13">
              <a:extLst>
                <a:ext uri="{FF2B5EF4-FFF2-40B4-BE49-F238E27FC236}">
                  <a16:creationId xmlns:a16="http://schemas.microsoft.com/office/drawing/2014/main" id="{6DD19EBC-8E52-B46F-35F1-06E898A9D1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3264"/>
              <a:ext cx="1200" cy="432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" name="Line 14">
              <a:extLst>
                <a:ext uri="{FF2B5EF4-FFF2-40B4-BE49-F238E27FC236}">
                  <a16:creationId xmlns:a16="http://schemas.microsoft.com/office/drawing/2014/main" id="{5EACC732-111E-22F3-972D-D43CD6E7AE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6" y="3312"/>
              <a:ext cx="1104" cy="384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" name="Line 15">
              <a:extLst>
                <a:ext uri="{FF2B5EF4-FFF2-40B4-BE49-F238E27FC236}">
                  <a16:creationId xmlns:a16="http://schemas.microsoft.com/office/drawing/2014/main" id="{22D59264-C508-82EF-CE32-0B3AF7BD02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" y="2400"/>
              <a:ext cx="0" cy="384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" name="Line 16">
              <a:extLst>
                <a:ext uri="{FF2B5EF4-FFF2-40B4-BE49-F238E27FC236}">
                  <a16:creationId xmlns:a16="http://schemas.microsoft.com/office/drawing/2014/main" id="{C7BBA5D9-0F33-D27B-FE59-14EEBEF0A2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4" y="1728"/>
              <a:ext cx="1104" cy="1296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" name="Line 17">
              <a:extLst>
                <a:ext uri="{FF2B5EF4-FFF2-40B4-BE49-F238E27FC236}">
                  <a16:creationId xmlns:a16="http://schemas.microsoft.com/office/drawing/2014/main" id="{59E8EA32-A51F-C2C0-5B38-8B62346D56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0" y="1728"/>
              <a:ext cx="1104" cy="1296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" name="Line 18">
              <a:extLst>
                <a:ext uri="{FF2B5EF4-FFF2-40B4-BE49-F238E27FC236}">
                  <a16:creationId xmlns:a16="http://schemas.microsoft.com/office/drawing/2014/main" id="{0095E1F5-4DFE-C91B-B116-3C78A4BFD0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4" y="1728"/>
              <a:ext cx="0" cy="1680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" name="Line 19">
              <a:extLst>
                <a:ext uri="{FF2B5EF4-FFF2-40B4-BE49-F238E27FC236}">
                  <a16:creationId xmlns:a16="http://schemas.microsoft.com/office/drawing/2014/main" id="{C4379D4E-1F74-48EA-D7B1-C57C66F758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2112"/>
              <a:ext cx="2208" cy="0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" name="Line 20">
              <a:extLst>
                <a:ext uri="{FF2B5EF4-FFF2-40B4-BE49-F238E27FC236}">
                  <a16:creationId xmlns:a16="http://schemas.microsoft.com/office/drawing/2014/main" id="{529A239E-9B47-0ACF-60EC-CAA9DD0B42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2112"/>
              <a:ext cx="2208" cy="912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" name="Line 21">
              <a:extLst>
                <a:ext uri="{FF2B5EF4-FFF2-40B4-BE49-F238E27FC236}">
                  <a16:creationId xmlns:a16="http://schemas.microsoft.com/office/drawing/2014/main" id="{54F75BB4-0B22-7311-40A6-2702F91CAA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2112"/>
              <a:ext cx="1104" cy="1296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" name="Line 22">
              <a:extLst>
                <a:ext uri="{FF2B5EF4-FFF2-40B4-BE49-F238E27FC236}">
                  <a16:creationId xmlns:a16="http://schemas.microsoft.com/office/drawing/2014/main" id="{F04DBA39-49F3-4695-E44C-D16DB8E722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0" y="2112"/>
              <a:ext cx="2208" cy="960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" name="Line 23">
              <a:extLst>
                <a:ext uri="{FF2B5EF4-FFF2-40B4-BE49-F238E27FC236}">
                  <a16:creationId xmlns:a16="http://schemas.microsoft.com/office/drawing/2014/main" id="{68ABDC03-CFED-0272-466D-58B08B04DC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4" y="2112"/>
              <a:ext cx="1104" cy="1296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" name="Line 24">
              <a:extLst>
                <a:ext uri="{FF2B5EF4-FFF2-40B4-BE49-F238E27FC236}">
                  <a16:creationId xmlns:a16="http://schemas.microsoft.com/office/drawing/2014/main" id="{EE47AE37-6373-0BAB-4278-35BF774BC2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3072"/>
              <a:ext cx="2208" cy="0"/>
            </a:xfrm>
            <a:prstGeom prst="line">
              <a:avLst/>
            </a:prstGeom>
            <a:noFill/>
            <a:ln w="3048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663276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1699B-28DD-4BF6-8B11-D027C044D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966048B-DD93-66D5-4746-F79040EE19B3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BA34FE6-1200-9122-5E2C-2B0E8AABDC33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4Ps e Logística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47959F7-1FB2-C3FB-3F00-2168D4663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05B6EAC-F85F-9389-844B-4403105848E5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A interface dos 4 </a:t>
            </a:r>
            <a:r>
              <a:rPr lang="pt-BR" sz="2000" b="1" dirty="0" err="1">
                <a:latin typeface="Cambria" pitchFamily="18" charset="0"/>
              </a:rPr>
              <a:t>P’s</a:t>
            </a:r>
            <a:r>
              <a:rPr lang="pt-BR" sz="2000" b="1" dirty="0">
                <a:latin typeface="Cambria" pitchFamily="18" charset="0"/>
              </a:rPr>
              <a:t> do Marketing com a Logística</a:t>
            </a:r>
            <a:endParaRPr lang="pt-BR" sz="2400" b="1" dirty="0">
              <a:latin typeface="Cambria" pitchFamily="18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AA78582-17D9-FB58-D839-2C1D84486775}"/>
              </a:ext>
            </a:extLst>
          </p:cNvPr>
          <p:cNvGrpSpPr/>
          <p:nvPr/>
        </p:nvGrpSpPr>
        <p:grpSpPr>
          <a:xfrm>
            <a:off x="1115616" y="2152945"/>
            <a:ext cx="5867400" cy="2819400"/>
            <a:chOff x="2057400" y="3886200"/>
            <a:chExt cx="5867400" cy="2819400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38E9D2EE-51AE-77DF-8238-94CD5330F3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3886200"/>
              <a:ext cx="1201738" cy="411163"/>
            </a:xfrm>
            <a:prstGeom prst="rect">
              <a:avLst/>
            </a:prstGeom>
            <a:solidFill>
              <a:srgbClr val="F7ECB3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508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pt-BR" sz="1400" b="1">
                  <a:solidFill>
                    <a:srgbClr val="003366"/>
                  </a:solidFill>
                  <a:latin typeface="Arial Narrow" panose="020B0606020202030204" pitchFamily="34" charset="0"/>
                </a:rPr>
                <a:t>PRODUTO</a:t>
              </a:r>
              <a:endParaRPr lang="en-US" altLang="pt-BR" sz="1400" b="1">
                <a:latin typeface="Arial Narrow" panose="020B0606020202030204" pitchFamily="34" charset="0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CF2BD5F4-88A2-C607-DB15-9159A0649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5600" y="4419600"/>
              <a:ext cx="1219200" cy="414338"/>
            </a:xfrm>
            <a:prstGeom prst="rect">
              <a:avLst/>
            </a:prstGeom>
            <a:solidFill>
              <a:srgbClr val="F7ECB3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508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pt-BR" sz="1400" b="1">
                  <a:solidFill>
                    <a:srgbClr val="003366"/>
                  </a:solidFill>
                  <a:latin typeface="Arial Narrow" panose="020B0606020202030204" pitchFamily="34" charset="0"/>
                </a:rPr>
                <a:t>PROMOÇÃO</a:t>
              </a: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7E38684E-346F-E94E-22B7-4EF5BBEA4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400" y="4495800"/>
              <a:ext cx="1106488" cy="436563"/>
            </a:xfrm>
            <a:prstGeom prst="rect">
              <a:avLst/>
            </a:prstGeom>
            <a:solidFill>
              <a:srgbClr val="F7ECB3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508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pt-BR" sz="1400" b="1">
                  <a:solidFill>
                    <a:srgbClr val="003366"/>
                  </a:solidFill>
                  <a:latin typeface="Arial Narrow" panose="020B0606020202030204" pitchFamily="34" charset="0"/>
                </a:rPr>
                <a:t>PREÇO</a:t>
              </a:r>
              <a:endParaRPr lang="en-US" altLang="pt-BR" sz="1400" b="1">
                <a:latin typeface="Arial Narrow" panose="020B0606020202030204" pitchFamily="34" charset="0"/>
              </a:endParaRPr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7798E06F-B7D2-8CD6-6DCF-FD5140DA6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1000" y="5257800"/>
              <a:ext cx="1447800" cy="457200"/>
            </a:xfrm>
            <a:prstGeom prst="rect">
              <a:avLst/>
            </a:prstGeom>
            <a:solidFill>
              <a:srgbClr val="F7ECB3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508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pt-BR" sz="1400" b="1">
                  <a:solidFill>
                    <a:srgbClr val="003366"/>
                  </a:solidFill>
                  <a:latin typeface="Arial Narrow" panose="020B0606020202030204" pitchFamily="34" charset="0"/>
                </a:rPr>
                <a:t>PONTO</a:t>
              </a:r>
            </a:p>
            <a:p>
              <a:pPr algn="ctr"/>
              <a:r>
                <a:rPr lang="en-US" altLang="pt-BR" sz="1400" b="1">
                  <a:solidFill>
                    <a:srgbClr val="003366"/>
                  </a:solidFill>
                  <a:latin typeface="Arial Narrow" panose="020B0606020202030204" pitchFamily="34" charset="0"/>
                </a:rPr>
                <a:t>(DISTRIBUIÇÃO)</a:t>
              </a:r>
              <a:endParaRPr lang="en-US" altLang="pt-BR" sz="1400" b="1">
                <a:latin typeface="Arial Narrow" panose="020B0606020202030204" pitchFamily="34" charset="0"/>
              </a:endParaRPr>
            </a:p>
          </p:txBody>
        </p:sp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AC143087-21EE-0F7B-01BC-2C791BDE50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2400" y="6248400"/>
              <a:ext cx="1828800" cy="457200"/>
            </a:xfrm>
            <a:prstGeom prst="rect">
              <a:avLst/>
            </a:prstGeom>
            <a:solidFill>
              <a:srgbClr val="F7ECB3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508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pt-BR" sz="1400" b="1" i="1">
                  <a:solidFill>
                    <a:srgbClr val="003366"/>
                  </a:solidFill>
                  <a:latin typeface="Arial Narrow" panose="020B0606020202030204" pitchFamily="34" charset="0"/>
                </a:rPr>
                <a:t>SERVIÇO AO CLIENTE</a:t>
              </a:r>
              <a:endParaRPr lang="en-US" altLang="pt-BR" sz="1400" b="1">
                <a:solidFill>
                  <a:srgbClr val="003366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3617C11B-F6D4-4446-77A1-6DC9E65C6D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9000" y="4724400"/>
              <a:ext cx="2438400" cy="0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B1556298-A068-0E23-1409-3B7B361F17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6600" y="4114800"/>
              <a:ext cx="762000" cy="304800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6A934F1C-0854-4317-6EE2-6EC07DFA5B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53000" y="5791200"/>
              <a:ext cx="0" cy="466725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CE146BBC-C152-3339-33AA-6ACABBBF04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638800" y="4191000"/>
              <a:ext cx="695325" cy="228600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FD4B883C-5542-7D7D-73A2-447B5F88B9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1200" y="4648200"/>
              <a:ext cx="762000" cy="609600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3A7E906C-E703-318C-E846-7A08B16C3E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76600" y="4876800"/>
              <a:ext cx="762000" cy="609600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09BE280E-B178-59EA-2F4F-852CB767F5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0600" y="4419600"/>
              <a:ext cx="0" cy="762000"/>
            </a:xfrm>
            <a:prstGeom prst="line">
              <a:avLst/>
            </a:prstGeom>
            <a:noFill/>
            <a:ln w="38100" cmpd="dbl">
              <a:solidFill>
                <a:srgbClr val="003366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134328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61957-B881-9070-71B3-5B7596A8D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275F1D3-C6FE-A090-104B-96DDF5E7D452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4B6FD21-4238-5D8E-CD29-07301F6C3BB9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FDADA36-4233-0144-38C4-A98504A27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786841A-9A75-C22A-0E30-BD6A4E980A15}"/>
              </a:ext>
            </a:extLst>
          </p:cNvPr>
          <p:cNvSpPr txBox="1"/>
          <p:nvPr/>
        </p:nvSpPr>
        <p:spPr>
          <a:xfrm>
            <a:off x="287524" y="980728"/>
            <a:ext cx="856895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Alguns princípios fundamentais de Marketing:</a:t>
            </a:r>
          </a:p>
          <a:p>
            <a:pPr algn="just"/>
            <a:endParaRPr lang="pt-BR" sz="2000" b="1" dirty="0">
              <a:latin typeface="Cambria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sz="2000" dirty="0">
                <a:latin typeface="Cambria" pitchFamily="18" charset="0"/>
              </a:rPr>
              <a:t>As necessidades dos clientes devem ser prioridade  e devem estar direcionadas para obtenção de valor.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 dirty="0">
              <a:latin typeface="Cambria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sz="2000" dirty="0">
                <a:latin typeface="Cambria" pitchFamily="18" charset="0"/>
              </a:rPr>
              <a:t>Produtos ou serviços só possuem valor se estiverem </a:t>
            </a:r>
            <a:r>
              <a:rPr lang="pt-BR" sz="2000" b="1" dirty="0">
                <a:solidFill>
                  <a:srgbClr val="C00000"/>
                </a:solidFill>
                <a:latin typeface="Cambria" pitchFamily="18" charset="0"/>
              </a:rPr>
              <a:t>disponíveis </a:t>
            </a:r>
            <a:r>
              <a:rPr lang="pt-BR" sz="2000" dirty="0">
                <a:latin typeface="Cambria" pitchFamily="18" charset="0"/>
              </a:rPr>
              <a:t>para o cliente.</a:t>
            </a:r>
            <a:r>
              <a:rPr lang="pt-BR" sz="2000" b="1" dirty="0">
                <a:solidFill>
                  <a:srgbClr val="C00000"/>
                </a:solidFill>
                <a:latin typeface="Cambria" pitchFamily="18" charset="0"/>
              </a:rPr>
              <a:t>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/>
            <a:r>
              <a:rPr lang="pt-BR" sz="2000" b="1" dirty="0">
                <a:solidFill>
                  <a:srgbClr val="C00000"/>
                </a:solidFill>
                <a:latin typeface="Cambria" pitchFamily="18" charset="0"/>
              </a:rPr>
              <a:t>Valor pode ser equacionado como:</a:t>
            </a:r>
          </a:p>
          <a:p>
            <a:pPr algn="just"/>
            <a:endParaRPr lang="pt-BR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/>
            <a:r>
              <a:rPr lang="pt-BR" sz="2000" dirty="0">
                <a:latin typeface="Cambria" pitchFamily="18" charset="0"/>
              </a:rPr>
              <a:t>(Resultados para o cliente vindos da compra do produto + Qualidade percebida do serviço logístico)/ (Preço pago pelo cliente + Custos para obter o produto ou serviço)</a:t>
            </a:r>
          </a:p>
          <a:p>
            <a:pPr algn="just"/>
            <a:endParaRPr lang="pt-BR" sz="2000" dirty="0">
              <a:latin typeface="Cambria" pitchFamily="18" charset="0"/>
            </a:endParaRPr>
          </a:p>
          <a:p>
            <a:pPr algn="just"/>
            <a:r>
              <a:rPr lang="pt-BR" sz="2000" dirty="0">
                <a:solidFill>
                  <a:srgbClr val="C00000"/>
                </a:solidFill>
                <a:latin typeface="Cambria" pitchFamily="18" charset="0"/>
              </a:rPr>
              <a:t>Reparem que a logística tem potencial para atuar em todos os elementos da equação.</a:t>
            </a:r>
            <a:endParaRPr lang="pt-BR" sz="2400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555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ACD6C-3E04-4C39-7562-BE52C38A2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49A85972-B7A6-7433-FEF0-D1F1D452F696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D2C6803-9AAB-8717-31FF-3A2763360384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69415A-0B46-434A-ADDD-79797F37E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E80656-4BA8-39C4-ADEE-CD72DFAB0F0A}"/>
              </a:ext>
            </a:extLst>
          </p:cNvPr>
          <p:cNvSpPr txBox="1"/>
          <p:nvPr/>
        </p:nvSpPr>
        <p:spPr>
          <a:xfrm>
            <a:off x="287524" y="980728"/>
            <a:ext cx="856895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Resultados para o cliente:</a:t>
            </a:r>
          </a:p>
          <a:p>
            <a:pPr algn="just"/>
            <a:endParaRPr lang="pt-BR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sz="2000" dirty="0">
                <a:latin typeface="Cambria" pitchFamily="18" charset="0"/>
              </a:rPr>
              <a:t>São os benefícios que o produto proporciona ao cliente disponibilizando o </a:t>
            </a:r>
            <a:r>
              <a:rPr lang="pt-BR" sz="2000" b="1" dirty="0">
                <a:solidFill>
                  <a:srgbClr val="C00000"/>
                </a:solidFill>
                <a:latin typeface="Cambria" pitchFamily="18" charset="0"/>
              </a:rPr>
              <a:t>produto correto no momento correto.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/>
            <a:r>
              <a:rPr lang="pt-BR" sz="2000" b="1" dirty="0">
                <a:latin typeface="Cambria" pitchFamily="18" charset="0"/>
              </a:rPr>
              <a:t>Vamos refletir sobre duas questões:</a:t>
            </a:r>
          </a:p>
          <a:p>
            <a:pPr algn="just"/>
            <a:endParaRPr lang="pt-BR" sz="2000" b="1" dirty="0">
              <a:latin typeface="Cambria" pitchFamily="18" charset="0"/>
            </a:endParaRPr>
          </a:p>
          <a:p>
            <a:pPr marL="457200" indent="-457200" algn="just">
              <a:buAutoNum type="arabicParenR"/>
            </a:pPr>
            <a:r>
              <a:rPr lang="pt-BR" sz="2000" b="1" dirty="0">
                <a:latin typeface="Cambria" pitchFamily="18" charset="0"/>
              </a:rPr>
              <a:t>A primeira é bem óbvia...quais as consequências de não receber o produto correto?</a:t>
            </a:r>
          </a:p>
          <a:p>
            <a:pPr marL="457200" indent="-457200" algn="just">
              <a:buAutoNum type="arabicParenR"/>
            </a:pPr>
            <a:endParaRPr lang="pt-BR" sz="2000" b="1" dirty="0">
              <a:latin typeface="Cambria" pitchFamily="18" charset="0"/>
            </a:endParaRPr>
          </a:p>
          <a:p>
            <a:pPr algn="just"/>
            <a:endParaRPr lang="pt-BR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/>
            <a:r>
              <a:rPr lang="pt-BR" sz="2000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endParaRPr lang="pt-BR" sz="2400" b="1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025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13618-19A1-0BF8-BE53-BAB5999F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855362F-CCEF-0D96-E6E0-18F9B1DE078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29F691C-8DD6-09C1-6954-91D1C13A966D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C8E4299-28F0-88D5-0DBC-CB6F7DC19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03AD53-75F4-E979-32B4-09284FD5A26B}"/>
              </a:ext>
            </a:extLst>
          </p:cNvPr>
          <p:cNvSpPr txBox="1"/>
          <p:nvPr/>
        </p:nvSpPr>
        <p:spPr>
          <a:xfrm>
            <a:off x="287524" y="980728"/>
            <a:ext cx="856895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Resultados para o cliente:</a:t>
            </a:r>
          </a:p>
          <a:p>
            <a:pPr algn="just"/>
            <a:endParaRPr lang="pt-BR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sz="2000" dirty="0">
                <a:latin typeface="Cambria" pitchFamily="18" charset="0"/>
              </a:rPr>
              <a:t>São os benefícios que o produto proporciona ao cliente disponibilizando o </a:t>
            </a:r>
            <a:r>
              <a:rPr lang="pt-BR" sz="2000" b="1" dirty="0">
                <a:solidFill>
                  <a:srgbClr val="C00000"/>
                </a:solidFill>
                <a:latin typeface="Cambria" pitchFamily="18" charset="0"/>
              </a:rPr>
              <a:t>produto correto no momento correto.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/>
            <a:r>
              <a:rPr lang="pt-BR" sz="2000" b="1" dirty="0">
                <a:latin typeface="Cambria" pitchFamily="18" charset="0"/>
              </a:rPr>
              <a:t>Vamos refletir sobre duas questões:</a:t>
            </a:r>
          </a:p>
          <a:p>
            <a:pPr algn="just"/>
            <a:endParaRPr lang="pt-BR" sz="2000" b="1" dirty="0">
              <a:latin typeface="Cambria" pitchFamily="18" charset="0"/>
            </a:endParaRPr>
          </a:p>
          <a:p>
            <a:pPr marL="457200" indent="-457200" algn="just">
              <a:buAutoNum type="arabicParenR"/>
            </a:pPr>
            <a:r>
              <a:rPr lang="pt-BR" sz="2000" b="1" dirty="0">
                <a:latin typeface="Cambria" pitchFamily="18" charset="0"/>
              </a:rPr>
              <a:t>A primeira é bem óbvia...quais as consequências de não receber o produto correto?</a:t>
            </a:r>
          </a:p>
          <a:p>
            <a:pPr marL="457200" indent="-457200" algn="just">
              <a:buAutoNum type="arabicParenR"/>
            </a:pPr>
            <a:endParaRPr lang="pt-BR" sz="2000" b="1" dirty="0">
              <a:latin typeface="Cambria" pitchFamily="18" charset="0"/>
            </a:endParaRPr>
          </a:p>
          <a:p>
            <a:pPr marL="457200" indent="-457200" algn="just">
              <a:buAutoNum type="arabicParenR"/>
            </a:pPr>
            <a:r>
              <a:rPr lang="pt-BR" sz="2000" b="1" dirty="0">
                <a:latin typeface="Cambria" pitchFamily="18" charset="0"/>
              </a:rPr>
              <a:t>Quais as consequências de receber o produto em atraso? E antes do prazo?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/>
            <a:r>
              <a:rPr lang="pt-BR" sz="2000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endParaRPr lang="pt-BR" sz="2400" b="1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540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A7E48-5C27-ABCC-800A-557280FC1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EB44BA6-D5F6-114E-5425-2DA2F04CDB66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592B3EE-7921-FFDB-D9BA-80D5ED7B7100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FF59C8F-0D83-8606-0F0C-C60F9461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4161B89-C254-9CB7-FFF3-BE79AE3AA426}"/>
              </a:ext>
            </a:extLst>
          </p:cNvPr>
          <p:cNvSpPr txBox="1"/>
          <p:nvPr/>
        </p:nvSpPr>
        <p:spPr>
          <a:xfrm>
            <a:off x="287524" y="980728"/>
            <a:ext cx="8568952" cy="518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Qualidade percebida no processo de prestação do serviço logístico:</a:t>
            </a:r>
          </a:p>
          <a:p>
            <a:pPr algn="just"/>
            <a:endParaRPr lang="pt-BR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algn="just"/>
            <a:r>
              <a:rPr lang="pt-BR" sz="2000" dirty="0">
                <a:latin typeface="Cambria" pitchFamily="18" charset="0"/>
              </a:rPr>
              <a:t>Um  bom atendimento envolve:</a:t>
            </a:r>
          </a:p>
          <a:p>
            <a:pPr algn="just"/>
            <a:endParaRPr lang="pt-BR" sz="2000" dirty="0">
              <a:latin typeface="Cambria" pitchFamily="18" charset="0"/>
            </a:endParaRPr>
          </a:p>
          <a:p>
            <a:pPr algn="just"/>
            <a:r>
              <a:rPr lang="pt-BR" sz="2000" dirty="0">
                <a:latin typeface="Cambria" pitchFamily="18" charset="0"/>
              </a:rPr>
              <a:t>Dimensões importantes na interação com a empresa: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Competência demonstrada 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Boa comunicação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Cortesia 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Limpeza das instalações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Rapidez com que são resolvidos os problemas que ocorram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endParaRPr lang="pt-BR" sz="2400" dirty="0">
              <a:latin typeface="Cambria" panose="02040503050406030204" pitchFamily="18" charset="0"/>
            </a:endParaRPr>
          </a:p>
          <a:p>
            <a:pPr algn="just"/>
            <a:r>
              <a:rPr lang="pt-BR" sz="2000" dirty="0">
                <a:latin typeface="Cambria" pitchFamily="18" charset="0"/>
              </a:rPr>
              <a:t>Papel da logística: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Informações sobre o </a:t>
            </a:r>
            <a:r>
              <a:rPr lang="pt-BR" altLang="pt-BR" sz="2000" i="1" dirty="0">
                <a:latin typeface="Cambria" panose="02040503050406030204" pitchFamily="18" charset="0"/>
              </a:rPr>
              <a:t>status </a:t>
            </a:r>
            <a:r>
              <a:rPr lang="pt-BR" altLang="pt-BR" sz="2000" dirty="0">
                <a:latin typeface="Cambria" panose="02040503050406030204" pitchFamily="18" charset="0"/>
              </a:rPr>
              <a:t>do pedido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Conhecimento do cliente, atenção personalizada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Cortesia/apoio na entrega física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Rapidez na realização do serviço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Eficiência na recuperação de falhas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Aparência dos elementos tangíveis (veículos, pessoal de </a:t>
            </a:r>
            <a:r>
              <a:rPr lang="pt-BR" altLang="pt-BR" sz="2000" dirty="0" err="1">
                <a:latin typeface="Cambria" panose="02040503050406030204" pitchFamily="18" charset="0"/>
              </a:rPr>
              <a:t>entrega,etc</a:t>
            </a:r>
            <a:r>
              <a:rPr lang="pt-BR" altLang="pt-BR" sz="2000" dirty="0">
                <a:latin typeface="Cambria" panose="02040503050406030204" pitchFamily="18" charset="0"/>
              </a:rPr>
              <a:t>.)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endParaRPr lang="pt-BR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862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0F0F3-1429-77A9-C3DA-33CA948FF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5B26F88-1ADF-A8E7-17C1-35FD96229D4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466310F-306B-BF04-A2A4-D97D90600DB8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AEE7F1A-5734-4B8D-260B-ECAAA16F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8A6ABFC-510D-4659-FF6D-C0BC2ED4AA8C}"/>
              </a:ext>
            </a:extLst>
          </p:cNvPr>
          <p:cNvSpPr txBox="1"/>
          <p:nvPr/>
        </p:nvSpPr>
        <p:spPr>
          <a:xfrm>
            <a:off x="287524" y="980728"/>
            <a:ext cx="8568952" cy="5558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Preço que o cliente paga + custos para se obter o produto ou serviço</a:t>
            </a:r>
          </a:p>
          <a:p>
            <a:pPr algn="just"/>
            <a:endParaRPr lang="pt-BR" sz="2000" b="1" dirty="0">
              <a:solidFill>
                <a:srgbClr val="C00000"/>
              </a:solidFill>
              <a:latin typeface="Cambria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Significa o quanto o cliente desembolsa, mais o esforço que ele precisa fazer para ter acesso ao produto ou serviço e de lidar com as consequências da decisão tomada.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Os “custos” incluem dificuldade de acesso, tempo de espera, percepção de risco, inconveniências de todo o tipo decorrentes da decisão de compra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endParaRPr lang="pt-BR" sz="2400" dirty="0">
              <a:latin typeface="Cambria" panose="02040503050406030204" pitchFamily="18" charset="0"/>
            </a:endParaRPr>
          </a:p>
          <a:p>
            <a:r>
              <a:rPr lang="pt-BR" altLang="pt-BR" sz="2000" b="1" dirty="0">
                <a:latin typeface="Cambria" panose="02040503050406030204" pitchFamily="18" charset="0"/>
              </a:rPr>
              <a:t>O papel da Logística na redução do preço que o cliente paga e na redução dos “custos” de obtenção:</a:t>
            </a:r>
            <a:endParaRPr lang="pt-BR" altLang="pt-BR" sz="2000" dirty="0">
              <a:latin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Eficiência Operacional que se traduza em menores custos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Disponibilidade de mercadoria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Frequência de entregas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Credibilidade/Habilidade em transmitir segurança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Consistência das entregas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Conveniência: lugar, tempo e forma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Facilidade de acesso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q"/>
            </a:pPr>
            <a:endParaRPr lang="pt-BR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554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CA65B-D0B4-880A-7DAF-085D5E438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A9180F1-CA1B-9D50-6D1E-C272C81EAEAD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ECAD43B-997D-3833-79FF-6AFF737E08AB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C361442-1E9C-E85A-102C-46DDCA583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37BBAF1-D77C-A3F6-475E-548A63DAB6BF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Serviço ao cliente é o resultado de todo o esforço logístico.</a:t>
            </a:r>
            <a:endParaRPr lang="pt-BR" sz="2000" dirty="0">
              <a:latin typeface="Cambria" panose="02040503050406030204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BB24F40-4020-37FF-07A1-73D47426D70C}"/>
              </a:ext>
            </a:extLst>
          </p:cNvPr>
          <p:cNvSpPr/>
          <p:nvPr/>
        </p:nvSpPr>
        <p:spPr>
          <a:xfrm>
            <a:off x="287524" y="1595953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Investimento em instalações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Investimento em equipamentos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Investimento em pessoas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Investimento em tecnologia</a:t>
            </a:r>
          </a:p>
        </p:txBody>
      </p:sp>
    </p:spTree>
    <p:extLst>
      <p:ext uri="{BB962C8B-B14F-4D97-AF65-F5344CB8AC3E}">
        <p14:creationId xmlns:p14="http://schemas.microsoft.com/office/powerpoint/2010/main" val="404159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6392E-DE9A-0D52-35B8-D3F0286AD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C5FC4EC-A4F4-439B-B423-9C6965E28F21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32BBF92-9AE5-203C-EA75-E2172ED64865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0F1A470-238C-6204-813B-C5763431A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56908FB-09D6-54B1-DB8B-FED0E6340F02}"/>
              </a:ext>
            </a:extLst>
          </p:cNvPr>
          <p:cNvSpPr txBox="1">
            <a:spLocks noChangeArrowheads="1"/>
          </p:cNvSpPr>
          <p:nvPr/>
        </p:nvSpPr>
        <p:spPr>
          <a:xfrm>
            <a:off x="611560" y="1428058"/>
            <a:ext cx="7737475" cy="1143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400" dirty="0">
                <a:solidFill>
                  <a:srgbClr val="C00000"/>
                </a:solidFill>
                <a:latin typeface="Cambria" panose="02040503050406030204" pitchFamily="18" charset="0"/>
              </a:rPr>
              <a:t>Satisfação:  Condição necessária mas não suficiente para reter o cliente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AC23931A-F8D2-FBBC-0EAD-C732D6F2A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0080" y="2983627"/>
            <a:ext cx="1676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dirty="0">
                <a:latin typeface="Times New Roman" panose="02020603050405020304" pitchFamily="18" charset="0"/>
              </a:rPr>
              <a:t>Satisfação do Cliente</a:t>
            </a:r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0E625169-F886-BE48-5490-9537B381E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296" y="3068264"/>
            <a:ext cx="152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dirty="0">
                <a:latin typeface="Times New Roman" panose="02020603050405020304" pitchFamily="18" charset="0"/>
              </a:rPr>
              <a:t>Valor superior do serviço</a:t>
            </a: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D03138BB-735C-9A94-3B05-F430C75C8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5896" y="3037307"/>
            <a:ext cx="533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200" b="1">
                <a:latin typeface="Times New Roman" panose="02020603050405020304" pitchFamily="18" charset="0"/>
              </a:rPr>
              <a:t>=</a:t>
            </a:r>
            <a:endParaRPr lang="pt-BR" altLang="pt-BR" sz="3200">
              <a:latin typeface="Times New Roman" panose="02020603050405020304" pitchFamily="18" charset="0"/>
            </a:endParaRP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CF0CEB70-1BCA-1F3A-69A8-DF112076F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5297" y="3113904"/>
            <a:ext cx="1371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>
                <a:latin typeface="Times New Roman" panose="02020603050405020304" pitchFamily="18" charset="0"/>
              </a:rPr>
              <a:t>Cliente leal</a:t>
            </a:r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E1887D7B-47D6-13DF-4B3D-32D170902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20" y="3893403"/>
            <a:ext cx="2578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b="1" dirty="0">
                <a:latin typeface="Cambria" panose="02040503050406030204" pitchFamily="18" charset="0"/>
              </a:rPr>
              <a:t>Geram...</a:t>
            </a:r>
            <a:endParaRPr lang="pt-BR" altLang="pt-BR" dirty="0">
              <a:latin typeface="Cambria" panose="02040503050406030204" pitchFamily="18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52FB743C-0AF1-CDBB-F424-6B3EAE398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76" y="4572406"/>
            <a:ext cx="2057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b="1" dirty="0">
                <a:solidFill>
                  <a:srgbClr val="C00000"/>
                </a:solidFill>
                <a:latin typeface="Times New Roman" panose="02020603050405020304" pitchFamily="18" charset="0"/>
              </a:rPr>
              <a:t>Rentabilidade</a:t>
            </a: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695DA19B-D469-3FF9-4804-0587C9FE2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88" y="3040187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3200" b="1" dirty="0">
                <a:latin typeface="Times New Roman" panose="02020603050405020304" pitchFamily="18" charset="0"/>
              </a:rPr>
              <a:t>+</a:t>
            </a:r>
            <a:endParaRPr lang="pt-BR" altLang="pt-BR" sz="32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126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BB32C-E640-263F-6D22-0C0BD0C8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8DC6F94-2B8E-976E-D791-2EEC9E0C4BE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DB13240-CF9C-C455-6C72-C28387B4F38A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9D9EC1-736E-1A48-A50B-F732E482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911884-AE5E-6FB1-AF39-9CE64829E80D}"/>
              </a:ext>
            </a:extLst>
          </p:cNvPr>
          <p:cNvSpPr txBox="1"/>
          <p:nvPr/>
        </p:nvSpPr>
        <p:spPr>
          <a:xfrm>
            <a:off x="287524" y="980728"/>
            <a:ext cx="856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Questões para refletir...</a:t>
            </a:r>
          </a:p>
          <a:p>
            <a:pPr algn="just"/>
            <a:endParaRPr lang="pt-BR" sz="2000" b="1" dirty="0">
              <a:latin typeface="Cambria" pitchFamily="18" charset="0"/>
            </a:endParaRPr>
          </a:p>
          <a:p>
            <a:pPr algn="just"/>
            <a:endParaRPr lang="pt-BR" sz="2000" b="1" dirty="0">
              <a:latin typeface="Cambria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altLang="pt-BR" sz="2000" b="1" dirty="0">
                <a:latin typeface="Cambria" pitchFamily="18" charset="0"/>
              </a:rPr>
              <a:t> </a:t>
            </a:r>
            <a:r>
              <a:rPr lang="pt-BR" altLang="pt-BR" sz="2000" dirty="0">
                <a:latin typeface="Cambria" pitchFamily="18" charset="0"/>
              </a:rPr>
              <a:t>É possível proporcionar um serviço de valor superior a todos os clientes?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 dirty="0">
              <a:latin typeface="Cambria" pitchFamily="18" charset="0"/>
            </a:endParaRPr>
          </a:p>
          <a:p>
            <a:pPr algn="just"/>
            <a:endParaRPr lang="pt-B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400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D36D8-BF5B-5955-A366-B5BBD24D4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5BD7ECC-AC75-B48C-9620-43FE3B1BADD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896E90C-9AAB-13D9-132F-8E49FD7D17AE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D248F78-E5AB-0736-6B20-9B3710C84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AF3C388-D48F-A9E8-2C48-5C3610BFBF77}"/>
              </a:ext>
            </a:extLst>
          </p:cNvPr>
          <p:cNvSpPr txBox="1"/>
          <p:nvPr/>
        </p:nvSpPr>
        <p:spPr>
          <a:xfrm>
            <a:off x="287524" y="980728"/>
            <a:ext cx="85689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Questões para refletir...</a:t>
            </a:r>
          </a:p>
          <a:p>
            <a:pPr algn="just"/>
            <a:endParaRPr lang="pt-BR" sz="2000" b="1" dirty="0">
              <a:latin typeface="Cambria" pitchFamily="18" charset="0"/>
            </a:endParaRPr>
          </a:p>
          <a:p>
            <a:pPr algn="just"/>
            <a:endParaRPr lang="pt-BR" sz="2000" b="1" dirty="0">
              <a:latin typeface="Cambria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altLang="pt-BR" sz="2000" b="1" dirty="0">
                <a:latin typeface="Cambria" pitchFamily="18" charset="0"/>
              </a:rPr>
              <a:t> </a:t>
            </a:r>
            <a:r>
              <a:rPr lang="pt-BR" altLang="pt-BR" sz="2000" dirty="0">
                <a:latin typeface="Cambria" pitchFamily="18" charset="0"/>
              </a:rPr>
              <a:t>É possível proporcionar um serviço de valor superior a todos os clientes?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 dirty="0">
              <a:latin typeface="Cambria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itchFamily="18" charset="0"/>
              </a:rPr>
              <a:t>Todos os clientes têm as mesmas necessidades? Requerem as mesmas atenções?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33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CFED0-6B02-DA96-2042-3DA5CDB40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20A9584-7856-B889-C515-A08D74C6628E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914D9F9-168C-7EE8-329D-472FCFB1D91C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29B9045-D316-78A3-1386-ED5AF4F0C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059E73A-665F-DC72-2B0C-2C56A07EF6C3}"/>
              </a:ext>
            </a:extLst>
          </p:cNvPr>
          <p:cNvSpPr txBox="1"/>
          <p:nvPr/>
        </p:nvSpPr>
        <p:spPr>
          <a:xfrm>
            <a:off x="287524" y="980728"/>
            <a:ext cx="85689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Questões para refletir...</a:t>
            </a:r>
          </a:p>
          <a:p>
            <a:pPr algn="just"/>
            <a:endParaRPr lang="pt-BR" sz="2000" b="1" dirty="0">
              <a:latin typeface="Cambria" pitchFamily="18" charset="0"/>
            </a:endParaRPr>
          </a:p>
          <a:p>
            <a:pPr algn="just"/>
            <a:endParaRPr lang="pt-BR" sz="2000" b="1" dirty="0">
              <a:latin typeface="Cambria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altLang="pt-BR" sz="2000" b="1" dirty="0">
                <a:latin typeface="Cambria" pitchFamily="18" charset="0"/>
              </a:rPr>
              <a:t> </a:t>
            </a:r>
            <a:r>
              <a:rPr lang="pt-BR" altLang="pt-BR" sz="2000" dirty="0">
                <a:latin typeface="Cambria" pitchFamily="18" charset="0"/>
              </a:rPr>
              <a:t>É possível proporcionar um serviço de valor superior a todos os clientes?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 dirty="0">
              <a:latin typeface="Cambria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itchFamily="18" charset="0"/>
              </a:rPr>
              <a:t>Todos os clientes têm as mesmas necessidades? Requerem as mesmas atenções?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530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2D2C2-6DA5-4995-FFF3-B6799F829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B2B3F70-8E2D-0D4D-5A48-AB7C229499B8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37D4E47-B9D6-24C5-DD5F-6C7849A03F13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3B2B297-E68A-4603-0E50-A14AD574B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19CBFA1-9714-3C84-08A3-275710CCF5E7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Questões para refletir...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55065D2-93B0-CD24-8380-8BA30FCAD6D7}"/>
              </a:ext>
            </a:extLst>
          </p:cNvPr>
          <p:cNvSpPr/>
          <p:nvPr/>
        </p:nvSpPr>
        <p:spPr>
          <a:xfrm>
            <a:off x="311540" y="1772816"/>
            <a:ext cx="68527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b="1" dirty="0">
                <a:latin typeface="Cambria" panose="02040503050406030204" pitchFamily="18" charset="0"/>
              </a:rPr>
              <a:t>Por que é Necessária uma Estratégia de Serviço ao Cliente?</a:t>
            </a:r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C7C6A92-637D-DBF5-2E74-E47C29912969}"/>
              </a:ext>
            </a:extLst>
          </p:cNvPr>
          <p:cNvSpPr/>
          <p:nvPr/>
        </p:nvSpPr>
        <p:spPr>
          <a:xfrm>
            <a:off x="467544" y="2336512"/>
            <a:ext cx="73448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b="1" dirty="0">
                <a:latin typeface="Cambria" panose="02040503050406030204" pitchFamily="18" charset="0"/>
              </a:rPr>
              <a:t>Necessidade de Fazer Escolhas (Trade- </a:t>
            </a:r>
            <a:r>
              <a:rPr lang="pt-BR" altLang="pt-BR" b="1" dirty="0" err="1">
                <a:latin typeface="Cambria" panose="02040503050406030204" pitchFamily="18" charset="0"/>
              </a:rPr>
              <a:t>offs</a:t>
            </a:r>
            <a:r>
              <a:rPr lang="pt-BR" altLang="pt-BR" b="1" dirty="0">
                <a:latin typeface="Cambria" panose="02040503050406030204" pitchFamily="18" charset="0"/>
              </a:rPr>
              <a:t>):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</a:rPr>
              <a:t>Entre custos e nível de serviços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</a:rPr>
              <a:t>Entre diferentes atributos do serviço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</a:rPr>
              <a:t>Entre Clientes com diferentes preferências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</a:rPr>
              <a:t>Entre produtos com diferentes rentabilidades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</a:rPr>
              <a:t>Entre clientes com diferentes rentabilidades</a:t>
            </a:r>
          </a:p>
          <a:p>
            <a:pPr lvl="1"/>
            <a:endParaRPr lang="pt-BR" altLang="pt-BR" sz="2400" b="1" i="1" dirty="0"/>
          </a:p>
        </p:txBody>
      </p:sp>
    </p:spTree>
    <p:extLst>
      <p:ext uri="{BB962C8B-B14F-4D97-AF65-F5344CB8AC3E}">
        <p14:creationId xmlns:p14="http://schemas.microsoft.com/office/powerpoint/2010/main" val="4153489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FC0D8-E55A-C76E-72B3-150EB4AB1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90F2B93-CA2E-D548-8DD0-80B46D5105BF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C151CB0-0706-7ECC-7C1A-84DAD082582E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A6AFCA-A5F0-08B2-237C-2DA625CB1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8837BDC-3767-958B-662A-306A4D559DCE}"/>
              </a:ext>
            </a:extLst>
          </p:cNvPr>
          <p:cNvSpPr/>
          <p:nvPr/>
        </p:nvSpPr>
        <p:spPr>
          <a:xfrm>
            <a:off x="323528" y="2223794"/>
            <a:ext cx="20447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altLang="pt-BR" b="1" dirty="0">
                <a:latin typeface="Cambria" panose="02040503050406030204" pitchFamily="18" charset="0"/>
              </a:rPr>
              <a:t>Relação entre custo e nível de serviço</a:t>
            </a:r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A9BEBDF-FA67-5AF5-2FC0-C18705F9B5EB}"/>
              </a:ext>
            </a:extLst>
          </p:cNvPr>
          <p:cNvSpPr/>
          <p:nvPr/>
        </p:nvSpPr>
        <p:spPr>
          <a:xfrm>
            <a:off x="731226" y="3978056"/>
            <a:ext cx="81694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altLang="pt-BR" sz="1600" dirty="0">
                <a:latin typeface="Cambria" panose="02040503050406030204" pitchFamily="18" charset="0"/>
              </a:rPr>
              <a:t> Custo de tirar pedidos (visita de vendedores, comissões, etc.)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altLang="pt-BR" sz="1600" dirty="0">
                <a:latin typeface="Cambria" panose="02040503050406030204" pitchFamily="18" charset="0"/>
              </a:rPr>
              <a:t> Custo de processamento dos pedidos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altLang="pt-BR" sz="1600" dirty="0">
                <a:latin typeface="Cambria" panose="02040503050406030204" pitchFamily="18" charset="0"/>
              </a:rPr>
              <a:t> Custo de embalagem especial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altLang="pt-BR" sz="1600" dirty="0">
                <a:latin typeface="Cambria" panose="02040503050406030204" pitchFamily="18" charset="0"/>
              </a:rPr>
              <a:t> Custo de manter estoque para o cliente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altLang="pt-BR" sz="1600" dirty="0">
                <a:latin typeface="Cambria" panose="02040503050406030204" pitchFamily="18" charset="0"/>
              </a:rPr>
              <a:t> Custo de espaço de armazenagem dedicada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altLang="pt-BR" sz="1600" dirty="0">
                <a:latin typeface="Cambria" panose="02040503050406030204" pitchFamily="18" charset="0"/>
              </a:rPr>
              <a:t> Custo de manuseio de materiais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altLang="pt-BR" sz="1600" dirty="0">
                <a:latin typeface="Cambria" panose="02040503050406030204" pitchFamily="18" charset="0"/>
              </a:rPr>
              <a:t> Custo de transporte/entregas especiais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altLang="pt-BR" sz="1600" dirty="0">
                <a:latin typeface="Cambria" panose="02040503050406030204" pitchFamily="18" charset="0"/>
              </a:rPr>
              <a:t> Custos com documentação/comunicações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altLang="pt-BR" sz="1600" dirty="0">
                <a:latin typeface="Cambria" panose="02040503050406030204" pitchFamily="18" charset="0"/>
              </a:rPr>
              <a:t> Custos com retornos/devoluções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0A4D8D7-C53F-6E4D-8841-490B7BE5B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746" y="1046598"/>
            <a:ext cx="4289542" cy="280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62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86C66-C479-2B1D-6B5D-932D1012B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0F10A2D-B4CA-155D-A748-C349203CD142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B1A9A1A-6698-A39A-3871-477C6052AD51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DDB101C-41F9-C23E-D473-FA2901F24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19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28C8E0E-EA3F-5BCE-2623-E7E0FA491724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latin typeface="Cambria" pitchFamily="18" charset="0"/>
              </a:rPr>
              <a:t>Classes de clientes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689BBA3-DFE3-65F1-4A58-EDD3E8949654}"/>
              </a:ext>
            </a:extLst>
          </p:cNvPr>
          <p:cNvSpPr/>
          <p:nvPr/>
        </p:nvSpPr>
        <p:spPr>
          <a:xfrm>
            <a:off x="395536" y="1618716"/>
            <a:ext cx="82912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altLang="pt-BR" dirty="0">
                <a:latin typeface="Cambria" panose="02040503050406030204" pitchFamily="18" charset="0"/>
                <a:cs typeface="Arial" panose="020B0604020202020204" pitchFamily="34" charset="0"/>
              </a:rPr>
              <a:t>Classificar os clientes   de  acordo com o valor econômico que representam para a empresa e,  em cada classe, identificar os  atributos  mais  valorizados  pelos  clientes  e definir o Nível de Serviço atributo por atributo.</a:t>
            </a:r>
          </a:p>
          <a:p>
            <a:pPr algn="just"/>
            <a:endParaRPr lang="pt-BR" dirty="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  <a:cs typeface="Arial" panose="020B0604020202020204" pitchFamily="34" charset="0"/>
              </a:rPr>
              <a:t>Exemplos:</a:t>
            </a:r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6BB5C0A-2892-B360-F489-45260F587971}"/>
              </a:ext>
            </a:extLst>
          </p:cNvPr>
          <p:cNvSpPr/>
          <p:nvPr/>
        </p:nvSpPr>
        <p:spPr>
          <a:xfrm>
            <a:off x="-468560" y="3254125"/>
            <a:ext cx="91553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buFont typeface="Symbol" panose="05050102010706020507" pitchFamily="18" charset="2"/>
              <a:buNone/>
            </a:pPr>
            <a:r>
              <a:rPr lang="pt-BR" altLang="pt-BR" sz="2000" b="1" dirty="0">
                <a:latin typeface="Cambria" panose="02040503050406030204" pitchFamily="18" charset="0"/>
              </a:rPr>
              <a:t>A) </a:t>
            </a:r>
            <a:r>
              <a:rPr lang="pt-BR" altLang="pt-BR" b="1" dirty="0">
                <a:latin typeface="Cambria" panose="02040503050406030204" pitchFamily="18" charset="0"/>
              </a:rPr>
              <a:t>Disponibilidade de Mercadoria</a:t>
            </a:r>
            <a:r>
              <a:rPr lang="pt-BR" altLang="pt-BR" sz="2000" dirty="0">
                <a:latin typeface="Cambria" panose="02040503050406030204" pitchFamily="18" charset="0"/>
              </a:rPr>
              <a:t>: Para determinados clientes, 95% pode significar um desempenho acima do necessário e, para outros, pode significar um desempenho insatisfatório.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9D8A070-61FE-9F3B-348D-0AC122233C34}"/>
              </a:ext>
            </a:extLst>
          </p:cNvPr>
          <p:cNvSpPr/>
          <p:nvPr/>
        </p:nvSpPr>
        <p:spPr>
          <a:xfrm>
            <a:off x="-476584" y="4507587"/>
            <a:ext cx="93330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lnSpc>
                <a:spcPct val="90000"/>
              </a:lnSpc>
              <a:spcBef>
                <a:spcPct val="20000"/>
              </a:spcBef>
              <a:buClr>
                <a:srgbClr val="808000"/>
              </a:buClr>
            </a:pPr>
            <a:r>
              <a:rPr lang="pt-BR" altLang="pt-BR" sz="2000" b="1" dirty="0">
                <a:latin typeface="Cambria" panose="02040503050406030204" pitchFamily="18" charset="0"/>
              </a:rPr>
              <a:t>B) Frequência de entregas: </a:t>
            </a:r>
            <a:r>
              <a:rPr lang="pt-BR" altLang="pt-BR" sz="2000" dirty="0">
                <a:latin typeface="Cambria" panose="02040503050406030204" pitchFamily="18" charset="0"/>
              </a:rPr>
              <a:t>Para determinados clientes, 10 entregas mensais pode representar um nível de serviço acima do necessário; para outros, trata-se de um nível de serviço medíocre.</a:t>
            </a:r>
          </a:p>
        </p:txBody>
      </p:sp>
    </p:spTree>
    <p:extLst>
      <p:ext uri="{BB962C8B-B14F-4D97-AF65-F5344CB8AC3E}">
        <p14:creationId xmlns:p14="http://schemas.microsoft.com/office/powerpoint/2010/main" val="2538875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A29D1-7B8C-C324-428E-BCBE2CAF1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2A33EBC-7CBC-3B35-7A2C-EFF994379AFF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F4F38A5-03F1-539E-4484-75F0C718F85D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9F4FAEB-96DD-63E3-F3AD-4A2F0101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432C10A-57F3-EDBA-3ABE-4BD967165467}"/>
              </a:ext>
            </a:extLst>
          </p:cNvPr>
          <p:cNvSpPr txBox="1"/>
          <p:nvPr/>
        </p:nvSpPr>
        <p:spPr>
          <a:xfrm>
            <a:off x="467544" y="1340768"/>
            <a:ext cx="819045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Questões para serem entregues:</a:t>
            </a:r>
          </a:p>
          <a:p>
            <a:endParaRPr lang="pt-BR" sz="2000" b="1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Analise o processo de negócio que mais se aplica ao serviço ao cliente e aplique-o à realidade da sua empresa. Baseie-se na figura dos 8 processos de negócios.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Caracterize o nível de serviço que deve ser entregue para os seus clientes. Indique as dimensões mais importantes.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Identifique seus clientes (alguns deles) e ranqueie por ordem de importância/prioridade.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Quais as dimensões de custos mais relevantes atreladas ao aumento do nível de serviço?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Quais destas dimensões poderiam ser cortadas sem muito prejuízo ao nível de serviço?</a:t>
            </a:r>
          </a:p>
        </p:txBody>
      </p:sp>
    </p:spTree>
    <p:extLst>
      <p:ext uri="{BB962C8B-B14F-4D97-AF65-F5344CB8AC3E}">
        <p14:creationId xmlns:p14="http://schemas.microsoft.com/office/powerpoint/2010/main" val="2897217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34439-54BF-9FF5-F96C-596DD8EC2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2011D363-D188-FCBD-AC90-17613E99D82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33077E7-95C9-D6FC-4690-364E0BAC5F4F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188F367-F1D5-2CFD-2338-04311FA55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C7332F8-971F-8E3A-A161-163397FE9D84}"/>
              </a:ext>
            </a:extLst>
          </p:cNvPr>
          <p:cNvSpPr txBox="1"/>
          <p:nvPr/>
        </p:nvSpPr>
        <p:spPr>
          <a:xfrm>
            <a:off x="287524" y="3028890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Cambria" pitchFamily="18" charset="0"/>
              </a:rPr>
              <a:t>Módulo 2 – Métricas e indicadores de serviço ao cliente</a:t>
            </a:r>
          </a:p>
        </p:txBody>
      </p:sp>
    </p:spTree>
    <p:extLst>
      <p:ext uri="{BB962C8B-B14F-4D97-AF65-F5344CB8AC3E}">
        <p14:creationId xmlns:p14="http://schemas.microsoft.com/office/powerpoint/2010/main" val="2613146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A0CF9-1A27-5E47-DCA8-39C1A6B17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1A74D23C-4410-4490-49E3-E14A048DF23A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E8B8FB2-AE01-0848-75DC-0A6B044FE99A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9BB96B3-FA1D-6B05-1589-D0D9F46DD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21C219E-0733-D6DE-0015-482B230E1B39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b="1" i="1" dirty="0">
                <a:latin typeface="Cambria" panose="02040503050406030204" pitchFamily="18" charset="0"/>
              </a:rPr>
              <a:t>Trade-off</a:t>
            </a:r>
            <a:r>
              <a:rPr lang="pt-BR" altLang="pt-BR" sz="2000" b="1" dirty="0">
                <a:latin typeface="Cambria" panose="02040503050406030204" pitchFamily="18" charset="0"/>
              </a:rPr>
              <a:t> na determinação do Nível de Serviço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5F70C19-EE94-BF8B-9E81-F937364F29B4}"/>
              </a:ext>
            </a:extLst>
          </p:cNvPr>
          <p:cNvSpPr/>
          <p:nvPr/>
        </p:nvSpPr>
        <p:spPr>
          <a:xfrm>
            <a:off x="1799692" y="1436344"/>
            <a:ext cx="5544616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endParaRPr lang="pt-BR" altLang="pt-BR" dirty="0">
              <a:latin typeface="Cambria" panose="02040503050406030204" pitchFamily="18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pt-BR" altLang="pt-BR" dirty="0">
                <a:latin typeface="Cambria" panose="02040503050406030204" pitchFamily="18" charset="0"/>
              </a:rPr>
              <a:t>Custo de faltar serviço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pt-BR" altLang="pt-BR" dirty="0">
                <a:latin typeface="Cambria" panose="02040503050406030204" pitchFamily="18" charset="0"/>
              </a:rPr>
              <a:t> x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pt-BR" altLang="pt-BR" dirty="0">
                <a:latin typeface="Cambria" panose="02040503050406030204" pitchFamily="18" charset="0"/>
              </a:rPr>
              <a:t>Custo de sobrar serviço, ou seja, sobrar capacidade</a:t>
            </a:r>
          </a:p>
        </p:txBody>
      </p:sp>
      <p:graphicFrame>
        <p:nvGraphicFramePr>
          <p:cNvPr id="10" name="Object 7">
            <a:extLst>
              <a:ext uri="{FF2B5EF4-FFF2-40B4-BE49-F238E27FC236}">
                <a16:creationId xmlns:a16="http://schemas.microsoft.com/office/drawing/2014/main" id="{ABAF0B89-C1D3-3B36-8925-4B285DB1B3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922976"/>
              </p:ext>
            </p:extLst>
          </p:nvPr>
        </p:nvGraphicFramePr>
        <p:xfrm>
          <a:off x="683568" y="2724408"/>
          <a:ext cx="76200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666880" imgH="431640" progId="Equation.3">
                  <p:embed/>
                </p:oleObj>
              </mc:Choice>
              <mc:Fallback>
                <p:oleObj name="Equação" r:id="rId2" imgW="2666880" imgH="431640" progId="Equation.3">
                  <p:embed/>
                  <p:pic>
                    <p:nvPicPr>
                      <p:cNvPr id="13" name="Object 7">
                        <a:extLst>
                          <a:ext uri="{FF2B5EF4-FFF2-40B4-BE49-F238E27FC236}">
                            <a16:creationId xmlns:a16="http://schemas.microsoft.com/office/drawing/2014/main" id="{9FDB6DAF-3820-42B6-A402-6EE3B512EA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724408"/>
                        <a:ext cx="76200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>
            <a:extLst>
              <a:ext uri="{FF2B5EF4-FFF2-40B4-BE49-F238E27FC236}">
                <a16:creationId xmlns:a16="http://schemas.microsoft.com/office/drawing/2014/main" id="{C01CAF17-B96F-9D01-4D7F-83A3106A4115}"/>
              </a:ext>
            </a:extLst>
          </p:cNvPr>
          <p:cNvSpPr txBox="1"/>
          <p:nvPr/>
        </p:nvSpPr>
        <p:spPr>
          <a:xfrm>
            <a:off x="287524" y="4037863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dirty="0">
                <a:latin typeface="Cambria" panose="02040503050406030204" pitchFamily="18" charset="0"/>
              </a:rPr>
              <a:t>Esta equação está relacionada ao problema do </a:t>
            </a:r>
            <a:r>
              <a:rPr lang="pt-BR" altLang="pt-BR" sz="2000" i="1" dirty="0" err="1">
                <a:latin typeface="Cambria" panose="02040503050406030204" pitchFamily="18" charset="0"/>
              </a:rPr>
              <a:t>newsvendor</a:t>
            </a:r>
            <a:r>
              <a:rPr lang="pt-BR" altLang="pt-BR" sz="2000" dirty="0">
                <a:latin typeface="Cambria" panose="02040503050406030204" pitchFamily="18" charset="0"/>
              </a:rPr>
              <a:t>.</a:t>
            </a:r>
            <a:endParaRPr lang="pt-BR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532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1CC82-FB9A-F13F-AFB3-52BB8379B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7E36788-C27A-BD9C-3D87-05D777C7CF6E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ED4E41C-10CE-C037-0613-5AA35B0A0616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03FBFB5-2043-7120-1BE2-CA365453A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23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C000416-7BDD-2164-2B41-29729549C3AD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b="1" dirty="0">
                <a:latin typeface="Cambria" panose="02040503050406030204" pitchFamily="18" charset="0"/>
              </a:rPr>
              <a:t>Por que é Necessária uma Estratégia de Serviço ao Cliente?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4848A65-6302-A9A4-B60E-5B696570A61C}"/>
              </a:ext>
            </a:extLst>
          </p:cNvPr>
          <p:cNvSpPr/>
          <p:nvPr/>
        </p:nvSpPr>
        <p:spPr>
          <a:xfrm>
            <a:off x="323528" y="1524854"/>
            <a:ext cx="67504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2000" dirty="0">
                <a:latin typeface="Cambria" panose="02040503050406030204" pitchFamily="18" charset="0"/>
              </a:rPr>
              <a:t>Necessidade de Fazer Escolhas (</a:t>
            </a:r>
            <a:r>
              <a:rPr lang="pt-BR" altLang="pt-BR" sz="2000" i="1" dirty="0">
                <a:latin typeface="Cambria" panose="02040503050406030204" pitchFamily="18" charset="0"/>
              </a:rPr>
              <a:t>Trade-</a:t>
            </a:r>
            <a:r>
              <a:rPr lang="pt-BR" altLang="pt-BR" sz="2000" i="1" dirty="0" err="1">
                <a:latin typeface="Cambria" panose="02040503050406030204" pitchFamily="18" charset="0"/>
              </a:rPr>
              <a:t>offs</a:t>
            </a:r>
            <a:r>
              <a:rPr lang="pt-BR" altLang="pt-BR" sz="2000" dirty="0">
                <a:latin typeface="Cambria" panose="02040503050406030204" pitchFamily="18" charset="0"/>
              </a:rPr>
              <a:t>)</a:t>
            </a:r>
          </a:p>
          <a:p>
            <a:endParaRPr lang="pt-BR" altLang="pt-BR" sz="2000" dirty="0">
              <a:latin typeface="Cambria" panose="020405030504060302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Entre custos e nível de serviços</a:t>
            </a:r>
          </a:p>
          <a:p>
            <a:pPr lvl="1"/>
            <a:endParaRPr lang="pt-BR" altLang="pt-BR" sz="2000" dirty="0">
              <a:latin typeface="Cambria" panose="020405030504060302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Entre diferentes dimensões do serviço</a:t>
            </a:r>
          </a:p>
          <a:p>
            <a:pPr lvl="1"/>
            <a:endParaRPr lang="pt-BR" altLang="pt-BR" sz="2000" dirty="0">
              <a:latin typeface="Cambria" panose="020405030504060302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Entre Clientes com diferentes preferências</a:t>
            </a:r>
          </a:p>
          <a:p>
            <a:pPr lvl="1"/>
            <a:endParaRPr lang="pt-BR" altLang="pt-BR" sz="2000" dirty="0">
              <a:latin typeface="Cambria" panose="020405030504060302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Entre clientes com diferentes rentabilidades</a:t>
            </a:r>
          </a:p>
          <a:p>
            <a:pPr lvl="1"/>
            <a:endParaRPr lang="pt-BR" altLang="pt-BR" sz="2000" dirty="0">
              <a:latin typeface="Cambria" panose="020405030504060302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Entre produtos com diferentes rentabilidades</a:t>
            </a:r>
          </a:p>
        </p:txBody>
      </p:sp>
    </p:spTree>
    <p:extLst>
      <p:ext uri="{BB962C8B-B14F-4D97-AF65-F5344CB8AC3E}">
        <p14:creationId xmlns:p14="http://schemas.microsoft.com/office/powerpoint/2010/main" val="1136454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2BCA1-082C-0A66-AEF2-EBEEA9D61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1EC9BA65-35EF-E3A1-8F46-46C2499E50F7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EFAA4C4-9169-380D-1794-C62A928909F5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36E68F-F423-208D-95EB-971E9728A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24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F5E96E8-7FE0-7424-1308-B6A78A441D52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b="1" dirty="0">
                <a:latin typeface="Cambria" panose="02040503050406030204" pitchFamily="18" charset="0"/>
              </a:rPr>
              <a:t>Por que é Necessária uma Estratégia de Serviço ao Cliente?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B8D23E4-1499-BB61-BBA7-B45DAA3CC0E9}"/>
              </a:ext>
            </a:extLst>
          </p:cNvPr>
          <p:cNvSpPr/>
          <p:nvPr/>
        </p:nvSpPr>
        <p:spPr>
          <a:xfrm>
            <a:off x="287524" y="1660733"/>
            <a:ext cx="73985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2400" b="1" dirty="0">
                <a:latin typeface="Cambria" panose="02040503050406030204" pitchFamily="18" charset="0"/>
              </a:rPr>
              <a:t>As escolhas (</a:t>
            </a:r>
            <a:r>
              <a:rPr lang="pt-BR" altLang="pt-BR" sz="2400" b="1" i="1" dirty="0">
                <a:latin typeface="Cambria" panose="02040503050406030204" pitchFamily="18" charset="0"/>
              </a:rPr>
              <a:t>trade </a:t>
            </a:r>
            <a:r>
              <a:rPr lang="pt-BR" altLang="pt-BR" sz="2400" b="1" i="1" dirty="0" err="1">
                <a:latin typeface="Cambria" panose="02040503050406030204" pitchFamily="18" charset="0"/>
              </a:rPr>
              <a:t>offs</a:t>
            </a:r>
            <a:r>
              <a:rPr lang="pt-BR" altLang="pt-BR" sz="2400" b="1" i="1" dirty="0">
                <a:latin typeface="Cambria" panose="02040503050406030204" pitchFamily="18" charset="0"/>
              </a:rPr>
              <a:t>) </a:t>
            </a:r>
            <a:r>
              <a:rPr lang="pt-BR" altLang="pt-BR" sz="2400" b="1" dirty="0">
                <a:latin typeface="Cambria" panose="02040503050406030204" pitchFamily="18" charset="0"/>
              </a:rPr>
              <a:t>que constituem uma Estratégia de Serviço Logístico envolvem então três decisões:</a:t>
            </a:r>
          </a:p>
          <a:p>
            <a:endParaRPr lang="pt-BR" altLang="pt-BR" sz="2400" b="1" dirty="0">
              <a:latin typeface="Cambria" panose="020405030504060302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Para quem é o serviço (Segmentação Logística)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O que vamos fazer (Atributos do serviço logístico)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Quem vai prestar o serviço (fazer internamente ou terceirizar)</a:t>
            </a:r>
          </a:p>
          <a:p>
            <a:endParaRPr lang="pt-BR" altLang="pt-BR" sz="2400" dirty="0">
              <a:latin typeface="Cambria" panose="02040503050406030204" pitchFamily="18" charset="0"/>
            </a:endParaRPr>
          </a:p>
          <a:p>
            <a:r>
              <a:rPr lang="pt-BR" altLang="pt-BR" sz="2400" dirty="0">
                <a:latin typeface="Cambria" panose="02040503050406030204" pitchFamily="18" charset="0"/>
              </a:rPr>
              <a:t> </a:t>
            </a:r>
            <a:endParaRPr lang="pt-BR" altLang="pt-BR" sz="24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832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AEE5B-3CEB-1AD6-7F04-B9EF7893A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1872E9BF-DFCF-AD83-45F9-3CAFCBDA9346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5CA681A-994C-46DE-7811-5ABB53F8707A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77EFC9B-ECE2-D06D-F4F5-41C362126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25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DD64EF7-92CD-D3C7-7B8E-4ADFF428E4AD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b="1" dirty="0">
                <a:latin typeface="Cambria" panose="02040503050406030204" pitchFamily="18" charset="0"/>
              </a:rPr>
              <a:t>Segmentação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12CF7E3-1CFC-D795-6358-14437D9EFADC}"/>
              </a:ext>
            </a:extLst>
          </p:cNvPr>
          <p:cNvSpPr/>
          <p:nvPr/>
        </p:nvSpPr>
        <p:spPr>
          <a:xfrm>
            <a:off x="287524" y="1660733"/>
            <a:ext cx="7398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altLang="pt-BR" sz="2400" dirty="0">
              <a:latin typeface="Cambria" panose="02040503050406030204" pitchFamily="18" charset="0"/>
            </a:endParaRPr>
          </a:p>
          <a:p>
            <a:r>
              <a:rPr lang="pt-BR" altLang="pt-BR" sz="2400" dirty="0">
                <a:latin typeface="Cambria" panose="02040503050406030204" pitchFamily="18" charset="0"/>
              </a:rPr>
              <a:t> </a:t>
            </a:r>
            <a:endParaRPr lang="pt-BR" altLang="pt-BR" sz="2400" i="1" dirty="0">
              <a:latin typeface="Cambria" panose="02040503050406030204" pitchFamily="18" charset="0"/>
            </a:endParaRP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9D032BE5-A8FB-6674-56EE-9A1D0F820EBA}"/>
              </a:ext>
            </a:extLst>
          </p:cNvPr>
          <p:cNvGrpSpPr>
            <a:grpSpLocks/>
          </p:cNvGrpSpPr>
          <p:nvPr/>
        </p:nvGrpSpPr>
        <p:grpSpPr bwMode="auto">
          <a:xfrm>
            <a:off x="1101725" y="1752600"/>
            <a:ext cx="1392238" cy="1066800"/>
            <a:chOff x="912" y="1920"/>
            <a:chExt cx="1008" cy="768"/>
          </a:xfrm>
        </p:grpSpPr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6E2CBB57-907D-77AD-641B-3B0BC6F2C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920"/>
              <a:ext cx="1008" cy="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" name="Group 6">
              <a:extLst>
                <a:ext uri="{FF2B5EF4-FFF2-40B4-BE49-F238E27FC236}">
                  <a16:creationId xmlns:a16="http://schemas.microsoft.com/office/drawing/2014/main" id="{864006C0-88DF-C576-EAB4-5F89884756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2208"/>
              <a:ext cx="240" cy="240"/>
              <a:chOff x="1296" y="2208"/>
              <a:chExt cx="240" cy="240"/>
            </a:xfrm>
          </p:grpSpPr>
          <p:sp>
            <p:nvSpPr>
              <p:cNvPr id="12" name="AutoShape 7">
                <a:extLst>
                  <a:ext uri="{FF2B5EF4-FFF2-40B4-BE49-F238E27FC236}">
                    <a16:creationId xmlns:a16="http://schemas.microsoft.com/office/drawing/2014/main" id="{D206B8F5-8811-DDED-9553-9C723EF04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6" y="2256"/>
                <a:ext cx="96" cy="96"/>
              </a:xfrm>
              <a:prstGeom prst="flowChartConnector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" name="AutoShape 8">
                <a:extLst>
                  <a:ext uri="{FF2B5EF4-FFF2-40B4-BE49-F238E27FC236}">
                    <a16:creationId xmlns:a16="http://schemas.microsoft.com/office/drawing/2014/main" id="{5305ABF1-476E-E26C-41BC-8C452EA395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2208"/>
                <a:ext cx="96" cy="96"/>
              </a:xfrm>
              <a:prstGeom prst="flowChartConnector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" name="AutoShape 9">
                <a:extLst>
                  <a:ext uri="{FF2B5EF4-FFF2-40B4-BE49-F238E27FC236}">
                    <a16:creationId xmlns:a16="http://schemas.microsoft.com/office/drawing/2014/main" id="{465FEA72-1ECC-D155-FD00-24CD15DF2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2256"/>
                <a:ext cx="96" cy="96"/>
              </a:xfrm>
              <a:prstGeom prst="flowChartConnector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5" name="AutoShape 10">
                <a:extLst>
                  <a:ext uri="{FF2B5EF4-FFF2-40B4-BE49-F238E27FC236}">
                    <a16:creationId xmlns:a16="http://schemas.microsoft.com/office/drawing/2014/main" id="{0B62ABED-A16C-2338-6F16-FE90861F6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2208"/>
                <a:ext cx="96" cy="96"/>
              </a:xfrm>
              <a:prstGeom prst="flowChartConnector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" name="AutoShape 11">
                <a:extLst>
                  <a:ext uri="{FF2B5EF4-FFF2-40B4-BE49-F238E27FC236}">
                    <a16:creationId xmlns:a16="http://schemas.microsoft.com/office/drawing/2014/main" id="{F46C9A30-15ED-2072-CC05-71DD0C40F9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2" y="2352"/>
                <a:ext cx="96" cy="96"/>
              </a:xfrm>
              <a:prstGeom prst="flowChartConnector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7" name="AutoShape 12">
                <a:extLst>
                  <a:ext uri="{FF2B5EF4-FFF2-40B4-BE49-F238E27FC236}">
                    <a16:creationId xmlns:a16="http://schemas.microsoft.com/office/drawing/2014/main" id="{B8061681-A68F-139D-BC63-A83E00385A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2256"/>
                <a:ext cx="96" cy="96"/>
              </a:xfrm>
              <a:prstGeom prst="flowChartConnector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8" name="AutoShape 13">
                <a:extLst>
                  <a:ext uri="{FF2B5EF4-FFF2-40B4-BE49-F238E27FC236}">
                    <a16:creationId xmlns:a16="http://schemas.microsoft.com/office/drawing/2014/main" id="{C79EE2C4-8F56-6729-A912-94445FB171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6" y="2304"/>
                <a:ext cx="96" cy="96"/>
              </a:xfrm>
              <a:prstGeom prst="flowChartConnector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9" name="AutoShape 14">
                <a:extLst>
                  <a:ext uri="{FF2B5EF4-FFF2-40B4-BE49-F238E27FC236}">
                    <a16:creationId xmlns:a16="http://schemas.microsoft.com/office/drawing/2014/main" id="{ABCA4241-C501-19CB-DED9-95247A2547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96" cy="96"/>
              </a:xfrm>
              <a:prstGeom prst="flowChartConnector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0" name="Group 15">
            <a:extLst>
              <a:ext uri="{FF2B5EF4-FFF2-40B4-BE49-F238E27FC236}">
                <a16:creationId xmlns:a16="http://schemas.microsoft.com/office/drawing/2014/main" id="{4D6025B1-1E53-A612-6A0D-37ECC3120177}"/>
              </a:ext>
            </a:extLst>
          </p:cNvPr>
          <p:cNvGrpSpPr>
            <a:grpSpLocks/>
          </p:cNvGrpSpPr>
          <p:nvPr/>
        </p:nvGrpSpPr>
        <p:grpSpPr bwMode="auto">
          <a:xfrm>
            <a:off x="3844925" y="1752600"/>
            <a:ext cx="1392238" cy="1066800"/>
            <a:chOff x="2592" y="1920"/>
            <a:chExt cx="1008" cy="768"/>
          </a:xfrm>
        </p:grpSpPr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B7A92709-8429-9267-9F36-E9C5A326D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920"/>
              <a:ext cx="1008" cy="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" name="AutoShape 17">
              <a:extLst>
                <a:ext uri="{FF2B5EF4-FFF2-40B4-BE49-F238E27FC236}">
                  <a16:creationId xmlns:a16="http://schemas.microsoft.com/office/drawing/2014/main" id="{71DBE5D9-85D1-C9ED-A4C1-B0B7ABD345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2160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3" name="AutoShape 18">
              <a:extLst>
                <a:ext uri="{FF2B5EF4-FFF2-40B4-BE49-F238E27FC236}">
                  <a16:creationId xmlns:a16="http://schemas.microsoft.com/office/drawing/2014/main" id="{B674E79D-50D6-7B03-B686-F3DDFBF7F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544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" name="AutoShape 19">
              <a:extLst>
                <a:ext uri="{FF2B5EF4-FFF2-40B4-BE49-F238E27FC236}">
                  <a16:creationId xmlns:a16="http://schemas.microsoft.com/office/drawing/2014/main" id="{E3AB1DCD-8DD7-3264-BDBB-53D6BD6E8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208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" name="AutoShape 20">
              <a:extLst>
                <a:ext uri="{FF2B5EF4-FFF2-40B4-BE49-F238E27FC236}">
                  <a16:creationId xmlns:a16="http://schemas.microsoft.com/office/drawing/2014/main" id="{B58F6B08-A9CD-F7A4-D20F-77FF710F3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496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" name="AutoShape 21">
              <a:extLst>
                <a:ext uri="{FF2B5EF4-FFF2-40B4-BE49-F238E27FC236}">
                  <a16:creationId xmlns:a16="http://schemas.microsoft.com/office/drawing/2014/main" id="{1EA75ECA-AE4A-95DF-BA43-F436190B2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544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" name="AutoShape 22">
              <a:extLst>
                <a:ext uri="{FF2B5EF4-FFF2-40B4-BE49-F238E27FC236}">
                  <a16:creationId xmlns:a16="http://schemas.microsoft.com/office/drawing/2014/main" id="{5DC8798B-A331-98FB-B57F-00888ABED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304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" name="AutoShape 23">
              <a:extLst>
                <a:ext uri="{FF2B5EF4-FFF2-40B4-BE49-F238E27FC236}">
                  <a16:creationId xmlns:a16="http://schemas.microsoft.com/office/drawing/2014/main" id="{8801667F-9320-05B3-ED27-6DCEA436C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016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" name="AutoShape 24">
              <a:extLst>
                <a:ext uri="{FF2B5EF4-FFF2-40B4-BE49-F238E27FC236}">
                  <a16:creationId xmlns:a16="http://schemas.microsoft.com/office/drawing/2014/main" id="{8E117F47-266D-C17E-4097-1AF952124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2016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" name="Group 25">
            <a:extLst>
              <a:ext uri="{FF2B5EF4-FFF2-40B4-BE49-F238E27FC236}">
                <a16:creationId xmlns:a16="http://schemas.microsoft.com/office/drawing/2014/main" id="{441218C4-A782-821E-CF21-90067039C7C5}"/>
              </a:ext>
            </a:extLst>
          </p:cNvPr>
          <p:cNvGrpSpPr>
            <a:grpSpLocks/>
          </p:cNvGrpSpPr>
          <p:nvPr/>
        </p:nvGrpSpPr>
        <p:grpSpPr bwMode="auto">
          <a:xfrm>
            <a:off x="6511925" y="1752600"/>
            <a:ext cx="1392238" cy="1066800"/>
            <a:chOff x="4320" y="1920"/>
            <a:chExt cx="1008" cy="768"/>
          </a:xfrm>
        </p:grpSpPr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F3D6D793-83B0-36A7-96D7-053B49E53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920"/>
              <a:ext cx="1008" cy="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" name="AutoShape 27">
              <a:extLst>
                <a:ext uri="{FF2B5EF4-FFF2-40B4-BE49-F238E27FC236}">
                  <a16:creationId xmlns:a16="http://schemas.microsoft.com/office/drawing/2014/main" id="{4CF0447B-F431-AFE7-932C-C7292FAA3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064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" name="AutoShape 28">
              <a:extLst>
                <a:ext uri="{FF2B5EF4-FFF2-40B4-BE49-F238E27FC236}">
                  <a16:creationId xmlns:a16="http://schemas.microsoft.com/office/drawing/2014/main" id="{F177B14E-F960-4D83-C975-429CA0AB7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2016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4" name="AutoShape 29">
              <a:extLst>
                <a:ext uri="{FF2B5EF4-FFF2-40B4-BE49-F238E27FC236}">
                  <a16:creationId xmlns:a16="http://schemas.microsoft.com/office/drawing/2014/main" id="{A24F57E5-B35A-684C-C428-D7786F6BD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968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5" name="AutoShape 30">
              <a:extLst>
                <a:ext uri="{FF2B5EF4-FFF2-40B4-BE49-F238E27FC236}">
                  <a16:creationId xmlns:a16="http://schemas.microsoft.com/office/drawing/2014/main" id="{EEE90A47-427F-2B36-266E-42B9B6EFD4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160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6" name="AutoShape 31">
              <a:extLst>
                <a:ext uri="{FF2B5EF4-FFF2-40B4-BE49-F238E27FC236}">
                  <a16:creationId xmlns:a16="http://schemas.microsoft.com/office/drawing/2014/main" id="{40526F7E-E47E-9691-DC94-D55536338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112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7" name="AutoShape 32">
              <a:extLst>
                <a:ext uri="{FF2B5EF4-FFF2-40B4-BE49-F238E27FC236}">
                  <a16:creationId xmlns:a16="http://schemas.microsoft.com/office/drawing/2014/main" id="{920D0526-4BF9-BBD4-4244-A2E5CD96C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2160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8" name="AutoShape 33">
              <a:extLst>
                <a:ext uri="{FF2B5EF4-FFF2-40B4-BE49-F238E27FC236}">
                  <a16:creationId xmlns:a16="http://schemas.microsoft.com/office/drawing/2014/main" id="{2570C2CB-AF7B-BF54-6FD2-20C3CA5926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448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" name="AutoShape 34">
              <a:extLst>
                <a:ext uri="{FF2B5EF4-FFF2-40B4-BE49-F238E27FC236}">
                  <a16:creationId xmlns:a16="http://schemas.microsoft.com/office/drawing/2014/main" id="{81A1A80B-5ECD-1AF3-CF94-AB8A81FA2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400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" name="AutoShape 35">
              <a:extLst>
                <a:ext uri="{FF2B5EF4-FFF2-40B4-BE49-F238E27FC236}">
                  <a16:creationId xmlns:a16="http://schemas.microsoft.com/office/drawing/2014/main" id="{00418DF9-82A4-1AD8-A6DC-8C44CAE40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2544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" name="AutoShape 36">
              <a:extLst>
                <a:ext uri="{FF2B5EF4-FFF2-40B4-BE49-F238E27FC236}">
                  <a16:creationId xmlns:a16="http://schemas.microsoft.com/office/drawing/2014/main" id="{7167A9E3-BFF3-8D30-1748-98435A785F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448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2" name="AutoShape 37">
              <a:extLst>
                <a:ext uri="{FF2B5EF4-FFF2-40B4-BE49-F238E27FC236}">
                  <a16:creationId xmlns:a16="http://schemas.microsoft.com/office/drawing/2014/main" id="{A10544E8-33B8-3A1F-2AC6-E10481343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2496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" name="AutoShape 38">
              <a:extLst>
                <a:ext uri="{FF2B5EF4-FFF2-40B4-BE49-F238E27FC236}">
                  <a16:creationId xmlns:a16="http://schemas.microsoft.com/office/drawing/2014/main" id="{8ABDC867-809B-EB63-F6BD-91446DE17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2112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" name="AutoShape 39">
              <a:extLst>
                <a:ext uri="{FF2B5EF4-FFF2-40B4-BE49-F238E27FC236}">
                  <a16:creationId xmlns:a16="http://schemas.microsoft.com/office/drawing/2014/main" id="{2114E90C-2952-EA14-EC05-06DC8FACC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2064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" name="AutoShape 40">
              <a:extLst>
                <a:ext uri="{FF2B5EF4-FFF2-40B4-BE49-F238E27FC236}">
                  <a16:creationId xmlns:a16="http://schemas.microsoft.com/office/drawing/2014/main" id="{0709C551-1BF8-8CCE-CB86-42BCAB1DB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0" y="2112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6" name="AutoShape 41">
              <a:extLst>
                <a:ext uri="{FF2B5EF4-FFF2-40B4-BE49-F238E27FC236}">
                  <a16:creationId xmlns:a16="http://schemas.microsoft.com/office/drawing/2014/main" id="{97F906D9-BECE-0AC7-87CF-7A7C6CF44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8" y="2208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" name="AutoShape 42">
              <a:extLst>
                <a:ext uri="{FF2B5EF4-FFF2-40B4-BE49-F238E27FC236}">
                  <a16:creationId xmlns:a16="http://schemas.microsoft.com/office/drawing/2014/main" id="{9A9A3E7C-33D2-1949-03C7-4E4BC6FD3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4" y="2208"/>
              <a:ext cx="96" cy="96"/>
            </a:xfrm>
            <a:prstGeom prst="flowChartConnector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8" name="Text Box 43">
            <a:extLst>
              <a:ext uri="{FF2B5EF4-FFF2-40B4-BE49-F238E27FC236}">
                <a16:creationId xmlns:a16="http://schemas.microsoft.com/office/drawing/2014/main" id="{CDC77BB7-5EA1-6051-1E45-7DC085055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763" y="2895600"/>
            <a:ext cx="2743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 sz="1400" b="1" dirty="0">
                <a:latin typeface="Cambria" panose="02040503050406030204" pitchFamily="18" charset="0"/>
              </a:rPr>
              <a:t>Demanda Homogênea</a:t>
            </a:r>
          </a:p>
          <a:p>
            <a:pPr algn="ctr"/>
            <a:endParaRPr lang="pt-BR" altLang="pt-BR" sz="1400" b="1" dirty="0">
              <a:latin typeface="Cambria" panose="02040503050406030204" pitchFamily="18" charset="0"/>
            </a:endParaRPr>
          </a:p>
          <a:p>
            <a:pPr algn="ctr"/>
            <a:r>
              <a:rPr lang="pt-BR" altLang="pt-BR" sz="1400" dirty="0">
                <a:latin typeface="Cambria" panose="02040503050406030204" pitchFamily="18" charset="0"/>
              </a:rPr>
              <a:t>Consumidores tem necessidades similares</a:t>
            </a:r>
            <a:endParaRPr lang="pt-BR" altLang="pt-BR" sz="1600" dirty="0">
              <a:latin typeface="Cambria" panose="02040503050406030204" pitchFamily="18" charset="0"/>
            </a:endParaRPr>
          </a:p>
        </p:txBody>
      </p:sp>
      <p:sp>
        <p:nvSpPr>
          <p:cNvPr id="49" name="Text Box 44">
            <a:extLst>
              <a:ext uri="{FF2B5EF4-FFF2-40B4-BE49-F238E27FC236}">
                <a16:creationId xmlns:a16="http://schemas.microsoft.com/office/drawing/2014/main" id="{B1778F29-D9E7-E86D-35DE-11E312570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2163" y="2895600"/>
            <a:ext cx="23622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 sz="1400" b="1">
                <a:latin typeface="Cambria" panose="02040503050406030204" pitchFamily="18" charset="0"/>
              </a:rPr>
              <a:t>Demanda Difusa</a:t>
            </a:r>
          </a:p>
          <a:p>
            <a:pPr algn="ctr"/>
            <a:endParaRPr lang="pt-BR" altLang="pt-BR" sz="1400" b="1">
              <a:latin typeface="Cambria" panose="02040503050406030204" pitchFamily="18" charset="0"/>
            </a:endParaRPr>
          </a:p>
          <a:p>
            <a:pPr algn="ctr"/>
            <a:r>
              <a:rPr lang="pt-BR" altLang="pt-BR" sz="1400">
                <a:latin typeface="Cambria" panose="02040503050406030204" pitchFamily="18" charset="0"/>
              </a:rPr>
              <a:t>Necessidades diversas</a:t>
            </a:r>
          </a:p>
        </p:txBody>
      </p:sp>
      <p:sp>
        <p:nvSpPr>
          <p:cNvPr id="50" name="Text Box 45">
            <a:extLst>
              <a:ext uri="{FF2B5EF4-FFF2-40B4-BE49-F238E27FC236}">
                <a16:creationId xmlns:a16="http://schemas.microsoft.com/office/drawing/2014/main" id="{D6D8B990-14AB-770E-E221-F422357C1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6763" y="2895600"/>
            <a:ext cx="261143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 sz="1200" b="1">
                <a:latin typeface="Cambria" panose="02040503050406030204" pitchFamily="18" charset="0"/>
              </a:rPr>
              <a:t> </a:t>
            </a:r>
            <a:r>
              <a:rPr lang="pt-BR" altLang="pt-BR" sz="1400" b="1">
                <a:latin typeface="Cambria" panose="02040503050406030204" pitchFamily="18" charset="0"/>
              </a:rPr>
              <a:t>Demanda em Grupos</a:t>
            </a:r>
          </a:p>
          <a:p>
            <a:pPr algn="ctr"/>
            <a:endParaRPr lang="pt-BR" altLang="pt-BR" sz="1400">
              <a:latin typeface="Cambria" panose="02040503050406030204" pitchFamily="18" charset="0"/>
            </a:endParaRPr>
          </a:p>
          <a:p>
            <a:pPr algn="ctr"/>
            <a:r>
              <a:rPr lang="pt-BR" altLang="pt-BR" sz="1400">
                <a:latin typeface="Cambria" panose="02040503050406030204" pitchFamily="18" charset="0"/>
              </a:rPr>
              <a:t>Necessidades distintas  em grupos distintos</a:t>
            </a: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3EDFC02C-591D-EFA1-DB56-B23DBBC9E453}"/>
              </a:ext>
            </a:extLst>
          </p:cNvPr>
          <p:cNvSpPr/>
          <p:nvPr/>
        </p:nvSpPr>
        <p:spPr>
          <a:xfrm>
            <a:off x="519946" y="4143856"/>
            <a:ext cx="78433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dirty="0">
                <a:latin typeface="Cambria" panose="02040503050406030204" pitchFamily="18" charset="0"/>
              </a:rPr>
              <a:t>Segmentação é o processo de dividir mercados em grupos de consumidores com necessidades / expectativas similares.</a:t>
            </a:r>
          </a:p>
          <a:p>
            <a:endParaRPr lang="pt-BR" altLang="pt-BR" dirty="0">
              <a:latin typeface="Cambria" panose="02040503050406030204" pitchFamily="18" charset="0"/>
            </a:endParaRPr>
          </a:p>
          <a:p>
            <a:r>
              <a:rPr lang="pt-BR" altLang="pt-BR" dirty="0">
                <a:latin typeface="Cambria" panose="02040503050406030204" pitchFamily="18" charset="0"/>
              </a:rPr>
              <a:t>Objetivos: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pt-BR" altLang="pt-BR" sz="1600" b="1" dirty="0">
                <a:latin typeface="Cambria" panose="02040503050406030204" pitchFamily="18" charset="0"/>
              </a:rPr>
              <a:t>diferenciar políticas de serviço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pt-BR" altLang="pt-BR" sz="1600" b="1" dirty="0">
                <a:latin typeface="Cambria" panose="02040503050406030204" pitchFamily="18" charset="0"/>
              </a:rPr>
              <a:t>direcionar recursos adequadamente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pt-BR" altLang="pt-BR" sz="1600" b="1" dirty="0">
                <a:latin typeface="Cambria" panose="02040503050406030204" pitchFamily="18" charset="0"/>
              </a:rPr>
              <a:t>escolher segmentos-alvo</a:t>
            </a:r>
          </a:p>
        </p:txBody>
      </p:sp>
    </p:spTree>
    <p:extLst>
      <p:ext uri="{BB962C8B-B14F-4D97-AF65-F5344CB8AC3E}">
        <p14:creationId xmlns:p14="http://schemas.microsoft.com/office/powerpoint/2010/main" val="32002688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6E637-4E77-6CEE-3A64-51D8B11E8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4A00DB4-49C5-0590-9902-D4FD0086F435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60E70EB-B371-7273-4BEA-B30FFDE0F23F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E800676-60DD-421D-AD5A-C1593144C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26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284D0E-F78A-2B1F-81B3-B3BB2B0D56A2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b="1" dirty="0">
                <a:latin typeface="Cambria" panose="02040503050406030204" pitchFamily="18" charset="0"/>
              </a:rPr>
              <a:t>Bases da segmentação</a:t>
            </a:r>
            <a:endParaRPr lang="pt-BR" sz="2000" b="1" dirty="0">
              <a:latin typeface="Cambria" panose="02040503050406030204" pitchFamily="18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41C9529-1C27-6137-C0BE-309EA23F85EF}"/>
              </a:ext>
            </a:extLst>
          </p:cNvPr>
          <p:cNvSpPr txBox="1">
            <a:spLocks noChangeArrowheads="1"/>
          </p:cNvSpPr>
          <p:nvPr/>
        </p:nvSpPr>
        <p:spPr>
          <a:xfrm>
            <a:off x="66137" y="1606812"/>
            <a:ext cx="4114800" cy="41148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00" indent="-190500">
              <a:buFontTx/>
              <a:buNone/>
            </a:pPr>
            <a:endParaRPr lang="pt-BR" altLang="pt-BR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90500" indent="-190500" algn="l">
              <a:buFontTx/>
              <a:buNone/>
            </a:pPr>
            <a:r>
              <a:rPr lang="pt-BR" altLang="pt-BR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Características </a:t>
            </a:r>
          </a:p>
          <a:p>
            <a:pPr marL="190500" indent="-190500" algn="l">
              <a:buFontTx/>
              <a:buNone/>
            </a:pPr>
            <a:r>
              <a:rPr lang="pt-BR" altLang="pt-BR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do consumidor</a:t>
            </a:r>
          </a:p>
          <a:p>
            <a:pPr marL="190500" indent="-190500">
              <a:buFontTx/>
              <a:buNone/>
            </a:pPr>
            <a:endParaRPr lang="pt-BR" altLang="pt-BR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90500" indent="-190500" algn="l"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  <a:latin typeface="Cambria" panose="02040503050406030204" pitchFamily="18" charset="0"/>
              </a:rPr>
              <a:t>(facilmente identificáveis)</a:t>
            </a:r>
          </a:p>
          <a:p>
            <a:pPr marL="190500" indent="-190500" algn="l">
              <a:buFontTx/>
              <a:buNone/>
            </a:pPr>
            <a:r>
              <a:rPr lang="pt-BR" altLang="pt-BR" sz="2000" dirty="0" err="1">
                <a:solidFill>
                  <a:schemeClr val="tx1"/>
                </a:solidFill>
                <a:latin typeface="Cambria" panose="02040503050406030204" pitchFamily="18" charset="0"/>
              </a:rPr>
              <a:t>Ex</a:t>
            </a:r>
            <a:r>
              <a:rPr lang="pt-BR" altLang="pt-BR" sz="2000" dirty="0">
                <a:solidFill>
                  <a:schemeClr val="tx1"/>
                </a:solidFill>
                <a:latin typeface="Cambria" panose="02040503050406030204" pitchFamily="18" charset="0"/>
              </a:rPr>
              <a:t>: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BR" altLang="pt-BR" sz="2000" dirty="0">
                <a:solidFill>
                  <a:schemeClr val="tx1"/>
                </a:solidFill>
                <a:latin typeface="Cambria" panose="02040503050406030204" pitchFamily="18" charset="0"/>
              </a:rPr>
              <a:t>Segmentação geográfica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BR" altLang="pt-BR" sz="2000" dirty="0">
                <a:solidFill>
                  <a:schemeClr val="tx1"/>
                </a:solidFill>
                <a:latin typeface="Cambria" panose="02040503050406030204" pitchFamily="18" charset="0"/>
              </a:rPr>
              <a:t>Segmentação demográfica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BR" altLang="pt-BR" sz="2000" dirty="0">
                <a:solidFill>
                  <a:schemeClr val="tx1"/>
                </a:solidFill>
                <a:latin typeface="Cambria" panose="02040503050406030204" pitchFamily="18" charset="0"/>
              </a:rPr>
              <a:t>Segmentação por taxa de uso</a:t>
            </a:r>
          </a:p>
        </p:txBody>
      </p:sp>
      <p:sp>
        <p:nvSpPr>
          <p:cNvPr id="52" name="Rectangle 4">
            <a:extLst>
              <a:ext uri="{FF2B5EF4-FFF2-40B4-BE49-F238E27FC236}">
                <a16:creationId xmlns:a16="http://schemas.microsoft.com/office/drawing/2014/main" id="{9723D5B1-E780-F982-6A03-660970AF2A45}"/>
              </a:ext>
            </a:extLst>
          </p:cNvPr>
          <p:cNvSpPr txBox="1">
            <a:spLocks noChangeArrowheads="1"/>
          </p:cNvSpPr>
          <p:nvPr/>
        </p:nvSpPr>
        <p:spPr>
          <a:xfrm>
            <a:off x="4342121" y="1802208"/>
            <a:ext cx="4419600" cy="411480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00" indent="-190500" algn="ctr">
              <a:buFontTx/>
              <a:buNone/>
            </a:pPr>
            <a:endParaRPr lang="pt-BR" altLang="pt-BR" sz="2000" dirty="0">
              <a:effectLst>
                <a:outerShdw blurRad="38100" dist="38100" dir="2700000" algn="tl">
                  <a:srgbClr val="000000"/>
                </a:outerShdw>
              </a:effectLst>
              <a:latin typeface="Cambria" panose="02040503050406030204" pitchFamily="18" charset="0"/>
            </a:endParaRPr>
          </a:p>
          <a:p>
            <a:pPr marL="190500" indent="-190500">
              <a:buFontTx/>
              <a:buNone/>
            </a:pPr>
            <a:r>
              <a:rPr lang="pt-BR" altLang="pt-BR" sz="2400" b="1" dirty="0">
                <a:latin typeface="Cambria" panose="02040503050406030204" pitchFamily="18" charset="0"/>
              </a:rPr>
              <a:t>Respostas </a:t>
            </a:r>
          </a:p>
          <a:p>
            <a:pPr marL="190500" indent="-190500">
              <a:buFontTx/>
              <a:buNone/>
            </a:pPr>
            <a:r>
              <a:rPr lang="pt-BR" altLang="pt-BR" sz="2400" b="1" dirty="0">
                <a:latin typeface="Cambria" panose="02040503050406030204" pitchFamily="18" charset="0"/>
              </a:rPr>
              <a:t>do consumidor</a:t>
            </a:r>
          </a:p>
          <a:p>
            <a:pPr marL="190500" indent="-190500" algn="ctr">
              <a:buFontTx/>
              <a:buNone/>
            </a:pPr>
            <a:endParaRPr lang="pt-BR" altLang="pt-BR" sz="2000" dirty="0">
              <a:latin typeface="Cambria" panose="02040503050406030204" pitchFamily="18" charset="0"/>
            </a:endParaRPr>
          </a:p>
          <a:p>
            <a:pPr marL="190500" indent="-190500">
              <a:buFontTx/>
              <a:buNone/>
            </a:pPr>
            <a:r>
              <a:rPr lang="pt-BR" altLang="pt-BR" sz="2000" dirty="0">
                <a:latin typeface="Cambria" panose="02040503050406030204" pitchFamily="18" charset="0"/>
              </a:rPr>
              <a:t>(identificação mais trabalhosa)</a:t>
            </a:r>
          </a:p>
          <a:p>
            <a:pPr marL="190500" indent="-190500">
              <a:buFontTx/>
              <a:buNone/>
            </a:pPr>
            <a:r>
              <a:rPr lang="pt-BR" altLang="pt-BR" sz="2000" dirty="0">
                <a:latin typeface="Cambria" panose="02040503050406030204" pitchFamily="18" charset="0"/>
              </a:rPr>
              <a:t>Ex.: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Segmentação por benefícios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Segmentação comportamental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Segmentação por fatores de MKT</a:t>
            </a:r>
          </a:p>
        </p:txBody>
      </p:sp>
    </p:spTree>
    <p:extLst>
      <p:ext uri="{BB962C8B-B14F-4D97-AF65-F5344CB8AC3E}">
        <p14:creationId xmlns:p14="http://schemas.microsoft.com/office/powerpoint/2010/main" val="33195247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FD687-DCCF-53CB-0896-16876E422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D37B8098-B4A4-693B-3826-80C2815A4887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74F9532-4003-1715-EC21-B211ACC7D8FD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6E4CFBA-A1AA-E782-ADC7-F5100D6F7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27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244773-BD35-51AE-5914-7887F91F5974}"/>
              </a:ext>
            </a:extLst>
          </p:cNvPr>
          <p:cNvSpPr txBox="1"/>
          <p:nvPr/>
        </p:nvSpPr>
        <p:spPr>
          <a:xfrm>
            <a:off x="287524" y="980728"/>
            <a:ext cx="85689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b="1" dirty="0">
                <a:latin typeface="Cambria" panose="02040503050406030204" pitchFamily="18" charset="0"/>
              </a:rPr>
              <a:t>Métricas do serviço</a:t>
            </a:r>
          </a:p>
          <a:p>
            <a:endParaRPr lang="pt-BR" sz="2000" b="1" dirty="0">
              <a:latin typeface="Cambria" panose="02040503050406030204" pitchFamily="18" charset="0"/>
            </a:endParaRPr>
          </a:p>
          <a:p>
            <a:r>
              <a:rPr lang="pt-BR" sz="2000" dirty="0">
                <a:latin typeface="Cambria" panose="02040503050406030204" pitchFamily="18" charset="0"/>
              </a:rPr>
              <a:t>O serviço é intangível, assim, gera vários desafios operacionais:</a:t>
            </a:r>
          </a:p>
          <a:p>
            <a:endParaRPr lang="pt-BR" sz="2000" dirty="0">
              <a:latin typeface="Cambria" panose="02040503050406030204" pitchFamily="18" charset="0"/>
            </a:endParaRPr>
          </a:p>
          <a:p>
            <a:pPr marL="342900" indent="-342900">
              <a:lnSpc>
                <a:spcPct val="1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Definir e medir a qualidade</a:t>
            </a:r>
          </a:p>
          <a:p>
            <a:pPr marL="342900" indent="-342900">
              <a:lnSpc>
                <a:spcPct val="1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Definir e medir o </a:t>
            </a:r>
            <a:r>
              <a:rPr lang="pt-BR" altLang="pt-BR" sz="2000" i="1" dirty="0">
                <a:latin typeface="Cambria" panose="02040503050406030204" pitchFamily="18" charset="0"/>
              </a:rPr>
              <a:t>output</a:t>
            </a:r>
          </a:p>
          <a:p>
            <a:pPr marL="342900" indent="-342900">
              <a:lnSpc>
                <a:spcPct val="1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Administrar as evidências:</a:t>
            </a:r>
          </a:p>
          <a:p>
            <a:pPr marL="342900" indent="-342900">
              <a:lnSpc>
                <a:spcPct val="1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 preço, tangíveis, comunicação</a:t>
            </a:r>
          </a:p>
          <a:p>
            <a:pPr marL="342900" indent="-342900">
              <a:lnSpc>
                <a:spcPct val="180000"/>
              </a:lnSpc>
              <a:buFont typeface="Wingdings" panose="05000000000000000000" pitchFamily="2" charset="2"/>
              <a:buChar char="q"/>
            </a:pPr>
            <a:r>
              <a:rPr lang="pt-BR" altLang="pt-BR" sz="2000" dirty="0">
                <a:latin typeface="Cambria" panose="02040503050406030204" pitchFamily="18" charset="0"/>
              </a:rPr>
              <a:t> Inovar continuamente</a:t>
            </a:r>
          </a:p>
          <a:p>
            <a:endParaRPr lang="pt-BR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3791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E9DB1-6D53-4E02-65E0-B2A4A3BD4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1E227BA-71F3-C7FF-68CF-DAF54E717D08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4813AD1-E83C-FA76-DE08-7CE96CA7EE06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1A3A990-35D0-FE9B-C660-5D678B042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28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D46F64B-D6A1-EACF-4171-1CF1C1AE1F09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b="1" dirty="0">
                <a:latin typeface="Cambria" panose="02040503050406030204" pitchFamily="18" charset="0"/>
              </a:rPr>
              <a:t>Métricas do serviço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302032C-B732-F5C0-8444-F9F15C97F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524" y="1555600"/>
            <a:ext cx="8568952" cy="1143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altLang="pt-BR" sz="2000" b="1" dirty="0">
                <a:latin typeface="Cambria" panose="02040503050406030204" pitchFamily="18" charset="0"/>
              </a:rPr>
              <a:t>O Serviço é heterogêneo (alto potencial de variabilidade)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9AB52C7-E201-D0D1-E83D-89194EC92388}"/>
              </a:ext>
            </a:extLst>
          </p:cNvPr>
          <p:cNvSpPr/>
          <p:nvPr/>
        </p:nvSpPr>
        <p:spPr>
          <a:xfrm>
            <a:off x="395536" y="2052298"/>
            <a:ext cx="7056784" cy="2543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pt-BR" altLang="pt-BR" dirty="0">
                <a:latin typeface="Cambria" panose="02040503050406030204" pitchFamily="18" charset="0"/>
              </a:rPr>
              <a:t>Desafios Operacionais:</a:t>
            </a:r>
          </a:p>
          <a:p>
            <a:pPr marL="285750" indent="-285750">
              <a:lnSpc>
                <a:spcPct val="145000"/>
              </a:lnSpc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</a:rPr>
              <a:t> Manter a qualidade</a:t>
            </a:r>
          </a:p>
          <a:p>
            <a:pPr marL="285750" indent="-285750">
              <a:lnSpc>
                <a:spcPct val="145000"/>
              </a:lnSpc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</a:rPr>
              <a:t> Selecionar e treinar o pessoal</a:t>
            </a:r>
          </a:p>
          <a:p>
            <a:pPr marL="285750" indent="-285750">
              <a:lnSpc>
                <a:spcPct val="145000"/>
              </a:lnSpc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</a:rPr>
              <a:t> Formatação/Padronização/Scripts</a:t>
            </a:r>
          </a:p>
          <a:p>
            <a:pPr marL="285750" indent="-285750">
              <a:lnSpc>
                <a:spcPct val="145000"/>
              </a:lnSpc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</a:rPr>
              <a:t> Administrar o </a:t>
            </a:r>
            <a:r>
              <a:rPr lang="pt-BR" altLang="pt-BR" i="1" dirty="0" err="1">
                <a:latin typeface="Cambria" panose="02040503050406030204" pitchFamily="18" charset="0"/>
              </a:rPr>
              <a:t>Empowerment</a:t>
            </a:r>
            <a:r>
              <a:rPr lang="pt-BR" altLang="pt-BR" i="1" dirty="0">
                <a:latin typeface="Cambria" panose="02040503050406030204" pitchFamily="18" charset="0"/>
              </a:rPr>
              <a:t> </a:t>
            </a:r>
          </a:p>
          <a:p>
            <a:pPr marL="285750" indent="-285750">
              <a:lnSpc>
                <a:spcPct val="145000"/>
              </a:lnSpc>
              <a:buFont typeface="Wingdings" panose="05000000000000000000" pitchFamily="2" charset="2"/>
              <a:buChar char="q"/>
            </a:pPr>
            <a:r>
              <a:rPr lang="pt-BR" altLang="pt-BR" dirty="0">
                <a:latin typeface="Cambria" panose="02040503050406030204" pitchFamily="18" charset="0"/>
              </a:rPr>
              <a:t> Monitorar sistematicamente a Satisfação do cliente</a:t>
            </a:r>
          </a:p>
        </p:txBody>
      </p:sp>
    </p:spTree>
    <p:extLst>
      <p:ext uri="{BB962C8B-B14F-4D97-AF65-F5344CB8AC3E}">
        <p14:creationId xmlns:p14="http://schemas.microsoft.com/office/powerpoint/2010/main" val="2045944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56930-FE33-0A80-7FFE-E58D83B8B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F85F150-4625-EB3F-D545-B2ED70BD1A22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16ED1A1-E4A3-D78E-7A78-EDE51EADE34D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C3D6B0-6334-3F58-2DEF-BD31A08B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29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DDD5484-BE41-1A57-6E95-1D06D4BB704C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b="1" dirty="0">
                <a:latin typeface="Cambria" panose="02040503050406030204" pitchFamily="18" charset="0"/>
              </a:rPr>
              <a:t>Manter clientes x Conquistar clientes novos</a:t>
            </a:r>
          </a:p>
        </p:txBody>
      </p:sp>
      <p:pic>
        <p:nvPicPr>
          <p:cNvPr id="12" name="Picture 2" descr="Kleber">
            <a:extLst>
              <a:ext uri="{FF2B5EF4-FFF2-40B4-BE49-F238E27FC236}">
                <a16:creationId xmlns:a16="http://schemas.microsoft.com/office/drawing/2014/main" id="{D4069F04-4821-A510-6118-3A21C9E99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24854"/>
            <a:ext cx="5985522" cy="435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0685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ECA7A-6E13-5358-1072-A1776F5C2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ACC4A35-6598-450B-3005-1745327F0AD3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6B611BF-78F9-0416-8756-D8A4F4900E08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30B22C-1C88-9861-3E09-FA2A92F6E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30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6DD437E-C2F9-3D99-6C75-23AC16465245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b="1" dirty="0">
                <a:latin typeface="Cambria" panose="02040503050406030204" pitchFamily="18" charset="0"/>
              </a:rPr>
              <a:t>Logística como criadora de valor para o cliente...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851C07C-8F43-4E0C-1DA5-E07755BCA44C}"/>
              </a:ext>
            </a:extLst>
          </p:cNvPr>
          <p:cNvSpPr/>
          <p:nvPr/>
        </p:nvSpPr>
        <p:spPr>
          <a:xfrm>
            <a:off x="287524" y="1497135"/>
            <a:ext cx="85689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solidFill>
                  <a:schemeClr val="accent2"/>
                </a:solidFill>
                <a:latin typeface="Cambria" panose="02040503050406030204" pitchFamily="18" charset="0"/>
              </a:rPr>
              <a:t> </a:t>
            </a:r>
            <a:r>
              <a:rPr lang="pt-BR" altLang="pt-BR" dirty="0">
                <a:latin typeface="Cambria" panose="02040503050406030204" pitchFamily="18" charset="0"/>
              </a:rPr>
              <a:t>Disponibilizar o produto que o cliente quer quando o cliente quer 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Informações sobre o </a:t>
            </a:r>
            <a:r>
              <a:rPr lang="pt-BR" altLang="pt-BR" i="1" dirty="0">
                <a:latin typeface="Cambria" panose="02040503050406030204" pitchFamily="18" charset="0"/>
              </a:rPr>
              <a:t>status </a:t>
            </a:r>
            <a:r>
              <a:rPr lang="pt-BR" altLang="pt-BR" dirty="0">
                <a:latin typeface="Cambria" panose="02040503050406030204" pitchFamily="18" charset="0"/>
              </a:rPr>
              <a:t>do pedido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Conhecimento do cliente, atenção personalizada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Cortesia/apoio na entrega física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Rapidez na realização do serviço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Eficiência na recuperação de falhas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Aparência dos elementos tangíveis (veículos, pessoal de </a:t>
            </a:r>
            <a:r>
              <a:rPr lang="pt-BR" altLang="pt-BR" dirty="0" err="1">
                <a:latin typeface="Cambria" panose="02040503050406030204" pitchFamily="18" charset="0"/>
              </a:rPr>
              <a:t>entrega,etc</a:t>
            </a:r>
            <a:r>
              <a:rPr lang="pt-BR" altLang="pt-BR" dirty="0">
                <a:latin typeface="Cambria" panose="02040503050406030204" pitchFamily="18" charset="0"/>
              </a:rPr>
              <a:t>.)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Eficiência Operacional que se traduza em menores custos 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Frequência de entregas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Credibilidade/Habilidade em transmitir segurança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Consistência das entregas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Conveniência: lugar, tempo e forma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Facilidade de acesso</a:t>
            </a:r>
          </a:p>
          <a:p>
            <a:pPr eaLnBrk="0" hangingPunct="0">
              <a:buClr>
                <a:schemeClr val="tx1"/>
              </a:buClr>
              <a:buFontTx/>
              <a:buChar char="•"/>
            </a:pPr>
            <a:r>
              <a:rPr lang="pt-BR" altLang="pt-BR" dirty="0">
                <a:latin typeface="Cambria" panose="02040503050406030204" pitchFamily="18" charset="0"/>
              </a:rPr>
              <a:t> Flexibilidade de embalagem</a:t>
            </a:r>
          </a:p>
        </p:txBody>
      </p:sp>
    </p:spTree>
    <p:extLst>
      <p:ext uri="{BB962C8B-B14F-4D97-AF65-F5344CB8AC3E}">
        <p14:creationId xmlns:p14="http://schemas.microsoft.com/office/powerpoint/2010/main" val="4152670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BAF2A-A18A-F5B4-5028-9A2B9B994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2AB5B5B-20AA-5C04-2FFB-FAF07B2FD007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60F0099-415C-3CEE-6FDB-4DB495CBD66F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FFEF2B7-ACD1-6120-28E3-7EE9C6EC0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31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46A64F1-4E18-1008-B4CC-82494790B296}"/>
              </a:ext>
            </a:extLst>
          </p:cNvPr>
          <p:cNvSpPr txBox="1"/>
          <p:nvPr/>
        </p:nvSpPr>
        <p:spPr>
          <a:xfrm>
            <a:off x="287524" y="98072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000" b="1" dirty="0">
                <a:latin typeface="Cambria" panose="02040503050406030204" pitchFamily="18" charset="0"/>
              </a:rPr>
              <a:t>Fatores que impactam a fidelização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63BAEF7F-F0EF-B39E-32B4-4FE0CD36B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484784"/>
            <a:ext cx="254249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pt-BR" altLang="pt-BR" sz="1600" dirty="0">
                <a:latin typeface="Cambria" panose="02040503050406030204" pitchFamily="18" charset="0"/>
              </a:rPr>
              <a:t>1. Segmentação de Clientes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165C565B-BFCB-9316-65FB-332C66C48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901742"/>
            <a:ext cx="407842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pt-BR" altLang="pt-BR" sz="1600">
                <a:latin typeface="Cambria" panose="02040503050406030204" pitchFamily="18" charset="0"/>
              </a:rPr>
              <a:t>2. Seus funcionários podem fazer a diferença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24632F74-2B1A-6CBB-5E2C-D87E881F3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2247168"/>
            <a:ext cx="36896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pt-BR" altLang="pt-BR" sz="1600">
                <a:latin typeface="Cambria" panose="02040503050406030204" pitchFamily="18" charset="0"/>
              </a:rPr>
              <a:t>3. Desenvolver novos produtos/serviços</a:t>
            </a: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7FD5B7BB-142E-733C-BF8C-D8E60982E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356992"/>
            <a:ext cx="226164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pt-BR" altLang="pt-BR" sz="1600" dirty="0">
                <a:latin typeface="Cambria" panose="02040503050406030204" pitchFamily="18" charset="0"/>
              </a:rPr>
              <a:t>6. Monitorar a Lealdade</a:t>
            </a: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2BC71BA7-B13A-A1A9-ACA7-DBA20A146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996952"/>
            <a:ext cx="32593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pt-BR" altLang="pt-BR" sz="1600">
                <a:latin typeface="Cambria" panose="02040503050406030204" pitchFamily="18" charset="0"/>
              </a:rPr>
              <a:t>5. Aumentar os custos de mudança </a:t>
            </a:r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CF6BA5E0-099A-D481-F034-E857B0842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17032"/>
            <a:ext cx="256339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pt-BR" altLang="pt-BR" sz="1600" dirty="0">
                <a:latin typeface="Cambria" panose="02040503050406030204" pitchFamily="18" charset="0"/>
              </a:rPr>
              <a:t>7. Programas de Fidelidade</a:t>
            </a:r>
          </a:p>
        </p:txBody>
      </p:sp>
      <p:sp>
        <p:nvSpPr>
          <p:cNvPr id="14" name="Text Box 9">
            <a:extLst>
              <a:ext uri="{FF2B5EF4-FFF2-40B4-BE49-F238E27FC236}">
                <a16:creationId xmlns:a16="http://schemas.microsoft.com/office/drawing/2014/main" id="{99D1A9EA-990E-4FB8-9831-9472CFE0F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10624"/>
            <a:ext cx="456464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pt-BR" altLang="pt-BR" sz="1600">
                <a:latin typeface="Cambria" panose="02040503050406030204" pitchFamily="18" charset="0"/>
              </a:rPr>
              <a:t>4. Qualidade dos serviços e Satisfação dos Clientes</a:t>
            </a: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6C7CAE8B-14CD-1B3F-2351-3405528AB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88" y="4437112"/>
            <a:ext cx="25513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pt-BR" altLang="pt-BR" sz="1600">
                <a:latin typeface="Cambria" panose="02040503050406030204" pitchFamily="18" charset="0"/>
              </a:rPr>
              <a:t>9. A recuperação das falhas</a:t>
            </a:r>
          </a:p>
        </p:txBody>
      </p:sp>
      <p:sp>
        <p:nvSpPr>
          <p:cNvPr id="16" name="Text Box 11">
            <a:extLst>
              <a:ext uri="{FF2B5EF4-FFF2-40B4-BE49-F238E27FC236}">
                <a16:creationId xmlns:a16="http://schemas.microsoft.com/office/drawing/2014/main" id="{69C1E41C-72CF-2F15-3536-7C30344F2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425" y="4077072"/>
            <a:ext cx="13270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pt-BR" altLang="pt-BR" sz="1600" dirty="0">
                <a:latin typeface="Cambria" panose="02040503050406030204" pitchFamily="18" charset="0"/>
              </a:rPr>
              <a:t>8. Tecnologia</a:t>
            </a:r>
          </a:p>
        </p:txBody>
      </p:sp>
      <p:sp>
        <p:nvSpPr>
          <p:cNvPr id="17" name="Text Box 12">
            <a:extLst>
              <a:ext uri="{FF2B5EF4-FFF2-40B4-BE49-F238E27FC236}">
                <a16:creationId xmlns:a16="http://schemas.microsoft.com/office/drawing/2014/main" id="{52D72E01-8C6D-2BC8-D35A-BF5D62A18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797152"/>
            <a:ext cx="129362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pt-BR" altLang="pt-BR" sz="1600">
                <a:latin typeface="Cambria" panose="02040503050406030204" pitchFamily="18" charset="0"/>
              </a:rPr>
              <a:t>10. Garantia </a:t>
            </a:r>
          </a:p>
        </p:txBody>
      </p:sp>
      <p:sp>
        <p:nvSpPr>
          <p:cNvPr id="18" name="Text Box 13">
            <a:extLst>
              <a:ext uri="{FF2B5EF4-FFF2-40B4-BE49-F238E27FC236}">
                <a16:creationId xmlns:a16="http://schemas.microsoft.com/office/drawing/2014/main" id="{667B6453-8C70-897B-1094-BA106260D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5157192"/>
            <a:ext cx="459318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pt-BR" altLang="pt-BR" sz="1600">
                <a:latin typeface="Cambria" panose="02040503050406030204" pitchFamily="18" charset="0"/>
              </a:rPr>
              <a:t>11. Responsabilidade Social e Imagem Corporativa</a:t>
            </a:r>
          </a:p>
        </p:txBody>
      </p:sp>
    </p:spTree>
    <p:extLst>
      <p:ext uri="{BB962C8B-B14F-4D97-AF65-F5344CB8AC3E}">
        <p14:creationId xmlns:p14="http://schemas.microsoft.com/office/powerpoint/2010/main" val="29750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B8AB3-03D9-3830-F07E-598F11D58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860CA14-2753-30A2-B03B-842429F9EC24}"/>
              </a:ext>
            </a:extLst>
          </p:cNvPr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440FE9E-8F30-C90B-37CF-2D5A91BFD203}"/>
              </a:ext>
            </a:extLst>
          </p:cNvPr>
          <p:cNvSpPr txBox="1"/>
          <p:nvPr/>
        </p:nvSpPr>
        <p:spPr>
          <a:xfrm>
            <a:off x="107504" y="51920"/>
            <a:ext cx="61206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mbria" pitchFamily="18" charset="0"/>
              </a:rPr>
              <a:t>Serviço ao cliente</a:t>
            </a:r>
          </a:p>
          <a:p>
            <a:endParaRPr lang="pt-BR" sz="1400" b="1" i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6A1E688-B6AD-0C75-8700-E728CAA30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b="1" smtClean="0">
                <a:solidFill>
                  <a:schemeClr val="tx1"/>
                </a:solidFill>
              </a:rPr>
              <a:t>32</a:t>
            </a:fld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3D11DE5-903F-7BCC-0A29-B2B7C912DE9C}"/>
              </a:ext>
            </a:extLst>
          </p:cNvPr>
          <p:cNvSpPr txBox="1"/>
          <p:nvPr/>
        </p:nvSpPr>
        <p:spPr>
          <a:xfrm>
            <a:off x="467544" y="1340768"/>
            <a:ext cx="81904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ambria" pitchFamily="18" charset="0"/>
              </a:rPr>
              <a:t>Questões para serem entregues:</a:t>
            </a:r>
          </a:p>
          <a:p>
            <a:endParaRPr lang="pt-BR" sz="2000" b="1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Analise os indicadores mais relevantes de nível de serviço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Analise os fatores que mais impactam a fidelização dos seus clientes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Onde a logística atua para criar valor no seu mercado e para os seus clientes?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ambria" pitchFamily="18" charset="0"/>
              </a:rPr>
              <a:t>Segmente os seus clientes.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Cambria" pitchFamily="18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1643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81000</TotalTime>
  <Words>1825</Words>
  <Application>Microsoft Office PowerPoint</Application>
  <PresentationFormat>Apresentação na tela (4:3)</PresentationFormat>
  <Paragraphs>354</Paragraphs>
  <Slides>32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41" baseType="lpstr">
      <vt:lpstr>Arial</vt:lpstr>
      <vt:lpstr>Arial Narrow</vt:lpstr>
      <vt:lpstr>Calibri</vt:lpstr>
      <vt:lpstr>Cambria</vt:lpstr>
      <vt:lpstr>Symbol</vt:lpstr>
      <vt:lpstr>Times New Roman</vt:lpstr>
      <vt:lpstr>Wingdings</vt:lpstr>
      <vt:lpstr>Tema do Office</vt:lpstr>
      <vt:lpstr>Equação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</dc:creator>
  <cp:lastModifiedBy>Pedro Senna</cp:lastModifiedBy>
  <cp:revision>289</cp:revision>
  <dcterms:created xsi:type="dcterms:W3CDTF">2013-12-27T12:27:06Z</dcterms:created>
  <dcterms:modified xsi:type="dcterms:W3CDTF">2026-03-08T14:56:50Z</dcterms:modified>
</cp:coreProperties>
</file>