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7" r:id="rId2"/>
    <p:sldId id="260" r:id="rId3"/>
    <p:sldId id="264" r:id="rId4"/>
    <p:sldId id="363" r:id="rId5"/>
    <p:sldId id="364" r:id="rId6"/>
    <p:sldId id="365" r:id="rId7"/>
    <p:sldId id="366" r:id="rId8"/>
    <p:sldId id="312" r:id="rId9"/>
    <p:sldId id="313" r:id="rId10"/>
    <p:sldId id="314" r:id="rId11"/>
    <p:sldId id="315" r:id="rId12"/>
    <p:sldId id="316" r:id="rId13"/>
    <p:sldId id="317" r:id="rId14"/>
    <p:sldId id="368" r:id="rId15"/>
    <p:sldId id="369" r:id="rId16"/>
    <p:sldId id="370" r:id="rId17"/>
    <p:sldId id="367" r:id="rId18"/>
    <p:sldId id="318" r:id="rId19"/>
    <p:sldId id="338" r:id="rId20"/>
    <p:sldId id="339" r:id="rId21"/>
    <p:sldId id="340" r:id="rId22"/>
    <p:sldId id="325" r:id="rId23"/>
    <p:sldId id="327" r:id="rId24"/>
    <p:sldId id="329" r:id="rId25"/>
    <p:sldId id="330" r:id="rId26"/>
    <p:sldId id="331" r:id="rId27"/>
    <p:sldId id="332" r:id="rId28"/>
    <p:sldId id="333" r:id="rId29"/>
    <p:sldId id="335" r:id="rId30"/>
    <p:sldId id="334" r:id="rId31"/>
    <p:sldId id="336" r:id="rId32"/>
    <p:sldId id="337" r:id="rId33"/>
    <p:sldId id="371" r:id="rId34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99" autoAdjust="0"/>
    <p:restoredTop sz="95560" autoAdjust="0"/>
  </p:normalViewPr>
  <p:slideViewPr>
    <p:cSldViewPr>
      <p:cViewPr varScale="1">
        <p:scale>
          <a:sx n="82" d="100"/>
          <a:sy n="82" d="100"/>
        </p:scale>
        <p:origin x="1498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2DF6D5-B1E8-454C-AB23-2B66796FDEC9}" type="datetimeFigureOut">
              <a:rPr lang="pt-BR" smtClean="0"/>
              <a:t>01/03/2026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09D962-8C91-46ED-B49F-795DAAF681E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337703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01/03/2026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01/03/2026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01/03/2026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01/03/2026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01/03/2026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01/03/2026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01/03/2026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01/03/2026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01/03/2026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01/03/2026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01/03/2026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700DB3-DBF0-4086-B675-117E7A9610B8}" type="datetimeFigureOut">
              <a:rPr lang="pt-BR" smtClean="0"/>
              <a:t>01/03/2026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supplychain24h.com/" TargetMode="Externa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m 15" descr="Imagem de jogo de vídeo game&#10;&#10;O conteúdo gerado por IA pode estar incorreto.">
            <a:extLst>
              <a:ext uri="{FF2B5EF4-FFF2-40B4-BE49-F238E27FC236}">
                <a16:creationId xmlns:a16="http://schemas.microsoft.com/office/drawing/2014/main" id="{42E376F4-842D-36ED-BE7A-8F4D3BDB855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096" b="6652"/>
          <a:stretch>
            <a:fillRect/>
          </a:stretch>
        </p:blipFill>
        <p:spPr>
          <a:xfrm>
            <a:off x="0" y="13266"/>
            <a:ext cx="9144000" cy="6559896"/>
          </a:xfrm>
          <a:prstGeom prst="rect">
            <a:avLst/>
          </a:prstGeom>
          <a:solidFill>
            <a:srgbClr val="002060"/>
          </a:solidFill>
        </p:spPr>
      </p:pic>
      <p:sp>
        <p:nvSpPr>
          <p:cNvPr id="18" name="Retângulo 17">
            <a:extLst>
              <a:ext uri="{FF2B5EF4-FFF2-40B4-BE49-F238E27FC236}">
                <a16:creationId xmlns:a16="http://schemas.microsoft.com/office/drawing/2014/main" id="{2B6FFA08-EE98-070D-E6F3-807C265CBD85}"/>
              </a:ext>
            </a:extLst>
          </p:cNvPr>
          <p:cNvSpPr/>
          <p:nvPr/>
        </p:nvSpPr>
        <p:spPr>
          <a:xfrm>
            <a:off x="14807" y="404664"/>
            <a:ext cx="6736234" cy="96167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>
                <a:latin typeface="Cambria" panose="02040503050406030204" pitchFamily="18" charset="0"/>
                <a:ea typeface="Cambria" panose="02040503050406030204" pitchFamily="18" charset="0"/>
                <a:cs typeface="Sans Serif Collection" panose="020B0502040504020204" pitchFamily="34" charset="0"/>
              </a:rPr>
              <a:t>Disciplina: GPRO 7814 - Logística</a:t>
            </a:r>
          </a:p>
          <a:p>
            <a:r>
              <a:rPr lang="pt-BR" sz="2400" b="1" dirty="0">
                <a:latin typeface="Cambria" panose="02040503050406030204" pitchFamily="18" charset="0"/>
                <a:ea typeface="Cambria" panose="02040503050406030204" pitchFamily="18" charset="0"/>
                <a:cs typeface="Sans Serif Collection" panose="020B0502040504020204" pitchFamily="34" charset="0"/>
              </a:rPr>
              <a:t>18:10 – 21:30 – E 313</a:t>
            </a:r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E5C0EE3D-A7C0-C8BC-A16D-9B50CBD44A06}"/>
              </a:ext>
            </a:extLst>
          </p:cNvPr>
          <p:cNvSpPr/>
          <p:nvPr/>
        </p:nvSpPr>
        <p:spPr>
          <a:xfrm>
            <a:off x="3498571" y="4149080"/>
            <a:ext cx="3672408" cy="1152128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latin typeface="Cambria" panose="02040503050406030204" pitchFamily="18" charset="0"/>
                <a:ea typeface="Cambria" panose="02040503050406030204" pitchFamily="18" charset="0"/>
              </a:rPr>
              <a:t>Aula 2 – Os processos das cadeias de suprimentos</a:t>
            </a:r>
          </a:p>
        </p:txBody>
      </p:sp>
      <p:pic>
        <p:nvPicPr>
          <p:cNvPr id="21" name="Imagem 20" descr="Imagem de jogo de vídeo game&#10;&#10;O conteúdo gerado por IA pode estar incorreto.">
            <a:extLst>
              <a:ext uri="{FF2B5EF4-FFF2-40B4-BE49-F238E27FC236}">
                <a16:creationId xmlns:a16="http://schemas.microsoft.com/office/drawing/2014/main" id="{B4C39AA3-D19A-1B78-DE67-1CA58FE5B65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5870" b="6652"/>
          <a:stretch>
            <a:fillRect/>
          </a:stretch>
        </p:blipFill>
        <p:spPr>
          <a:xfrm>
            <a:off x="0" y="6312296"/>
            <a:ext cx="9144000" cy="575402"/>
          </a:xfrm>
          <a:prstGeom prst="rect">
            <a:avLst/>
          </a:prstGeom>
          <a:solidFill>
            <a:srgbClr val="002060"/>
          </a:solidFill>
        </p:spPr>
      </p:pic>
      <p:grpSp>
        <p:nvGrpSpPr>
          <p:cNvPr id="20" name="Agrupar 19">
            <a:extLst>
              <a:ext uri="{FF2B5EF4-FFF2-40B4-BE49-F238E27FC236}">
                <a16:creationId xmlns:a16="http://schemas.microsoft.com/office/drawing/2014/main" id="{E8A21563-C140-453B-446B-B4A899BE656E}"/>
              </a:ext>
            </a:extLst>
          </p:cNvPr>
          <p:cNvGrpSpPr/>
          <p:nvPr/>
        </p:nvGrpSpPr>
        <p:grpSpPr>
          <a:xfrm>
            <a:off x="17647" y="6093102"/>
            <a:ext cx="5821896" cy="476672"/>
            <a:chOff x="-25760" y="6368062"/>
            <a:chExt cx="5821896" cy="476672"/>
          </a:xfrm>
        </p:grpSpPr>
        <p:sp>
          <p:nvSpPr>
            <p:cNvPr id="12" name="Retângulo 11"/>
            <p:cNvSpPr/>
            <p:nvPr/>
          </p:nvSpPr>
          <p:spPr>
            <a:xfrm>
              <a:off x="-25760" y="6368062"/>
              <a:ext cx="5821896" cy="476672"/>
            </a:xfrm>
            <a:prstGeom prst="rect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0" name="CaixaDeTexto 9"/>
            <p:cNvSpPr txBox="1"/>
            <p:nvPr/>
          </p:nvSpPr>
          <p:spPr>
            <a:xfrm>
              <a:off x="14807" y="6421732"/>
              <a:ext cx="42839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b="1" i="1" dirty="0">
                  <a:solidFill>
                    <a:schemeClr val="bg1"/>
                  </a:solidFill>
                  <a:latin typeface="Cambria" pitchFamily="18" charset="0"/>
                </a:rPr>
                <a:t>Prof. Pedro Senna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920001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B69D01F8-A782-CEB2-D6A8-C8F412CEC23D}"/>
              </a:ext>
            </a:extLst>
          </p:cNvPr>
          <p:cNvSpPr/>
          <p:nvPr/>
        </p:nvSpPr>
        <p:spPr>
          <a:xfrm>
            <a:off x="0" y="811374"/>
            <a:ext cx="9144000" cy="5556965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8D61BFBD-19B9-C3EC-8F9C-BEE5BF473029}"/>
              </a:ext>
            </a:extLst>
          </p:cNvPr>
          <p:cNvSpPr/>
          <p:nvPr/>
        </p:nvSpPr>
        <p:spPr>
          <a:xfrm>
            <a:off x="0" y="6368339"/>
            <a:ext cx="9144000" cy="54868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Espaço Reservado para Número de Slide 3">
            <a:extLst>
              <a:ext uri="{FF2B5EF4-FFF2-40B4-BE49-F238E27FC236}">
                <a16:creationId xmlns:a16="http://schemas.microsoft.com/office/drawing/2014/main" id="{51007ED1-DC67-862E-F382-4B39AA66B4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2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Programação do curso 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Objetivos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323528" y="980728"/>
            <a:ext cx="81369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latin typeface="Cambria" pitchFamily="18" charset="0"/>
              </a:rPr>
              <a:t>Ementa do curso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827584" y="1372706"/>
            <a:ext cx="77768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i="1" dirty="0">
                <a:latin typeface="Cambria" pitchFamily="18" charset="0"/>
              </a:rPr>
              <a:t>O curso será composto por:</a:t>
            </a:r>
          </a:p>
        </p:txBody>
      </p:sp>
      <p:sp>
        <p:nvSpPr>
          <p:cNvPr id="19" name="CaixaDeTexto 18"/>
          <p:cNvSpPr txBox="1"/>
          <p:nvPr/>
        </p:nvSpPr>
        <p:spPr>
          <a:xfrm>
            <a:off x="755576" y="1844824"/>
            <a:ext cx="756084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§"/>
            </a:pPr>
            <a:r>
              <a:rPr lang="pt-BR" i="1" dirty="0">
                <a:latin typeface="Cambria" pitchFamily="18" charset="0"/>
              </a:rPr>
              <a:t>Introdução ao curso SCM e Logística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pt-BR" i="1" dirty="0">
                <a:latin typeface="Cambria" pitchFamily="18" charset="0"/>
              </a:rPr>
              <a:t>Processos de cadeias de suprimentos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pt-BR" i="1" dirty="0" err="1">
                <a:latin typeface="Cambria" pitchFamily="18" charset="0"/>
              </a:rPr>
              <a:t>Last</a:t>
            </a:r>
            <a:r>
              <a:rPr lang="pt-BR" i="1" dirty="0">
                <a:latin typeface="Cambria" pitchFamily="18" charset="0"/>
              </a:rPr>
              <a:t> </a:t>
            </a:r>
            <a:r>
              <a:rPr lang="pt-BR" i="1" dirty="0" err="1">
                <a:latin typeface="Cambria" pitchFamily="18" charset="0"/>
              </a:rPr>
              <a:t>mile</a:t>
            </a:r>
            <a:endParaRPr lang="pt-BR" i="1" dirty="0">
              <a:latin typeface="Cambria" pitchFamily="18" charset="0"/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pt-BR" i="1" dirty="0">
                <a:latin typeface="Cambria" pitchFamily="18" charset="0"/>
              </a:rPr>
              <a:t>Serviço ao cliente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pt-BR" i="1" dirty="0" err="1">
                <a:latin typeface="Cambria" pitchFamily="18" charset="0"/>
              </a:rPr>
              <a:t>Omnichannel</a:t>
            </a:r>
            <a:endParaRPr lang="pt-BR" i="1" dirty="0">
              <a:latin typeface="Cambria" pitchFamily="18" charset="0"/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pt-BR" i="1" dirty="0">
                <a:latin typeface="Cambria" pitchFamily="18" charset="0"/>
              </a:rPr>
              <a:t>Armazenagem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pt-BR" i="1" dirty="0">
                <a:latin typeface="Cambria" pitchFamily="18" charset="0"/>
              </a:rPr>
              <a:t>Transportes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pt-BR" i="1" dirty="0">
                <a:latin typeface="Cambria" pitchFamily="18" charset="0"/>
              </a:rPr>
              <a:t>Gestão de risco em cadeias de suprimentos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pt-BR" i="1" dirty="0">
                <a:latin typeface="Cambria" pitchFamily="18" charset="0"/>
              </a:rPr>
              <a:t>Economia circular e cadeias de circuito fechado</a:t>
            </a:r>
          </a:p>
          <a:p>
            <a:endParaRPr lang="pt-BR" i="1" dirty="0">
              <a:latin typeface="Cambria" pitchFamily="18" charset="0"/>
            </a:endParaRPr>
          </a:p>
          <a:p>
            <a:endParaRPr lang="pt-BR" i="1" dirty="0">
              <a:latin typeface="Cambria" pitchFamily="18" charset="0"/>
            </a:endParaRPr>
          </a:p>
          <a:p>
            <a:endParaRPr lang="pt-BR" i="1" dirty="0">
              <a:latin typeface="Cambria" pitchFamily="18" charset="0"/>
            </a:endParaRPr>
          </a:p>
          <a:p>
            <a:endParaRPr lang="pt-BR" dirty="0"/>
          </a:p>
        </p:txBody>
      </p:sp>
      <p:sp>
        <p:nvSpPr>
          <p:cNvPr id="8" name="Espaço Reservado para Número de Slide 3">
            <a:extLst>
              <a:ext uri="{FF2B5EF4-FFF2-40B4-BE49-F238E27FC236}">
                <a16:creationId xmlns:a16="http://schemas.microsoft.com/office/drawing/2014/main" id="{F2D09495-38B4-9D32-C532-2D303034A107}"/>
              </a:ext>
            </a:extLst>
          </p:cNvPr>
          <p:cNvSpPr txBox="1">
            <a:spLocks/>
          </p:cNvSpPr>
          <p:nvPr/>
        </p:nvSpPr>
        <p:spPr>
          <a:xfrm>
            <a:off x="6705600" y="65087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119D8CF-8DEC-4D9F-84EE-ADF04DFF3391}" type="slidenum">
              <a:rPr lang="pt-BR" b="1" smtClean="0">
                <a:solidFill>
                  <a:schemeClr val="bg1"/>
                </a:solidFill>
              </a:rPr>
              <a:pPr/>
              <a:t>2</a:t>
            </a:fld>
            <a:endParaRPr lang="pt-B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94410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B31CD5EA-EDB3-55B0-15BE-C787E128D13B}"/>
              </a:ext>
            </a:extLst>
          </p:cNvPr>
          <p:cNvSpPr/>
          <p:nvPr/>
        </p:nvSpPr>
        <p:spPr>
          <a:xfrm>
            <a:off x="0" y="811374"/>
            <a:ext cx="9144000" cy="5556965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A493841D-0461-8866-F8FA-A1E4F543586C}"/>
              </a:ext>
            </a:extLst>
          </p:cNvPr>
          <p:cNvSpPr/>
          <p:nvPr/>
        </p:nvSpPr>
        <p:spPr>
          <a:xfrm>
            <a:off x="0" y="6368339"/>
            <a:ext cx="9144000" cy="54868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Espaço Reservado para Número de Slide 3">
            <a:extLst>
              <a:ext uri="{FF2B5EF4-FFF2-40B4-BE49-F238E27FC236}">
                <a16:creationId xmlns:a16="http://schemas.microsoft.com/office/drawing/2014/main" id="{1C3E44E1-3AA0-356C-91EA-9A5DC1DC2259}"/>
              </a:ext>
            </a:extLst>
          </p:cNvPr>
          <p:cNvSpPr txBox="1">
            <a:spLocks/>
          </p:cNvSpPr>
          <p:nvPr/>
        </p:nvSpPr>
        <p:spPr>
          <a:xfrm>
            <a:off x="6705600" y="65087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119D8CF-8DEC-4D9F-84EE-ADF04DFF3391}" type="slidenum">
              <a:rPr lang="pt-BR" b="1" smtClean="0">
                <a:solidFill>
                  <a:schemeClr val="bg1"/>
                </a:solidFill>
              </a:rPr>
              <a:pPr/>
              <a:t>3</a:t>
            </a:fld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Programação do curso 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Objetivos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3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323528" y="879103"/>
            <a:ext cx="81369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latin typeface="Cambria" pitchFamily="18" charset="0"/>
              </a:rPr>
              <a:t>Calendário: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1E8CA3D4-6634-48F1-9A86-370DC439DAF5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1 – Introdução ao Curso</a:t>
            </a:r>
          </a:p>
          <a:p>
            <a:r>
              <a:rPr lang="pt-BR" sz="1200" b="1" i="1" dirty="0">
                <a:latin typeface="Cambria" pitchFamily="18" charset="0"/>
              </a:rPr>
              <a:t>Logística – PRO 7814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FB2F511B-DA49-7524-84BE-EE862140755F}"/>
              </a:ext>
            </a:extLst>
          </p:cNvPr>
          <p:cNvSpPr txBox="1"/>
          <p:nvPr/>
        </p:nvSpPr>
        <p:spPr>
          <a:xfrm>
            <a:off x="262848" y="1394767"/>
            <a:ext cx="8618303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 fontAlgn="base">
              <a:buFont typeface="Arial" panose="020B0604020202020204" pitchFamily="34" charset="0"/>
              <a:buChar char="•"/>
            </a:pPr>
            <a:r>
              <a:rPr lang="pt-BR" sz="1400" b="0" i="0" u="none" strike="noStrike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Semana 1 - Introdução ao Curso, Logística e </a:t>
            </a:r>
            <a:r>
              <a:rPr lang="pt-BR" sz="1400" b="0" i="0" u="none" strike="noStrike" dirty="0" err="1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Supply</a:t>
            </a:r>
            <a:r>
              <a:rPr lang="pt-BR" sz="1400" b="0" i="0" u="none" strike="noStrike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 Chain Management – 24/2</a:t>
            </a:r>
            <a:r>
              <a:rPr lang="en-US" sz="14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​</a:t>
            </a:r>
            <a:endParaRPr lang="en-US" sz="14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pt-BR" sz="1400" b="0" i="0" u="none" strike="noStrike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Semana 2 – </a:t>
            </a:r>
            <a:r>
              <a:rPr lang="pt-BR" sz="1400" b="0" i="0" u="none" strike="noStrike" dirty="0" err="1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Last</a:t>
            </a:r>
            <a:r>
              <a:rPr lang="pt-BR" sz="1400" b="0" i="0" u="none" strike="noStrike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pt-BR" sz="1400" b="0" i="0" u="none" strike="noStrike" dirty="0" err="1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mile</a:t>
            </a:r>
            <a:r>
              <a:rPr lang="pt-BR" sz="1400" b="0" i="0" u="none" strike="noStrike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 e Torre de controle - 3/3</a:t>
            </a:r>
            <a:r>
              <a:rPr lang="en-US" sz="14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​</a:t>
            </a:r>
            <a:endParaRPr lang="en-US" sz="14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pt-BR" sz="1400" b="0" i="0" u="none" strike="noStrike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Semana 3 – Serviço ao cliente – 10/3</a:t>
            </a:r>
            <a:endParaRPr lang="pt-BR" sz="14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pt-BR" sz="1400" b="0" i="0" u="none" strike="noStrike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Semana 4 – </a:t>
            </a:r>
            <a:r>
              <a:rPr lang="pt-BR" sz="1400" b="0" i="0" u="none" strike="noStrike" dirty="0" err="1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Omnichannel</a:t>
            </a:r>
            <a:r>
              <a:rPr lang="pt-BR" sz="1400" b="0" i="0" u="none" strike="noStrike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 – 17/3 -</a:t>
            </a:r>
            <a:r>
              <a:rPr lang="pt-BR" sz="14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​</a:t>
            </a:r>
            <a:endParaRPr lang="pt-BR" sz="14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pt-BR" sz="1400" b="0" i="0" u="none" strike="noStrike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Semana 5 – </a:t>
            </a:r>
            <a:r>
              <a:rPr lang="pt-BR" sz="1400" b="1" i="0" u="none" strike="noStrike" dirty="0">
                <a:solidFill>
                  <a:srgbClr val="4F81BD"/>
                </a:solidFill>
                <a:effectLst/>
                <a:latin typeface="Cambria" panose="02040503050406030204" pitchFamily="18" charset="0"/>
              </a:rPr>
              <a:t>BEER GAME - 24/3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rgbClr val="000000"/>
                </a:solidFill>
                <a:latin typeface="Cambria" panose="02040503050406030204" pitchFamily="18" charset="0"/>
              </a:rPr>
              <a:t>Semana 6 – Armazenagem I - 31/3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pt-BR" sz="1400" b="0" i="0" u="none" strike="noStrike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Semana 7 – Armazenagem II - 7/4</a:t>
            </a:r>
            <a:r>
              <a:rPr lang="en-US" sz="14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​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pt-BR" sz="1400" i="0" u="none" strike="noStrike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Semana 8 – Estudos – dúvidas - orientações- 14/4</a:t>
            </a:r>
            <a:endParaRPr lang="en-US" sz="140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pt-BR" sz="1400" b="1" i="0" u="none" strike="noStrike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Semana 9 – 21/4 - Feriado</a:t>
            </a:r>
            <a:endParaRPr lang="en-US" sz="14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pt-BR" sz="1400" b="1" i="0" u="none" strike="noStrike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Semana 10 – P1- 28/4</a:t>
            </a:r>
            <a:endParaRPr lang="en-US" sz="1400" b="1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pt-BR" sz="1400" b="0" i="0" u="none" strike="noStrike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Semana 11 – Transportes I - 5/5 </a:t>
            </a:r>
            <a:r>
              <a:rPr lang="en-US" sz="14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​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rgbClr val="000000"/>
                </a:solidFill>
                <a:latin typeface="Cambria" panose="02040503050406030204" pitchFamily="18" charset="0"/>
              </a:rPr>
              <a:t>Semana 12 – Transportes II – 12/5</a:t>
            </a:r>
            <a:endParaRPr lang="en-US" sz="1400" dirty="0">
              <a:solidFill>
                <a:srgbClr val="000000"/>
              </a:solidFill>
              <a:latin typeface="Cambria" panose="02040503050406030204" pitchFamily="18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rgbClr val="000000"/>
                </a:solidFill>
                <a:latin typeface="Cambria" panose="02040503050406030204" pitchFamily="18" charset="0"/>
              </a:rPr>
              <a:t>Semana 13 – SCRM - 19/5</a:t>
            </a:r>
            <a:endParaRPr lang="en-US" sz="1400" dirty="0">
              <a:solidFill>
                <a:srgbClr val="000000"/>
              </a:solidFill>
              <a:latin typeface="Cambria" panose="02040503050406030204" pitchFamily="18" charset="0"/>
            </a:endParaRPr>
          </a:p>
          <a:p>
            <a:pPr fontAlgn="base"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rgbClr val="000000"/>
                </a:solidFill>
                <a:latin typeface="Cambria" panose="02040503050406030204" pitchFamily="18" charset="0"/>
              </a:rPr>
              <a:t>Semana 14 – Economia Circular - 26/5</a:t>
            </a:r>
            <a:r>
              <a:rPr lang="en-US" sz="1400" dirty="0">
                <a:solidFill>
                  <a:srgbClr val="000000"/>
                </a:solidFill>
                <a:latin typeface="Cambria" panose="02040503050406030204" pitchFamily="18" charset="0"/>
              </a:rPr>
              <a:t>​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rgbClr val="000000"/>
                </a:solidFill>
                <a:latin typeface="Cambria" panose="02040503050406030204" pitchFamily="18" charset="0"/>
              </a:rPr>
              <a:t>Semana 15 –Estudo e dúvidas - 2/6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pt-BR" sz="1400" b="1" dirty="0">
                <a:solidFill>
                  <a:srgbClr val="000000"/>
                </a:solidFill>
                <a:latin typeface="Cambria" panose="02040503050406030204" pitchFamily="18" charset="0"/>
              </a:rPr>
              <a:t>Semana 16 – P2 - 9/6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rgbClr val="000000"/>
                </a:solidFill>
                <a:latin typeface="Cambria" panose="02040503050406030204" pitchFamily="18" charset="0"/>
              </a:rPr>
              <a:t>Semana 17 – Correção e dúvidas -  16/6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pt-BR" sz="1400" b="1" dirty="0">
                <a:solidFill>
                  <a:srgbClr val="000000"/>
                </a:solidFill>
                <a:latin typeface="Cambria" panose="02040503050406030204" pitchFamily="18" charset="0"/>
              </a:rPr>
              <a:t>Semana 18 – Prova de reposição e entrega dos trabalhos - 23/6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pt-BR" sz="1400" b="1" i="0" u="none" strike="noStrike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Semana 19 – Fechamento das notas - 30/6</a:t>
            </a:r>
            <a:endParaRPr lang="en-US" sz="14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pt-BR" sz="1400" b="1" i="0" u="none" strike="noStrike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Semana 20 </a:t>
            </a:r>
            <a:r>
              <a:rPr lang="pt-BR" sz="1400" b="1" i="0" u="none" strike="noStrike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– Prova final - 7/7</a:t>
            </a:r>
            <a:endParaRPr lang="en-US" sz="14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7383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E3B6A8-BD0D-AC73-EDCF-1CCD5777C6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8C9B9D71-36D4-A33F-90E8-45056599AC9E}"/>
              </a:ext>
            </a:extLst>
          </p:cNvPr>
          <p:cNvSpPr/>
          <p:nvPr/>
        </p:nvSpPr>
        <p:spPr>
          <a:xfrm>
            <a:off x="0" y="811374"/>
            <a:ext cx="9144000" cy="5556965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FAEF3C93-02DF-01E2-15AB-0F7152EF5EF4}"/>
              </a:ext>
            </a:extLst>
          </p:cNvPr>
          <p:cNvSpPr/>
          <p:nvPr/>
        </p:nvSpPr>
        <p:spPr>
          <a:xfrm>
            <a:off x="0" y="6368339"/>
            <a:ext cx="9144000" cy="54868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Espaço Reservado para Número de Slide 3">
            <a:extLst>
              <a:ext uri="{FF2B5EF4-FFF2-40B4-BE49-F238E27FC236}">
                <a16:creationId xmlns:a16="http://schemas.microsoft.com/office/drawing/2014/main" id="{9104E313-3321-54E4-296F-55A950A1AA58}"/>
              </a:ext>
            </a:extLst>
          </p:cNvPr>
          <p:cNvSpPr txBox="1">
            <a:spLocks/>
          </p:cNvSpPr>
          <p:nvPr/>
        </p:nvSpPr>
        <p:spPr>
          <a:xfrm>
            <a:off x="6705600" y="65087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119D8CF-8DEC-4D9F-84EE-ADF04DFF3391}" type="slidenum">
              <a:rPr lang="pt-BR" b="1" smtClean="0">
                <a:solidFill>
                  <a:schemeClr val="bg1"/>
                </a:solidFill>
              </a:rPr>
              <a:pPr/>
              <a:t>4</a:t>
            </a:fld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E9C00ECE-7CA0-C0BA-6DC2-D0066502AC85}"/>
              </a:ext>
            </a:extLst>
          </p:cNvPr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8F54B6BD-CF92-130B-EB8F-2E17A4A01A05}"/>
              </a:ext>
            </a:extLst>
          </p:cNvPr>
          <p:cNvSpPr txBox="1"/>
          <p:nvPr/>
        </p:nvSpPr>
        <p:spPr>
          <a:xfrm>
            <a:off x="58153" y="6338693"/>
            <a:ext cx="42839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1 – Introdução ao Curso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698494FC-BC7E-E0A0-4D18-053E2C47C012}"/>
              </a:ext>
            </a:extLst>
          </p:cNvPr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Programação do curso 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Objetivos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3B81BB24-0C01-0A88-9288-A101F1EB6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pPr/>
              <a:t>4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892BB970-BE96-1A21-84F5-0E969BAC25C9}"/>
              </a:ext>
            </a:extLst>
          </p:cNvPr>
          <p:cNvSpPr txBox="1"/>
          <p:nvPr/>
        </p:nvSpPr>
        <p:spPr>
          <a:xfrm>
            <a:off x="323528" y="879103"/>
            <a:ext cx="87849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latin typeface="Cambria" pitchFamily="18" charset="0"/>
              </a:rPr>
              <a:t>Projetos de outras mídias</a:t>
            </a:r>
          </a:p>
          <a:p>
            <a:endParaRPr lang="pt-BR" sz="2400" b="1" dirty="0">
              <a:latin typeface="Cambria" pitchFamily="18" charset="0"/>
            </a:endParaRPr>
          </a:p>
          <a:p>
            <a:r>
              <a:rPr lang="pt-BR" dirty="0">
                <a:latin typeface="Cambria" pitchFamily="18" charset="0"/>
              </a:rPr>
              <a:t>Canais do </a:t>
            </a:r>
            <a:r>
              <a:rPr lang="pt-BR" dirty="0" err="1">
                <a:latin typeface="Cambria" pitchFamily="18" charset="0"/>
              </a:rPr>
              <a:t>youtube</a:t>
            </a:r>
            <a:r>
              <a:rPr lang="pt-BR" dirty="0">
                <a:latin typeface="Cambria" pitchFamily="18" charset="0"/>
              </a:rPr>
              <a:t>: https://www.youtube.com/@SobrevivendoagraduacaoEngenhar</a:t>
            </a:r>
          </a:p>
        </p:txBody>
      </p:sp>
      <p:pic>
        <p:nvPicPr>
          <p:cNvPr id="11" name="Imagem 10" descr="Interface gráfica do usuário, Site&#10;&#10;O conteúdo gerado por IA pode estar incorreto.">
            <a:extLst>
              <a:ext uri="{FF2B5EF4-FFF2-40B4-BE49-F238E27FC236}">
                <a16:creationId xmlns:a16="http://schemas.microsoft.com/office/drawing/2014/main" id="{E47B606C-69A4-5572-6D0B-E8F3CAB491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193" y="2053066"/>
            <a:ext cx="7121692" cy="3993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8244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1A5F2F-8662-5802-3423-B5317DD355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5F428225-8D0D-DBC0-53F5-DC49D52BE2E3}"/>
              </a:ext>
            </a:extLst>
          </p:cNvPr>
          <p:cNvSpPr/>
          <p:nvPr/>
        </p:nvSpPr>
        <p:spPr>
          <a:xfrm>
            <a:off x="0" y="811374"/>
            <a:ext cx="9144000" cy="5556965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A2B1F0FE-266C-1F96-C29D-B24A247FB6FD}"/>
              </a:ext>
            </a:extLst>
          </p:cNvPr>
          <p:cNvSpPr/>
          <p:nvPr/>
        </p:nvSpPr>
        <p:spPr>
          <a:xfrm>
            <a:off x="0" y="6368339"/>
            <a:ext cx="9144000" cy="54868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Espaço Reservado para Número de Slide 3">
            <a:extLst>
              <a:ext uri="{FF2B5EF4-FFF2-40B4-BE49-F238E27FC236}">
                <a16:creationId xmlns:a16="http://schemas.microsoft.com/office/drawing/2014/main" id="{725C5C84-B238-04CA-6166-5C262FDF9BFD}"/>
              </a:ext>
            </a:extLst>
          </p:cNvPr>
          <p:cNvSpPr txBox="1">
            <a:spLocks/>
          </p:cNvSpPr>
          <p:nvPr/>
        </p:nvSpPr>
        <p:spPr>
          <a:xfrm>
            <a:off x="6705600" y="65087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119D8CF-8DEC-4D9F-84EE-ADF04DFF3391}" type="slidenum">
              <a:rPr lang="pt-BR" b="1" smtClean="0">
                <a:solidFill>
                  <a:schemeClr val="bg1"/>
                </a:solidFill>
              </a:rPr>
              <a:pPr/>
              <a:t>5</a:t>
            </a:fld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44525CA1-08BF-4835-08C9-176D660D8F66}"/>
              </a:ext>
            </a:extLst>
          </p:cNvPr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37879E0D-04C1-406B-EA26-165D8914E308}"/>
              </a:ext>
            </a:extLst>
          </p:cNvPr>
          <p:cNvSpPr txBox="1"/>
          <p:nvPr/>
        </p:nvSpPr>
        <p:spPr>
          <a:xfrm>
            <a:off x="58153" y="6338693"/>
            <a:ext cx="42839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1 – Introdução ao Curso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F409BCF2-8944-670E-D091-2CDEA0598453}"/>
              </a:ext>
            </a:extLst>
          </p:cNvPr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Programação do curso 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Objetivos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F89D79A-C9D0-9653-38D8-4AE0F3BF39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pPr/>
              <a:t>5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5D3D3BE-7182-F504-E627-CCA54B6A6A52}"/>
              </a:ext>
            </a:extLst>
          </p:cNvPr>
          <p:cNvSpPr txBox="1"/>
          <p:nvPr/>
        </p:nvSpPr>
        <p:spPr>
          <a:xfrm>
            <a:off x="323528" y="879103"/>
            <a:ext cx="87849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latin typeface="Cambria" pitchFamily="18" charset="0"/>
              </a:rPr>
              <a:t>Projetos de outras mídias</a:t>
            </a:r>
          </a:p>
          <a:p>
            <a:endParaRPr lang="pt-BR" sz="2400" b="1" dirty="0">
              <a:latin typeface="Cambria" pitchFamily="18" charset="0"/>
            </a:endParaRPr>
          </a:p>
          <a:p>
            <a:r>
              <a:rPr lang="pt-BR" dirty="0">
                <a:latin typeface="Cambria" pitchFamily="18" charset="0"/>
              </a:rPr>
              <a:t>Canais do </a:t>
            </a:r>
            <a:r>
              <a:rPr lang="pt-BR" dirty="0" err="1">
                <a:latin typeface="Cambria" pitchFamily="18" charset="0"/>
              </a:rPr>
              <a:t>youtube</a:t>
            </a:r>
            <a:r>
              <a:rPr lang="pt-BR" dirty="0">
                <a:latin typeface="Cambria" pitchFamily="18" charset="0"/>
              </a:rPr>
              <a:t>: https://www.youtube.com/@Logística24h</a:t>
            </a:r>
          </a:p>
        </p:txBody>
      </p:sp>
      <p:pic>
        <p:nvPicPr>
          <p:cNvPr id="10" name="Imagem 9" descr="Interface gráfica do usuário, Site&#10;&#10;O conteúdo gerado por IA pode estar incorreto.">
            <a:extLst>
              <a:ext uri="{FF2B5EF4-FFF2-40B4-BE49-F238E27FC236}">
                <a16:creationId xmlns:a16="http://schemas.microsoft.com/office/drawing/2014/main" id="{F981A6F0-BAB5-2CB0-2770-DD6EA822A4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270" y="2072486"/>
            <a:ext cx="6586002" cy="3928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1267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763316-854D-A5FF-77FB-C4DD0F617E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83843F65-F765-0BC4-B7D1-9C2AF3D32839}"/>
              </a:ext>
            </a:extLst>
          </p:cNvPr>
          <p:cNvSpPr/>
          <p:nvPr/>
        </p:nvSpPr>
        <p:spPr>
          <a:xfrm>
            <a:off x="0" y="811374"/>
            <a:ext cx="9144000" cy="5556965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8A2C951B-104F-E6E3-39A3-A5BFFA2FB039}"/>
              </a:ext>
            </a:extLst>
          </p:cNvPr>
          <p:cNvSpPr/>
          <p:nvPr/>
        </p:nvSpPr>
        <p:spPr>
          <a:xfrm>
            <a:off x="0" y="6368339"/>
            <a:ext cx="9144000" cy="54868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Espaço Reservado para Número de Slide 3">
            <a:extLst>
              <a:ext uri="{FF2B5EF4-FFF2-40B4-BE49-F238E27FC236}">
                <a16:creationId xmlns:a16="http://schemas.microsoft.com/office/drawing/2014/main" id="{C8E8A7CD-E619-2016-50BB-5B36ADF459A8}"/>
              </a:ext>
            </a:extLst>
          </p:cNvPr>
          <p:cNvSpPr txBox="1">
            <a:spLocks/>
          </p:cNvSpPr>
          <p:nvPr/>
        </p:nvSpPr>
        <p:spPr>
          <a:xfrm>
            <a:off x="6705600" y="65087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119D8CF-8DEC-4D9F-84EE-ADF04DFF3391}" type="slidenum">
              <a:rPr lang="pt-BR" b="1" smtClean="0">
                <a:solidFill>
                  <a:schemeClr val="bg1"/>
                </a:solidFill>
              </a:rPr>
              <a:pPr/>
              <a:t>6</a:t>
            </a:fld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F725BEE9-DBE6-C42C-7FD7-AE36C950DC01}"/>
              </a:ext>
            </a:extLst>
          </p:cNvPr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A341B2A7-EE6C-4F26-131C-59C707F4111D}"/>
              </a:ext>
            </a:extLst>
          </p:cNvPr>
          <p:cNvSpPr txBox="1"/>
          <p:nvPr/>
        </p:nvSpPr>
        <p:spPr>
          <a:xfrm>
            <a:off x="58153" y="6338693"/>
            <a:ext cx="42839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1 – Introdução ao Curso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FE90A5B9-B09F-0BE2-65AD-3D7B18EF30F4}"/>
              </a:ext>
            </a:extLst>
          </p:cNvPr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Programação do curso 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Objetivos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3AA8EEF-ECD9-2EFC-2A2D-B6078FB17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pPr/>
              <a:t>6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CA88D77-E59F-FB49-E216-9E98F4527A34}"/>
              </a:ext>
            </a:extLst>
          </p:cNvPr>
          <p:cNvSpPr txBox="1"/>
          <p:nvPr/>
        </p:nvSpPr>
        <p:spPr>
          <a:xfrm>
            <a:off x="323528" y="879103"/>
            <a:ext cx="87849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latin typeface="Cambria" pitchFamily="18" charset="0"/>
              </a:rPr>
              <a:t>Projetos de outras mídias</a:t>
            </a:r>
          </a:p>
          <a:p>
            <a:endParaRPr lang="pt-BR" sz="2400" b="1" dirty="0">
              <a:latin typeface="Cambria" pitchFamily="18" charset="0"/>
            </a:endParaRPr>
          </a:p>
          <a:p>
            <a:r>
              <a:rPr lang="pt-BR" dirty="0">
                <a:latin typeface="Cambria" pitchFamily="18" charset="0"/>
              </a:rPr>
              <a:t>Site: </a:t>
            </a:r>
            <a:r>
              <a:rPr lang="pt-BR" dirty="0">
                <a:latin typeface="Cambria" pitchFamily="18" charset="0"/>
                <a:hlinkClick r:id="rId2"/>
              </a:rPr>
              <a:t>https://supplychain24h.com/</a:t>
            </a:r>
            <a:r>
              <a:rPr lang="pt-BR" dirty="0">
                <a:latin typeface="Cambria" pitchFamily="18" charset="0"/>
              </a:rPr>
              <a:t> - Todo o material do curso ficará aqui.</a:t>
            </a:r>
          </a:p>
        </p:txBody>
      </p:sp>
      <p:pic>
        <p:nvPicPr>
          <p:cNvPr id="11" name="Imagem 10" descr="Interface gráfica do usuário, Aplicativo&#10;&#10;O conteúdo gerado por IA pode estar incorreto.">
            <a:extLst>
              <a:ext uri="{FF2B5EF4-FFF2-40B4-BE49-F238E27FC236}">
                <a16:creationId xmlns:a16="http://schemas.microsoft.com/office/drawing/2014/main" id="{C8FB6A38-028F-AD8C-5065-950D491203A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34238"/>
          <a:stretch>
            <a:fillRect/>
          </a:stretch>
        </p:blipFill>
        <p:spPr>
          <a:xfrm>
            <a:off x="323528" y="2276872"/>
            <a:ext cx="7129808" cy="1440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1267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C14E88-0FF5-F80B-E2A9-AB97D158F0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1E1CE7AB-B055-F346-B286-24669630CD27}"/>
              </a:ext>
            </a:extLst>
          </p:cNvPr>
          <p:cNvSpPr/>
          <p:nvPr/>
        </p:nvSpPr>
        <p:spPr>
          <a:xfrm>
            <a:off x="0" y="811374"/>
            <a:ext cx="9144000" cy="5556965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2BB84114-6C43-C96F-599A-619235C1E6DC}"/>
              </a:ext>
            </a:extLst>
          </p:cNvPr>
          <p:cNvSpPr/>
          <p:nvPr/>
        </p:nvSpPr>
        <p:spPr>
          <a:xfrm>
            <a:off x="0" y="6368339"/>
            <a:ext cx="9144000" cy="54868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Espaço Reservado para Número de Slide 3">
            <a:extLst>
              <a:ext uri="{FF2B5EF4-FFF2-40B4-BE49-F238E27FC236}">
                <a16:creationId xmlns:a16="http://schemas.microsoft.com/office/drawing/2014/main" id="{A5EE23D7-FD08-8ADE-9910-6C874F725190}"/>
              </a:ext>
            </a:extLst>
          </p:cNvPr>
          <p:cNvSpPr txBox="1">
            <a:spLocks/>
          </p:cNvSpPr>
          <p:nvPr/>
        </p:nvSpPr>
        <p:spPr>
          <a:xfrm>
            <a:off x="6705600" y="65087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119D8CF-8DEC-4D9F-84EE-ADF04DFF3391}" type="slidenum">
              <a:rPr lang="pt-BR" b="1" smtClean="0">
                <a:solidFill>
                  <a:schemeClr val="bg1"/>
                </a:solidFill>
              </a:rPr>
              <a:pPr/>
              <a:t>7</a:t>
            </a:fld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44BEF415-7FEB-668E-6505-850721E7D002}"/>
              </a:ext>
            </a:extLst>
          </p:cNvPr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85B0A85C-10CC-9066-3F97-7FC5A42FF1CF}"/>
              </a:ext>
            </a:extLst>
          </p:cNvPr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Programação do curso 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Objetivos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53D7D4A-6A10-F4AC-E72A-4D8EDBEAFD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7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D09D5F5F-50B9-D324-F370-104229737E34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1 – Introdução ao Curso</a:t>
            </a:r>
          </a:p>
          <a:p>
            <a:r>
              <a:rPr lang="pt-BR" sz="1200" b="1" i="1" dirty="0">
                <a:latin typeface="Cambria" pitchFamily="18" charset="0"/>
              </a:rPr>
              <a:t>Logística – PRO 7814</a:t>
            </a:r>
          </a:p>
        </p:txBody>
      </p:sp>
      <p:pic>
        <p:nvPicPr>
          <p:cNvPr id="10" name="Imagem 9" descr="Tela de computador com texto preto sobre fundo branco&#10;&#10;O conteúdo gerado por IA pode estar incorreto.">
            <a:extLst>
              <a:ext uri="{FF2B5EF4-FFF2-40B4-BE49-F238E27FC236}">
                <a16:creationId xmlns:a16="http://schemas.microsoft.com/office/drawing/2014/main" id="{7D3C47EF-3282-B5A6-A628-6E210226DCC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82" t="21989" r="2414" b="21736"/>
          <a:stretch>
            <a:fillRect/>
          </a:stretch>
        </p:blipFill>
        <p:spPr>
          <a:xfrm>
            <a:off x="289857" y="2546040"/>
            <a:ext cx="8640960" cy="2798005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5D728B58-4A32-E845-323C-E8C2A924E422}"/>
              </a:ext>
            </a:extLst>
          </p:cNvPr>
          <p:cNvSpPr txBox="1"/>
          <p:nvPr/>
        </p:nvSpPr>
        <p:spPr>
          <a:xfrm>
            <a:off x="323528" y="879103"/>
            <a:ext cx="8136904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latin typeface="Cambria" pitchFamily="18" charset="0"/>
              </a:rPr>
              <a:t>Plano de aula:</a:t>
            </a:r>
          </a:p>
          <a:p>
            <a:r>
              <a:rPr lang="pt-BR" sz="2400" b="1" dirty="0">
                <a:latin typeface="Cambria" pitchFamily="18" charset="0"/>
              </a:rPr>
              <a:t>	</a:t>
            </a:r>
          </a:p>
          <a:p>
            <a:r>
              <a:rPr lang="pt-BR" sz="2000" b="1" dirty="0">
                <a:latin typeface="Cambria" pitchFamily="18" charset="0"/>
              </a:rPr>
              <a:t>Módulo 1 – Os processos de cadeias de suprimentos</a:t>
            </a:r>
            <a:endParaRPr lang="pt-BR" b="1" dirty="0">
              <a:latin typeface="Cambria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t-BR" sz="2400" b="1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86476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CB03890E-12F9-BFEA-BBA4-4C89E5F6A160}"/>
              </a:ext>
            </a:extLst>
          </p:cNvPr>
          <p:cNvSpPr/>
          <p:nvPr/>
        </p:nvSpPr>
        <p:spPr>
          <a:xfrm>
            <a:off x="0" y="811374"/>
            <a:ext cx="9144000" cy="5556965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714EDAB2-1EE8-9E0B-7A86-05C1A769AD34}"/>
              </a:ext>
            </a:extLst>
          </p:cNvPr>
          <p:cNvSpPr/>
          <p:nvPr/>
        </p:nvSpPr>
        <p:spPr>
          <a:xfrm>
            <a:off x="0" y="6368339"/>
            <a:ext cx="9144000" cy="54868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Espaço Reservado para Número de Slide 3">
            <a:extLst>
              <a:ext uri="{FF2B5EF4-FFF2-40B4-BE49-F238E27FC236}">
                <a16:creationId xmlns:a16="http://schemas.microsoft.com/office/drawing/2014/main" id="{915EB5BA-0893-ECC6-D700-BC740EA3A13A}"/>
              </a:ext>
            </a:extLst>
          </p:cNvPr>
          <p:cNvSpPr txBox="1">
            <a:spLocks/>
          </p:cNvSpPr>
          <p:nvPr/>
        </p:nvSpPr>
        <p:spPr>
          <a:xfrm>
            <a:off x="6705600" y="65087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119D8CF-8DEC-4D9F-84EE-ADF04DFF3391}" type="slidenum">
              <a:rPr lang="pt-BR" b="1" smtClean="0">
                <a:solidFill>
                  <a:schemeClr val="bg1"/>
                </a:solidFill>
              </a:rPr>
              <a:pPr/>
              <a:t>8</a:t>
            </a:fld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Aula passada...</a:t>
            </a:r>
          </a:p>
          <a:p>
            <a:endParaRPr lang="pt-BR" sz="14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8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467544" y="1268760"/>
            <a:ext cx="84249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b="1" dirty="0">
                <a:latin typeface="Cambria" panose="02040503050406030204" pitchFamily="18" charset="0"/>
              </a:rPr>
              <a:t>Framework para o SCM</a:t>
            </a:r>
            <a:endParaRPr lang="pt-BR" b="1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2615" y="1787376"/>
            <a:ext cx="5904656" cy="4377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tângulo 2"/>
          <p:cNvSpPr/>
          <p:nvPr/>
        </p:nvSpPr>
        <p:spPr>
          <a:xfrm>
            <a:off x="669967" y="1801872"/>
            <a:ext cx="30603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pt-BR" dirty="0">
              <a:latin typeface="Cambria" panose="02040503050406030204" pitchFamily="18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107504" y="1822284"/>
            <a:ext cx="367215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dirty="0">
                <a:latin typeface="Cambria" panose="02040503050406030204" pitchFamily="18" charset="0"/>
              </a:rPr>
              <a:t>processos como sendo uma estruturação, de ações e recursos com objetivo de gerar produtos para a organização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C9DD4951-1BB2-4893-A5A0-272710155E42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1 – Introdução ao Curso</a:t>
            </a:r>
          </a:p>
          <a:p>
            <a:r>
              <a:rPr lang="pt-BR" sz="1200" b="1" i="1" dirty="0">
                <a:latin typeface="Cambria" pitchFamily="18" charset="0"/>
              </a:rPr>
              <a:t>Logística – PRO 7814</a:t>
            </a:r>
          </a:p>
        </p:txBody>
      </p:sp>
    </p:spTree>
    <p:extLst>
      <p:ext uri="{BB962C8B-B14F-4D97-AF65-F5344CB8AC3E}">
        <p14:creationId xmlns:p14="http://schemas.microsoft.com/office/powerpoint/2010/main" val="26632761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DB9E7CDF-D797-F059-664C-CD50D60164A3}"/>
              </a:ext>
            </a:extLst>
          </p:cNvPr>
          <p:cNvSpPr/>
          <p:nvPr/>
        </p:nvSpPr>
        <p:spPr>
          <a:xfrm>
            <a:off x="0" y="811374"/>
            <a:ext cx="9144000" cy="5556965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40D7465D-CB57-E933-22EE-93B6B6DF8682}"/>
              </a:ext>
            </a:extLst>
          </p:cNvPr>
          <p:cNvSpPr/>
          <p:nvPr/>
        </p:nvSpPr>
        <p:spPr>
          <a:xfrm>
            <a:off x="0" y="6368339"/>
            <a:ext cx="9144000" cy="54868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Espaço Reservado para Número de Slide 3">
            <a:extLst>
              <a:ext uri="{FF2B5EF4-FFF2-40B4-BE49-F238E27FC236}">
                <a16:creationId xmlns:a16="http://schemas.microsoft.com/office/drawing/2014/main" id="{ABB2A6F1-F436-14EE-2ED7-B88C0040B064}"/>
              </a:ext>
            </a:extLst>
          </p:cNvPr>
          <p:cNvSpPr txBox="1">
            <a:spLocks/>
          </p:cNvSpPr>
          <p:nvPr/>
        </p:nvSpPr>
        <p:spPr>
          <a:xfrm>
            <a:off x="6705600" y="65087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119D8CF-8DEC-4D9F-84EE-ADF04DFF3391}" type="slidenum">
              <a:rPr lang="pt-BR" b="1" smtClean="0">
                <a:solidFill>
                  <a:schemeClr val="bg1"/>
                </a:solidFill>
              </a:rPr>
              <a:pPr/>
              <a:t>9</a:t>
            </a:fld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Aula passada...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Introdução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9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467544" y="1268760"/>
            <a:ext cx="22322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latin typeface="Cambria" panose="02040503050406030204" pitchFamily="18" charset="0"/>
              </a:rPr>
              <a:t>Componentes </a:t>
            </a:r>
          </a:p>
          <a:p>
            <a:pPr algn="ctr"/>
            <a:r>
              <a:rPr lang="pt-BR" b="1" dirty="0">
                <a:latin typeface="Cambria" panose="02040503050406030204" pitchFamily="18" charset="0"/>
              </a:rPr>
              <a:t>de</a:t>
            </a:r>
          </a:p>
          <a:p>
            <a:pPr algn="ctr"/>
            <a:r>
              <a:rPr lang="pt-BR" b="1" dirty="0">
                <a:latin typeface="Cambria" panose="02040503050406030204" pitchFamily="18" charset="0"/>
              </a:rPr>
              <a:t>Gerenciamento</a:t>
            </a:r>
          </a:p>
        </p:txBody>
      </p:sp>
      <p:sp>
        <p:nvSpPr>
          <p:cNvPr id="3" name="Retângulo 2"/>
          <p:cNvSpPr/>
          <p:nvPr/>
        </p:nvSpPr>
        <p:spPr>
          <a:xfrm>
            <a:off x="669967" y="1801872"/>
            <a:ext cx="30603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pt-BR" dirty="0">
              <a:latin typeface="Cambria" panose="02040503050406030204" pitchFamily="18" charset="0"/>
            </a:endParaRPr>
          </a:p>
        </p:txBody>
      </p:sp>
      <p:pic>
        <p:nvPicPr>
          <p:cNvPr id="9218" name="Imagem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9273" y="863650"/>
            <a:ext cx="5400675" cy="532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1E75697F-6E36-4902-86C5-81B3A9CDD9F9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1 – Introdução ao Curso</a:t>
            </a:r>
          </a:p>
          <a:p>
            <a:r>
              <a:rPr lang="pt-BR" sz="1200" b="1" i="1" dirty="0">
                <a:latin typeface="Cambria" pitchFamily="18" charset="0"/>
              </a:rPr>
              <a:t>Logística – PRO 7814</a:t>
            </a:r>
          </a:p>
        </p:txBody>
      </p:sp>
    </p:spTree>
    <p:extLst>
      <p:ext uri="{BB962C8B-B14F-4D97-AF65-F5344CB8AC3E}">
        <p14:creationId xmlns:p14="http://schemas.microsoft.com/office/powerpoint/2010/main" val="36169725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25226FEB-567A-57D8-D4B2-BB4F480EF20F}"/>
              </a:ext>
            </a:extLst>
          </p:cNvPr>
          <p:cNvSpPr/>
          <p:nvPr/>
        </p:nvSpPr>
        <p:spPr>
          <a:xfrm>
            <a:off x="0" y="811374"/>
            <a:ext cx="9144000" cy="5556965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C613D83C-BEAB-551F-23C4-E2F5EE227089}"/>
              </a:ext>
            </a:extLst>
          </p:cNvPr>
          <p:cNvSpPr/>
          <p:nvPr/>
        </p:nvSpPr>
        <p:spPr>
          <a:xfrm>
            <a:off x="0" y="6368339"/>
            <a:ext cx="9144000" cy="54868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Espaço Reservado para Número de Slide 3">
            <a:extLst>
              <a:ext uri="{FF2B5EF4-FFF2-40B4-BE49-F238E27FC236}">
                <a16:creationId xmlns:a16="http://schemas.microsoft.com/office/drawing/2014/main" id="{DDB6BDDC-C7E0-7D8A-4595-C224D043EE4E}"/>
              </a:ext>
            </a:extLst>
          </p:cNvPr>
          <p:cNvSpPr txBox="1">
            <a:spLocks/>
          </p:cNvSpPr>
          <p:nvPr/>
        </p:nvSpPr>
        <p:spPr>
          <a:xfrm>
            <a:off x="6705600" y="65087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119D8CF-8DEC-4D9F-84EE-ADF04DFF3391}" type="slidenum">
              <a:rPr lang="pt-BR" b="1" smtClean="0">
                <a:solidFill>
                  <a:schemeClr val="bg1"/>
                </a:solidFill>
              </a:rPr>
              <a:pPr/>
              <a:t>10</a:t>
            </a:fld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Processos das cadeias de suprimentos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Introdução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10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467544" y="1268760"/>
            <a:ext cx="90730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b="1" dirty="0">
                <a:latin typeface="Cambria" panose="02040503050406030204" pitchFamily="18" charset="0"/>
              </a:rPr>
              <a:t>Processos de Cadeias de Suprimentos</a:t>
            </a:r>
          </a:p>
        </p:txBody>
      </p:sp>
      <p:sp>
        <p:nvSpPr>
          <p:cNvPr id="3" name="Retângulo 2"/>
          <p:cNvSpPr/>
          <p:nvPr/>
        </p:nvSpPr>
        <p:spPr>
          <a:xfrm>
            <a:off x="669967" y="1801872"/>
            <a:ext cx="30603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pt-BR" dirty="0">
              <a:latin typeface="Cambria" panose="02040503050406030204" pitchFamily="18" charset="0"/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467544" y="1932308"/>
            <a:ext cx="7992888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dirty="0">
                <a:latin typeface="Cambria" panose="02040503050406030204" pitchFamily="18" charset="0"/>
              </a:rPr>
              <a:t>O SCM vem sendo reconhecido como a </a:t>
            </a:r>
            <a:r>
              <a:rPr lang="pt-BR" b="1" dirty="0">
                <a:solidFill>
                  <a:srgbClr val="C00000"/>
                </a:solidFill>
                <a:latin typeface="Cambria" panose="02040503050406030204" pitchFamily="18" charset="0"/>
              </a:rPr>
              <a:t>integração entre processos chave </a:t>
            </a:r>
            <a:r>
              <a:rPr lang="pt-BR" dirty="0">
                <a:latin typeface="Cambria" panose="02040503050406030204" pitchFamily="18" charset="0"/>
              </a:rPr>
              <a:t>ao longo das cadeias de suprimentos. </a:t>
            </a:r>
          </a:p>
          <a:p>
            <a:pPr algn="just"/>
            <a:endParaRPr lang="pt-BR" b="1" dirty="0">
              <a:latin typeface="Cambria" panose="02040503050406030204" pitchFamily="18" charset="0"/>
            </a:endParaRPr>
          </a:p>
          <a:p>
            <a:pPr algn="just"/>
            <a:r>
              <a:rPr lang="pt-BR" dirty="0">
                <a:latin typeface="Cambria" panose="02040503050406030204" pitchFamily="18" charset="0"/>
              </a:rPr>
              <a:t>O próximo passo para as empresas que já integraram seus processos de negócios seria </a:t>
            </a:r>
            <a:r>
              <a:rPr lang="pt-BR" b="1" dirty="0">
                <a:solidFill>
                  <a:srgbClr val="C00000"/>
                </a:solidFill>
                <a:latin typeface="Cambria" panose="02040503050406030204" pitchFamily="18" charset="0"/>
              </a:rPr>
              <a:t>integrá-los entre empresas.</a:t>
            </a:r>
          </a:p>
          <a:p>
            <a:pPr algn="just"/>
            <a:endParaRPr lang="pt-BR" b="1" dirty="0">
              <a:solidFill>
                <a:srgbClr val="C00000"/>
              </a:solidFill>
              <a:latin typeface="Cambria" panose="02040503050406030204" pitchFamily="18" charset="0"/>
            </a:endParaRPr>
          </a:p>
          <a:p>
            <a:pPr algn="just"/>
            <a:r>
              <a:rPr lang="pt-BR" dirty="0">
                <a:latin typeface="Cambria" panose="02040503050406030204" pitchFamily="18" charset="0"/>
              </a:rPr>
              <a:t>Inicialmente os processos de negócios eram vistos como uma excelente maneira de integrar uma empresa. </a:t>
            </a:r>
          </a:p>
          <a:p>
            <a:pPr algn="just"/>
            <a:endParaRPr lang="pt-BR" dirty="0">
              <a:latin typeface="Cambria" panose="02040503050406030204" pitchFamily="18" charset="0"/>
            </a:endParaRPr>
          </a:p>
          <a:p>
            <a:pPr algn="just"/>
            <a:r>
              <a:rPr lang="pt-BR" dirty="0">
                <a:latin typeface="Cambria" panose="02040503050406030204" pitchFamily="18" charset="0"/>
              </a:rPr>
              <a:t>Agora, os processos de negócios começam a ser vistos como um método de estruturar as atividades </a:t>
            </a:r>
            <a:r>
              <a:rPr lang="pt-BR" b="1" dirty="0">
                <a:solidFill>
                  <a:srgbClr val="C00000"/>
                </a:solidFill>
                <a:latin typeface="Cambria" panose="02040503050406030204" pitchFamily="18" charset="0"/>
              </a:rPr>
              <a:t>entre membros de uma cadeia de suprimentos 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3C169CEE-454E-4F2C-B8B0-C47E67CBE58E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1 – Introdução ao Curso</a:t>
            </a:r>
          </a:p>
          <a:p>
            <a:r>
              <a:rPr lang="pt-BR" sz="1200" b="1" i="1" dirty="0">
                <a:latin typeface="Cambria" pitchFamily="18" charset="0"/>
              </a:rPr>
              <a:t>Logística – PRO 7814</a:t>
            </a:r>
          </a:p>
        </p:txBody>
      </p:sp>
    </p:spTree>
    <p:extLst>
      <p:ext uri="{BB962C8B-B14F-4D97-AF65-F5344CB8AC3E}">
        <p14:creationId xmlns:p14="http://schemas.microsoft.com/office/powerpoint/2010/main" val="12313443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65EB7418-7DE1-69EF-C8D9-607925C3733B}"/>
              </a:ext>
            </a:extLst>
          </p:cNvPr>
          <p:cNvSpPr/>
          <p:nvPr/>
        </p:nvSpPr>
        <p:spPr>
          <a:xfrm>
            <a:off x="0" y="811374"/>
            <a:ext cx="9144000" cy="5556965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F40398C7-6C11-ED22-6A13-448EEBB61294}"/>
              </a:ext>
            </a:extLst>
          </p:cNvPr>
          <p:cNvSpPr/>
          <p:nvPr/>
        </p:nvSpPr>
        <p:spPr>
          <a:xfrm>
            <a:off x="0" y="6368339"/>
            <a:ext cx="9144000" cy="54868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Espaço Reservado para Número de Slide 3">
            <a:extLst>
              <a:ext uri="{FF2B5EF4-FFF2-40B4-BE49-F238E27FC236}">
                <a16:creationId xmlns:a16="http://schemas.microsoft.com/office/drawing/2014/main" id="{9775B677-C543-52C5-CF44-97813610CAB0}"/>
              </a:ext>
            </a:extLst>
          </p:cNvPr>
          <p:cNvSpPr txBox="1">
            <a:spLocks/>
          </p:cNvSpPr>
          <p:nvPr/>
        </p:nvSpPr>
        <p:spPr>
          <a:xfrm>
            <a:off x="6705600" y="65087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119D8CF-8DEC-4D9F-84EE-ADF04DFF3391}" type="slidenum">
              <a:rPr lang="pt-BR" b="1" smtClean="0">
                <a:solidFill>
                  <a:schemeClr val="bg1"/>
                </a:solidFill>
              </a:rPr>
              <a:pPr/>
              <a:t>11</a:t>
            </a:fld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Processos das cadeias de suprimentos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Introdução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11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467544" y="1268760"/>
            <a:ext cx="90730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b="1" dirty="0">
                <a:latin typeface="Cambria" panose="02040503050406030204" pitchFamily="18" charset="0"/>
              </a:rPr>
              <a:t>Processos de Cadeias de Suprimentos</a:t>
            </a:r>
          </a:p>
        </p:txBody>
      </p:sp>
      <p:sp>
        <p:nvSpPr>
          <p:cNvPr id="3" name="Retângulo 2"/>
          <p:cNvSpPr/>
          <p:nvPr/>
        </p:nvSpPr>
        <p:spPr>
          <a:xfrm>
            <a:off x="669967" y="1801872"/>
            <a:ext cx="30603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pt-BR" dirty="0">
              <a:latin typeface="Cambria" panose="02040503050406030204" pitchFamily="18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1992" y="1797228"/>
            <a:ext cx="6622376" cy="4436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F6C5C7BF-DE38-4254-BC04-1DA9D79E4C98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1 – Introdução ao Curso</a:t>
            </a:r>
          </a:p>
          <a:p>
            <a:r>
              <a:rPr lang="pt-BR" sz="1200" b="1" i="1" dirty="0">
                <a:latin typeface="Cambria" pitchFamily="18" charset="0"/>
              </a:rPr>
              <a:t>Logística – PRO 7814</a:t>
            </a:r>
          </a:p>
        </p:txBody>
      </p:sp>
    </p:spTree>
    <p:extLst>
      <p:ext uri="{BB962C8B-B14F-4D97-AF65-F5344CB8AC3E}">
        <p14:creationId xmlns:p14="http://schemas.microsoft.com/office/powerpoint/2010/main" val="12594451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BE70817D-9205-B609-6F37-F92D92C58FE4}"/>
              </a:ext>
            </a:extLst>
          </p:cNvPr>
          <p:cNvSpPr/>
          <p:nvPr/>
        </p:nvSpPr>
        <p:spPr>
          <a:xfrm>
            <a:off x="0" y="811374"/>
            <a:ext cx="9144000" cy="5556965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C748941B-9490-62EE-7553-7A21B4DA6169}"/>
              </a:ext>
            </a:extLst>
          </p:cNvPr>
          <p:cNvSpPr/>
          <p:nvPr/>
        </p:nvSpPr>
        <p:spPr>
          <a:xfrm>
            <a:off x="0" y="6368339"/>
            <a:ext cx="9144000" cy="54868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Espaço Reservado para Número de Slide 3">
            <a:extLst>
              <a:ext uri="{FF2B5EF4-FFF2-40B4-BE49-F238E27FC236}">
                <a16:creationId xmlns:a16="http://schemas.microsoft.com/office/drawing/2014/main" id="{603E1C5D-ACC9-31E8-A267-655B17DBE3BE}"/>
              </a:ext>
            </a:extLst>
          </p:cNvPr>
          <p:cNvSpPr txBox="1">
            <a:spLocks/>
          </p:cNvSpPr>
          <p:nvPr/>
        </p:nvSpPr>
        <p:spPr>
          <a:xfrm>
            <a:off x="6705600" y="65087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119D8CF-8DEC-4D9F-84EE-ADF04DFF3391}" type="slidenum">
              <a:rPr lang="pt-BR" b="1" smtClean="0">
                <a:solidFill>
                  <a:schemeClr val="bg1"/>
                </a:solidFill>
              </a:rPr>
              <a:pPr/>
              <a:t>12</a:t>
            </a:fld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Analisando os processos</a:t>
            </a:r>
          </a:p>
          <a:p>
            <a:endParaRPr lang="pt-BR" sz="14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12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5147048" y="2498412"/>
            <a:ext cx="399695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b="1" dirty="0">
                <a:latin typeface="Cambria" panose="02040503050406030204" pitchFamily="18" charset="0"/>
              </a:rPr>
              <a:t>Quais destes processos vocês diriam que impactam na gestão de estoques??</a:t>
            </a:r>
          </a:p>
          <a:p>
            <a:pPr algn="just"/>
            <a:endParaRPr lang="pt-BR" b="1" dirty="0">
              <a:latin typeface="Cambria" panose="02040503050406030204" pitchFamily="18" charset="0"/>
            </a:endParaRPr>
          </a:p>
          <a:p>
            <a:pPr algn="just"/>
            <a:r>
              <a:rPr lang="pt-BR" b="1" dirty="0">
                <a:latin typeface="Cambria" panose="02040503050406030204" pitchFamily="18" charset="0"/>
              </a:rPr>
              <a:t>Volte o slide...</a:t>
            </a:r>
          </a:p>
        </p:txBody>
      </p:sp>
      <p:sp>
        <p:nvSpPr>
          <p:cNvPr id="3" name="Retângulo 2"/>
          <p:cNvSpPr/>
          <p:nvPr/>
        </p:nvSpPr>
        <p:spPr>
          <a:xfrm>
            <a:off x="669967" y="1801872"/>
            <a:ext cx="30603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pt-BR" dirty="0">
              <a:latin typeface="Cambria" panose="02040503050406030204" pitchFamily="18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638092"/>
            <a:ext cx="3742056" cy="2506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have direita 4"/>
          <p:cNvSpPr/>
          <p:nvPr/>
        </p:nvSpPr>
        <p:spPr>
          <a:xfrm>
            <a:off x="4342121" y="1638092"/>
            <a:ext cx="481399" cy="2366972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ADC46AA7-3166-487E-9430-CC7BEF09359A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1 – Introdução ao Curso</a:t>
            </a:r>
          </a:p>
          <a:p>
            <a:r>
              <a:rPr lang="pt-BR" sz="1200" b="1" i="1" dirty="0">
                <a:latin typeface="Cambria" pitchFamily="18" charset="0"/>
              </a:rPr>
              <a:t>Logística – PRO 7814</a:t>
            </a:r>
          </a:p>
        </p:txBody>
      </p:sp>
    </p:spTree>
    <p:extLst>
      <p:ext uri="{BB962C8B-B14F-4D97-AF65-F5344CB8AC3E}">
        <p14:creationId xmlns:p14="http://schemas.microsoft.com/office/powerpoint/2010/main" val="29485576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5456E904-73E4-8D62-5B9A-3DB95215B740}"/>
              </a:ext>
            </a:extLst>
          </p:cNvPr>
          <p:cNvSpPr/>
          <p:nvPr/>
        </p:nvSpPr>
        <p:spPr>
          <a:xfrm>
            <a:off x="0" y="811374"/>
            <a:ext cx="9144000" cy="5556965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8F9991A1-C26B-BA49-6B46-4BC37E6A0F83}"/>
              </a:ext>
            </a:extLst>
          </p:cNvPr>
          <p:cNvSpPr/>
          <p:nvPr/>
        </p:nvSpPr>
        <p:spPr>
          <a:xfrm>
            <a:off x="0" y="6368339"/>
            <a:ext cx="9144000" cy="54868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Espaço Reservado para Número de Slide 3">
            <a:extLst>
              <a:ext uri="{FF2B5EF4-FFF2-40B4-BE49-F238E27FC236}">
                <a16:creationId xmlns:a16="http://schemas.microsoft.com/office/drawing/2014/main" id="{4C746144-1006-7C7F-84FB-1F619DD0ECB4}"/>
              </a:ext>
            </a:extLst>
          </p:cNvPr>
          <p:cNvSpPr txBox="1">
            <a:spLocks/>
          </p:cNvSpPr>
          <p:nvPr/>
        </p:nvSpPr>
        <p:spPr>
          <a:xfrm>
            <a:off x="6705600" y="65087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119D8CF-8DEC-4D9F-84EE-ADF04DFF3391}" type="slidenum">
              <a:rPr lang="pt-BR" b="1" smtClean="0">
                <a:solidFill>
                  <a:schemeClr val="bg1"/>
                </a:solidFill>
              </a:rPr>
              <a:pPr/>
              <a:t>13</a:t>
            </a:fld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Analisando os processos</a:t>
            </a:r>
          </a:p>
          <a:p>
            <a:endParaRPr lang="pt-BR" sz="14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13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345168" y="1063208"/>
            <a:ext cx="840329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b="1" dirty="0">
                <a:latin typeface="Cambria" panose="02040503050406030204" pitchFamily="18" charset="0"/>
              </a:rPr>
              <a:t>A resposta correta seria: </a:t>
            </a:r>
            <a:r>
              <a:rPr lang="pt-BR" b="1" dirty="0">
                <a:solidFill>
                  <a:srgbClr val="C00000"/>
                </a:solidFill>
                <a:latin typeface="Cambria" panose="02040503050406030204" pitchFamily="18" charset="0"/>
              </a:rPr>
              <a:t>Todos eles</a:t>
            </a:r>
          </a:p>
          <a:p>
            <a:pPr algn="just"/>
            <a:endParaRPr lang="pt-BR" b="1" dirty="0">
              <a:solidFill>
                <a:srgbClr val="C00000"/>
              </a:solidFill>
              <a:latin typeface="Cambria" panose="02040503050406030204" pitchFamily="18" charset="0"/>
            </a:endParaRPr>
          </a:p>
          <a:p>
            <a:pPr algn="just"/>
            <a:r>
              <a:rPr lang="pt-BR" b="1" dirty="0">
                <a:latin typeface="Cambria" panose="02040503050406030204" pitchFamily="18" charset="0"/>
              </a:rPr>
              <a:t>Exemplo:</a:t>
            </a:r>
          </a:p>
          <a:p>
            <a:pPr algn="just"/>
            <a:endParaRPr lang="pt-BR" b="1" dirty="0">
              <a:latin typeface="Cambria" panose="020405030504060302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pt-BR" b="1" dirty="0">
                <a:latin typeface="Cambria" panose="02040503050406030204" pitchFamily="18" charset="0"/>
              </a:rPr>
              <a:t>Gerenciamento do Fluxo de Produtos: </a:t>
            </a:r>
            <a:r>
              <a:rPr lang="pt-BR" dirty="0">
                <a:latin typeface="Cambria" panose="02040503050406030204" pitchFamily="18" charset="0"/>
              </a:rPr>
              <a:t>Se este gerenciamento falha e o fluxo de produtos ao longo da cadeia atrasa pode incorrer em falta de produto. Caso contrário pode haver excesso de produtos, gerando vários transtornos como aluguel de capacidade extra.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pt-BR" b="1" dirty="0">
              <a:latin typeface="Cambria" panose="020405030504060302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pt-BR" b="1" dirty="0">
              <a:latin typeface="Cambria" panose="02040503050406030204" pitchFamily="18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669967" y="1801872"/>
            <a:ext cx="30603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pt-BR" dirty="0">
              <a:latin typeface="Cambria" panose="02040503050406030204" pitchFamily="18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AD74A0C3-F115-448B-9FC0-1FBC8C10DB4C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1 – Introdução ao Curso</a:t>
            </a:r>
          </a:p>
          <a:p>
            <a:r>
              <a:rPr lang="pt-BR" sz="1200" b="1" i="1" dirty="0">
                <a:latin typeface="Cambria" pitchFamily="18" charset="0"/>
              </a:rPr>
              <a:t>Logística – PRO 7814</a:t>
            </a:r>
          </a:p>
        </p:txBody>
      </p:sp>
    </p:spTree>
    <p:extLst>
      <p:ext uri="{BB962C8B-B14F-4D97-AF65-F5344CB8AC3E}">
        <p14:creationId xmlns:p14="http://schemas.microsoft.com/office/powerpoint/2010/main" val="41575393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FB30CC-E273-C4C9-6F39-8EAB190408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DE51CB91-D16E-7DAC-688B-1C590037E612}"/>
              </a:ext>
            </a:extLst>
          </p:cNvPr>
          <p:cNvSpPr/>
          <p:nvPr/>
        </p:nvSpPr>
        <p:spPr>
          <a:xfrm>
            <a:off x="0" y="811374"/>
            <a:ext cx="9144000" cy="5556965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50A25C4C-2F5C-CD99-08E4-891C00664999}"/>
              </a:ext>
            </a:extLst>
          </p:cNvPr>
          <p:cNvSpPr/>
          <p:nvPr/>
        </p:nvSpPr>
        <p:spPr>
          <a:xfrm>
            <a:off x="0" y="6368339"/>
            <a:ext cx="9144000" cy="54868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Espaço Reservado para Número de Slide 3">
            <a:extLst>
              <a:ext uri="{FF2B5EF4-FFF2-40B4-BE49-F238E27FC236}">
                <a16:creationId xmlns:a16="http://schemas.microsoft.com/office/drawing/2014/main" id="{D88C1ED4-A879-0B37-A18B-4F6AE0B47834}"/>
              </a:ext>
            </a:extLst>
          </p:cNvPr>
          <p:cNvSpPr txBox="1">
            <a:spLocks/>
          </p:cNvSpPr>
          <p:nvPr/>
        </p:nvSpPr>
        <p:spPr>
          <a:xfrm>
            <a:off x="6705600" y="65087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119D8CF-8DEC-4D9F-84EE-ADF04DFF3391}" type="slidenum">
              <a:rPr lang="pt-BR" b="1" smtClean="0">
                <a:solidFill>
                  <a:schemeClr val="bg1"/>
                </a:solidFill>
              </a:rPr>
              <a:pPr/>
              <a:t>14</a:t>
            </a:fld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A9A60755-16E0-3A70-446D-66F0B53241EC}"/>
              </a:ext>
            </a:extLst>
          </p:cNvPr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50E75133-1B55-35F3-E314-0D4581BB841A}"/>
              </a:ext>
            </a:extLst>
          </p:cNvPr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Analisando os processos</a:t>
            </a:r>
          </a:p>
          <a:p>
            <a:endParaRPr lang="pt-BR" sz="14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9034E4C-78B1-96FC-3EBD-FE8B62C8F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14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FCEEFE0E-5750-8157-C609-8EDCF3E5FB22}"/>
              </a:ext>
            </a:extLst>
          </p:cNvPr>
          <p:cNvSpPr/>
          <p:nvPr/>
        </p:nvSpPr>
        <p:spPr>
          <a:xfrm>
            <a:off x="345168" y="1063208"/>
            <a:ext cx="840329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b="1" dirty="0">
                <a:latin typeface="Cambria" panose="02040503050406030204" pitchFamily="18" charset="0"/>
              </a:rPr>
              <a:t>A resposta correta seria: </a:t>
            </a:r>
            <a:r>
              <a:rPr lang="pt-BR" b="1" dirty="0">
                <a:solidFill>
                  <a:srgbClr val="C00000"/>
                </a:solidFill>
                <a:latin typeface="Cambria" panose="02040503050406030204" pitchFamily="18" charset="0"/>
              </a:rPr>
              <a:t>Todos eles</a:t>
            </a:r>
          </a:p>
          <a:p>
            <a:pPr algn="just"/>
            <a:endParaRPr lang="pt-BR" b="1" dirty="0">
              <a:solidFill>
                <a:srgbClr val="C00000"/>
              </a:solidFill>
              <a:latin typeface="Cambria" panose="02040503050406030204" pitchFamily="18" charset="0"/>
            </a:endParaRPr>
          </a:p>
          <a:p>
            <a:pPr algn="just"/>
            <a:r>
              <a:rPr lang="pt-BR" b="1" dirty="0">
                <a:latin typeface="Cambria" panose="02040503050406030204" pitchFamily="18" charset="0"/>
              </a:rPr>
              <a:t>Exemplo:</a:t>
            </a:r>
          </a:p>
          <a:p>
            <a:pPr algn="just"/>
            <a:endParaRPr lang="pt-BR" b="1" dirty="0">
              <a:latin typeface="Cambria" panose="020405030504060302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pt-BR" b="1" dirty="0">
                <a:latin typeface="Cambria" panose="02040503050406030204" pitchFamily="18" charset="0"/>
              </a:rPr>
              <a:t>Gerenciamento do Fluxo de Produtos: </a:t>
            </a:r>
            <a:r>
              <a:rPr lang="pt-BR" dirty="0">
                <a:latin typeface="Cambria" panose="02040503050406030204" pitchFamily="18" charset="0"/>
              </a:rPr>
              <a:t>Se este gerenciamento falha e o fluxo de produtos ao longo da cadeia atrasa pode incorrer em falta de produto. Caso contrário pode haver excesso de produtos, gerando vários transtornos como aluguel de capacidade extra.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pt-BR" b="1" dirty="0">
              <a:latin typeface="Cambria" panose="020405030504060302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pt-BR" b="1" dirty="0">
              <a:latin typeface="Cambria" panose="02040503050406030204" pitchFamily="18" charset="0"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5A8F09BF-EDE3-CBEF-088A-AB2D94E3986F}"/>
              </a:ext>
            </a:extLst>
          </p:cNvPr>
          <p:cNvSpPr/>
          <p:nvPr/>
        </p:nvSpPr>
        <p:spPr>
          <a:xfrm>
            <a:off x="669967" y="1801872"/>
            <a:ext cx="30603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pt-BR" dirty="0">
              <a:latin typeface="Cambria" panose="02040503050406030204" pitchFamily="18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AE1E4626-3EF9-8FD0-65E9-D40B5705D8AA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1 – Introdução ao Curso</a:t>
            </a:r>
          </a:p>
          <a:p>
            <a:r>
              <a:rPr lang="pt-BR" sz="1200" b="1" i="1" dirty="0">
                <a:latin typeface="Cambria" pitchFamily="18" charset="0"/>
              </a:rPr>
              <a:t>Logística – PRO 7814</a:t>
            </a:r>
          </a:p>
        </p:txBody>
      </p:sp>
    </p:spTree>
    <p:extLst>
      <p:ext uri="{BB962C8B-B14F-4D97-AF65-F5344CB8AC3E}">
        <p14:creationId xmlns:p14="http://schemas.microsoft.com/office/powerpoint/2010/main" val="10901708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F8A5AE-14CA-2B59-E6C0-D7405FA980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06473735-25B0-71F8-65C8-4E8F88EC0359}"/>
              </a:ext>
            </a:extLst>
          </p:cNvPr>
          <p:cNvSpPr/>
          <p:nvPr/>
        </p:nvSpPr>
        <p:spPr>
          <a:xfrm>
            <a:off x="0" y="811374"/>
            <a:ext cx="9144000" cy="5556965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0AF8BE88-21C4-E084-97B4-7837B63F78DA}"/>
              </a:ext>
            </a:extLst>
          </p:cNvPr>
          <p:cNvSpPr/>
          <p:nvPr/>
        </p:nvSpPr>
        <p:spPr>
          <a:xfrm>
            <a:off x="0" y="6368339"/>
            <a:ext cx="9144000" cy="54868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Espaço Reservado para Número de Slide 3">
            <a:extLst>
              <a:ext uri="{FF2B5EF4-FFF2-40B4-BE49-F238E27FC236}">
                <a16:creationId xmlns:a16="http://schemas.microsoft.com/office/drawing/2014/main" id="{AFCA588A-AD09-70AB-089C-C64173A13533}"/>
              </a:ext>
            </a:extLst>
          </p:cNvPr>
          <p:cNvSpPr txBox="1">
            <a:spLocks/>
          </p:cNvSpPr>
          <p:nvPr/>
        </p:nvSpPr>
        <p:spPr>
          <a:xfrm>
            <a:off x="6705600" y="65087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119D8CF-8DEC-4D9F-84EE-ADF04DFF3391}" type="slidenum">
              <a:rPr lang="pt-BR" b="1" smtClean="0">
                <a:solidFill>
                  <a:schemeClr val="bg1"/>
                </a:solidFill>
              </a:rPr>
              <a:pPr/>
              <a:t>15</a:t>
            </a:fld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DF86DF5F-A79D-56E8-6A25-6B8324B520A5}"/>
              </a:ext>
            </a:extLst>
          </p:cNvPr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B574B104-ACAC-A792-FE93-369374B987A4}"/>
              </a:ext>
            </a:extLst>
          </p:cNvPr>
          <p:cNvSpPr txBox="1"/>
          <p:nvPr/>
        </p:nvSpPr>
        <p:spPr>
          <a:xfrm>
            <a:off x="107504" y="51920"/>
            <a:ext cx="61206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Tarefas do módulo</a:t>
            </a:r>
            <a:endParaRPr lang="pt-BR" sz="14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F0F970DB-A60B-AA32-DB01-1AAAD094F8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15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FA42DC83-88E3-E44E-48A2-9E2FAD57B840}"/>
              </a:ext>
            </a:extLst>
          </p:cNvPr>
          <p:cNvSpPr/>
          <p:nvPr/>
        </p:nvSpPr>
        <p:spPr>
          <a:xfrm>
            <a:off x="467544" y="1268760"/>
            <a:ext cx="84249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b="1" dirty="0">
                <a:latin typeface="Cambria" panose="02040503050406030204" pitchFamily="18" charset="0"/>
              </a:rPr>
              <a:t>Relembrem a tarefa da semana passada:</a:t>
            </a:r>
            <a:endParaRPr lang="pt-BR" b="1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51DAAE12-5C78-4377-AB72-085BE2B6F4E2}"/>
              </a:ext>
            </a:extLst>
          </p:cNvPr>
          <p:cNvSpPr/>
          <p:nvPr/>
        </p:nvSpPr>
        <p:spPr>
          <a:xfrm>
            <a:off x="669967" y="1801872"/>
            <a:ext cx="30603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pt-BR" dirty="0">
              <a:latin typeface="Cambria" panose="02040503050406030204" pitchFamily="18" charset="0"/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99123508-D870-99AA-6A6C-FA4182DC4CDD}"/>
              </a:ext>
            </a:extLst>
          </p:cNvPr>
          <p:cNvSpPr/>
          <p:nvPr/>
        </p:nvSpPr>
        <p:spPr>
          <a:xfrm>
            <a:off x="442200" y="1779567"/>
            <a:ext cx="8064896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dirty="0">
                <a:latin typeface="Cambria" panose="02040503050406030204" pitchFamily="18" charset="0"/>
              </a:rPr>
              <a:t>Dividam-se em grupos – os grupos devem ser os mesmos durante o semestre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pt-BR" dirty="0">
                <a:latin typeface="Cambria" panose="02040503050406030204" pitchFamily="18" charset="0"/>
              </a:rPr>
              <a:t>Escolha uma organização, empresa – preferencialmente a mesma ao longo do semestre.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pt-BR" dirty="0">
                <a:latin typeface="Cambria" panose="02040503050406030204" pitchFamily="18" charset="0"/>
              </a:rPr>
              <a:t>Desenhe sua cadeia de suprimentos. Fornecedores, clientes, principias fluxos diretos e reversos.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pt-BR" dirty="0">
                <a:latin typeface="Cambria" panose="02040503050406030204" pitchFamily="18" charset="0"/>
              </a:rPr>
              <a:t>Mapeie os gargalos desta cadeia, verifique ótimos locais e possíveis melhorias objetivando geração de ótimos globais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endParaRPr lang="pt-BR" dirty="0">
              <a:latin typeface="Cambria" panose="02040503050406030204" pitchFamily="18" charset="0"/>
            </a:endParaRP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pt-BR" dirty="0">
                <a:latin typeface="Cambria" panose="02040503050406030204" pitchFamily="18" charset="0"/>
              </a:rPr>
              <a:t>Esta entrega deve ser feita me enviando um word com os componentes do grupo e as informações após a discussão em sala.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pt-BR" b="1" dirty="0">
                <a:solidFill>
                  <a:schemeClr val="accent2"/>
                </a:solidFill>
                <a:latin typeface="Cambria" panose="02040503050406030204" pitchFamily="18" charset="0"/>
              </a:rPr>
              <a:t>Após a entrega, assinem a lista de presença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pt-BR" b="1" dirty="0">
                <a:solidFill>
                  <a:schemeClr val="accent2"/>
                </a:solidFill>
                <a:latin typeface="Cambria" panose="02040503050406030204" pitchFamily="18" charset="0"/>
              </a:rPr>
              <a:t>A entrega final precisa ser uma versão mais caprichada do que vocês entregaram hoje (junto com todas as outras tarefas).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endParaRPr lang="pt-BR" dirty="0">
              <a:latin typeface="Cambria" panose="020405030504060302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t-BR" dirty="0">
              <a:latin typeface="Cambria" panose="02040503050406030204" pitchFamily="18" charset="0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7C5F6C9D-8A36-64EF-C112-349F1074FF92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1 – Introdução ao Curso</a:t>
            </a:r>
          </a:p>
          <a:p>
            <a:r>
              <a:rPr lang="pt-BR" sz="1200" b="1" i="1" dirty="0">
                <a:latin typeface="Cambria" pitchFamily="18" charset="0"/>
              </a:rPr>
              <a:t>Logística – PRO 7814</a:t>
            </a:r>
          </a:p>
        </p:txBody>
      </p:sp>
    </p:spTree>
    <p:extLst>
      <p:ext uri="{BB962C8B-B14F-4D97-AF65-F5344CB8AC3E}">
        <p14:creationId xmlns:p14="http://schemas.microsoft.com/office/powerpoint/2010/main" val="25108909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04D889-0CD6-760E-FA7F-22BC4AEB4B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A927F761-87DE-9321-7927-D45A7D0A6E38}"/>
              </a:ext>
            </a:extLst>
          </p:cNvPr>
          <p:cNvSpPr/>
          <p:nvPr/>
        </p:nvSpPr>
        <p:spPr>
          <a:xfrm>
            <a:off x="0" y="811374"/>
            <a:ext cx="9144000" cy="5556965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13B76874-9EE3-F572-958D-92115012206D}"/>
              </a:ext>
            </a:extLst>
          </p:cNvPr>
          <p:cNvSpPr/>
          <p:nvPr/>
        </p:nvSpPr>
        <p:spPr>
          <a:xfrm>
            <a:off x="0" y="6368339"/>
            <a:ext cx="9144000" cy="54868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Espaço Reservado para Número de Slide 3">
            <a:extLst>
              <a:ext uri="{FF2B5EF4-FFF2-40B4-BE49-F238E27FC236}">
                <a16:creationId xmlns:a16="http://schemas.microsoft.com/office/drawing/2014/main" id="{2629E96D-AB83-A1F8-0E47-10A93D64249B}"/>
              </a:ext>
            </a:extLst>
          </p:cNvPr>
          <p:cNvSpPr txBox="1">
            <a:spLocks/>
          </p:cNvSpPr>
          <p:nvPr/>
        </p:nvSpPr>
        <p:spPr>
          <a:xfrm>
            <a:off x="6705600" y="65087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119D8CF-8DEC-4D9F-84EE-ADF04DFF3391}" type="slidenum">
              <a:rPr lang="pt-BR" b="1" smtClean="0">
                <a:solidFill>
                  <a:schemeClr val="bg1"/>
                </a:solidFill>
              </a:rPr>
              <a:pPr/>
              <a:t>16</a:t>
            </a:fld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359E828F-BBC6-33DE-C032-6FE4FD30B2DE}"/>
              </a:ext>
            </a:extLst>
          </p:cNvPr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81694567-4CBE-1569-5D42-39148122B614}"/>
              </a:ext>
            </a:extLst>
          </p:cNvPr>
          <p:cNvSpPr txBox="1"/>
          <p:nvPr/>
        </p:nvSpPr>
        <p:spPr>
          <a:xfrm>
            <a:off x="107504" y="51920"/>
            <a:ext cx="61206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Tarefas do módulo</a:t>
            </a:r>
            <a:endParaRPr lang="pt-BR" sz="14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102058D-FE78-E71C-2DB6-BAC4881CD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16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19473436-3119-C394-361C-ECAC84CD826A}"/>
              </a:ext>
            </a:extLst>
          </p:cNvPr>
          <p:cNvSpPr/>
          <p:nvPr/>
        </p:nvSpPr>
        <p:spPr>
          <a:xfrm>
            <a:off x="467544" y="1268760"/>
            <a:ext cx="84249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b="1" dirty="0">
                <a:latin typeface="Cambria" panose="02040503050406030204" pitchFamily="18" charset="0"/>
              </a:rPr>
              <a:t>Relembrem a tarefa da semana passada:</a:t>
            </a:r>
            <a:endParaRPr lang="pt-BR" b="1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FEA4949B-66A4-43DE-4BEF-5D4F4CE14B1D}"/>
              </a:ext>
            </a:extLst>
          </p:cNvPr>
          <p:cNvSpPr/>
          <p:nvPr/>
        </p:nvSpPr>
        <p:spPr>
          <a:xfrm>
            <a:off x="669967" y="1801872"/>
            <a:ext cx="30603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pt-BR" dirty="0">
              <a:latin typeface="Cambria" panose="02040503050406030204" pitchFamily="18" charset="0"/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BFED6761-38A2-AE15-5C20-55BEED2F1979}"/>
              </a:ext>
            </a:extLst>
          </p:cNvPr>
          <p:cNvSpPr/>
          <p:nvPr/>
        </p:nvSpPr>
        <p:spPr>
          <a:xfrm>
            <a:off x="442200" y="1779567"/>
            <a:ext cx="806489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dirty="0">
                <a:latin typeface="Cambria" panose="02040503050406030204" pitchFamily="18" charset="0"/>
              </a:rPr>
              <a:t>Pequem os slides relativos aos 8 processos de negócios no site supplychain24h.com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pt-BR" b="1" dirty="0">
                <a:solidFill>
                  <a:schemeClr val="accent2"/>
                </a:solidFill>
                <a:latin typeface="Cambria" panose="02040503050406030204" pitchFamily="18" charset="0"/>
              </a:rPr>
              <a:t>Analise os 8 processos de negócios do trabalho de </a:t>
            </a:r>
            <a:r>
              <a:rPr lang="pt-BR" b="1" dirty="0" err="1">
                <a:solidFill>
                  <a:schemeClr val="accent2"/>
                </a:solidFill>
                <a:latin typeface="Cambria" panose="02040503050406030204" pitchFamily="18" charset="0"/>
              </a:rPr>
              <a:t>cooper</a:t>
            </a:r>
            <a:r>
              <a:rPr lang="pt-BR" b="1" dirty="0">
                <a:solidFill>
                  <a:schemeClr val="accent2"/>
                </a:solidFill>
                <a:latin typeface="Cambria" panose="02040503050406030204" pitchFamily="18" charset="0"/>
              </a:rPr>
              <a:t> et al.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pt-BR" b="1" dirty="0">
                <a:latin typeface="Cambria" panose="02040503050406030204" pitchFamily="18" charset="0"/>
              </a:rPr>
              <a:t>Escolham 4 destes 8 processos para analisar, entender e mapeá-los na organização que vocês escolheram.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pt-BR" dirty="0">
                <a:latin typeface="Cambria" panose="02040503050406030204" pitchFamily="18" charset="0"/>
              </a:rPr>
              <a:t>Mapeie no nível estratégico e operacional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pt-BR" dirty="0">
                <a:latin typeface="Cambria" panose="02040503050406030204" pitchFamily="18" charset="0"/>
              </a:rPr>
              <a:t>Gerem um rascunho em 30 min e entreguem ao final da aula como na aula passada</a:t>
            </a:r>
          </a:p>
          <a:p>
            <a:pPr lvl="1" algn="just"/>
            <a:endParaRPr lang="pt-BR" dirty="0">
              <a:latin typeface="Cambria" panose="02040503050406030204" pitchFamily="18" charset="0"/>
            </a:endParaRP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endParaRPr lang="pt-BR" dirty="0">
              <a:latin typeface="Cambria" panose="020405030504060302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t-BR" dirty="0">
              <a:latin typeface="Cambria" panose="02040503050406030204" pitchFamily="18" charset="0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D4E9826F-C30B-8CA3-AC7A-F3CF715386F8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1 – Introdução ao Curso</a:t>
            </a:r>
          </a:p>
          <a:p>
            <a:r>
              <a:rPr lang="pt-BR" sz="1200" b="1" i="1" dirty="0">
                <a:latin typeface="Cambria" pitchFamily="18" charset="0"/>
              </a:rPr>
              <a:t>Logística – PRO 7814</a:t>
            </a:r>
          </a:p>
        </p:txBody>
      </p:sp>
    </p:spTree>
    <p:extLst>
      <p:ext uri="{BB962C8B-B14F-4D97-AF65-F5344CB8AC3E}">
        <p14:creationId xmlns:p14="http://schemas.microsoft.com/office/powerpoint/2010/main" val="37601108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99F50F-4F68-7576-8EDE-9201D84000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470F935F-CF4D-00D4-A0D5-A31754B406AB}"/>
              </a:ext>
            </a:extLst>
          </p:cNvPr>
          <p:cNvSpPr/>
          <p:nvPr/>
        </p:nvSpPr>
        <p:spPr>
          <a:xfrm>
            <a:off x="0" y="811374"/>
            <a:ext cx="9144000" cy="5556965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34372F8C-E8DE-3581-E9D4-975C1A960120}"/>
              </a:ext>
            </a:extLst>
          </p:cNvPr>
          <p:cNvSpPr/>
          <p:nvPr/>
        </p:nvSpPr>
        <p:spPr>
          <a:xfrm>
            <a:off x="0" y="6368339"/>
            <a:ext cx="9144000" cy="54868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Espaço Reservado para Número de Slide 3">
            <a:extLst>
              <a:ext uri="{FF2B5EF4-FFF2-40B4-BE49-F238E27FC236}">
                <a16:creationId xmlns:a16="http://schemas.microsoft.com/office/drawing/2014/main" id="{FC014E3F-6CA9-9E72-BD77-AB5E18A91E23}"/>
              </a:ext>
            </a:extLst>
          </p:cNvPr>
          <p:cNvSpPr txBox="1">
            <a:spLocks/>
          </p:cNvSpPr>
          <p:nvPr/>
        </p:nvSpPr>
        <p:spPr>
          <a:xfrm>
            <a:off x="6705600" y="65087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119D8CF-8DEC-4D9F-84EE-ADF04DFF3391}" type="slidenum">
              <a:rPr lang="pt-BR" b="1" smtClean="0">
                <a:solidFill>
                  <a:schemeClr val="bg1"/>
                </a:solidFill>
              </a:rPr>
              <a:pPr/>
              <a:t>17</a:t>
            </a:fld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4DA7C64F-6E94-272C-B87D-1F4DB30E5410}"/>
              </a:ext>
            </a:extLst>
          </p:cNvPr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E3F24DF6-A839-A44C-8FD5-5C3E3CF7185A}"/>
              </a:ext>
            </a:extLst>
          </p:cNvPr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Programação do curso 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Objetivos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EF09536-6434-B75E-CADF-2FCE1CFE2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17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C9E67763-7871-491B-73C2-CAE86147508B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1 – Introdução ao Curso</a:t>
            </a:r>
          </a:p>
          <a:p>
            <a:r>
              <a:rPr lang="pt-BR" sz="1200" b="1" i="1" dirty="0">
                <a:latin typeface="Cambria" pitchFamily="18" charset="0"/>
              </a:rPr>
              <a:t>Logística – PRO 7814</a:t>
            </a:r>
          </a:p>
        </p:txBody>
      </p:sp>
      <p:pic>
        <p:nvPicPr>
          <p:cNvPr id="10" name="Imagem 9" descr="Tela de computador com texto preto sobre fundo branco&#10;&#10;O conteúdo gerado por IA pode estar incorreto.">
            <a:extLst>
              <a:ext uri="{FF2B5EF4-FFF2-40B4-BE49-F238E27FC236}">
                <a16:creationId xmlns:a16="http://schemas.microsoft.com/office/drawing/2014/main" id="{BDF9E05E-B3D0-7266-2071-1909BA4A161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82" t="21989" r="2414" b="21736"/>
          <a:stretch>
            <a:fillRect/>
          </a:stretch>
        </p:blipFill>
        <p:spPr>
          <a:xfrm>
            <a:off x="289857" y="2546040"/>
            <a:ext cx="8640960" cy="2798005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5E276DAA-CBDE-3D62-4ED7-9629F99F33FF}"/>
              </a:ext>
            </a:extLst>
          </p:cNvPr>
          <p:cNvSpPr txBox="1"/>
          <p:nvPr/>
        </p:nvSpPr>
        <p:spPr>
          <a:xfrm>
            <a:off x="323528" y="879103"/>
            <a:ext cx="81369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latin typeface="Cambria" pitchFamily="18" charset="0"/>
              </a:rPr>
              <a:t>Plano de aula:</a:t>
            </a:r>
          </a:p>
          <a:p>
            <a:r>
              <a:rPr lang="pt-BR" sz="2400" b="1" dirty="0">
                <a:latin typeface="Cambria" pitchFamily="18" charset="0"/>
              </a:rPr>
              <a:t>	</a:t>
            </a:r>
          </a:p>
          <a:p>
            <a:r>
              <a:rPr lang="pt-BR" sz="2000" b="1" dirty="0">
                <a:latin typeface="Cambria" pitchFamily="18" charset="0"/>
              </a:rPr>
              <a:t>Módulo 2 – Gerindo os processos das cadeias de suprimentos: </a:t>
            </a:r>
          </a:p>
          <a:p>
            <a:r>
              <a:rPr lang="pt-BR" sz="2000" b="1" dirty="0">
                <a:latin typeface="Cambria" pitchFamily="18" charset="0"/>
              </a:rPr>
              <a:t>Indicadores, LLP e torre de controle</a:t>
            </a:r>
            <a:endParaRPr lang="pt-BR" sz="2400" b="1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33694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FA0E8013-6D6D-9802-AD6D-FA3100C39DDD}"/>
              </a:ext>
            </a:extLst>
          </p:cNvPr>
          <p:cNvSpPr/>
          <p:nvPr/>
        </p:nvSpPr>
        <p:spPr>
          <a:xfrm>
            <a:off x="0" y="811374"/>
            <a:ext cx="9144000" cy="5556965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4E384F48-1FBC-25DB-C830-0737AB09621B}"/>
              </a:ext>
            </a:extLst>
          </p:cNvPr>
          <p:cNvSpPr/>
          <p:nvPr/>
        </p:nvSpPr>
        <p:spPr>
          <a:xfrm>
            <a:off x="0" y="6368339"/>
            <a:ext cx="9144000" cy="54868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Espaço Reservado para Número de Slide 3">
            <a:extLst>
              <a:ext uri="{FF2B5EF4-FFF2-40B4-BE49-F238E27FC236}">
                <a16:creationId xmlns:a16="http://schemas.microsoft.com/office/drawing/2014/main" id="{7C0C1D59-B20F-7ED4-62A0-58973F5C06AD}"/>
              </a:ext>
            </a:extLst>
          </p:cNvPr>
          <p:cNvSpPr txBox="1">
            <a:spLocks/>
          </p:cNvSpPr>
          <p:nvPr/>
        </p:nvSpPr>
        <p:spPr>
          <a:xfrm>
            <a:off x="6705600" y="65087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119D8CF-8DEC-4D9F-84EE-ADF04DFF3391}" type="slidenum">
              <a:rPr lang="pt-BR" b="1" smtClean="0">
                <a:solidFill>
                  <a:schemeClr val="bg1"/>
                </a:solidFill>
              </a:rPr>
              <a:pPr/>
              <a:t>18</a:t>
            </a:fld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Programação do curso 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Introdução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18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345168" y="1063208"/>
            <a:ext cx="8403295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b="1" dirty="0">
                <a:latin typeface="Cambria" panose="02040503050406030204" pitchFamily="18" charset="0"/>
              </a:rPr>
              <a:t>Métricas de cadeias de suprimentos relacionadas a estoques:</a:t>
            </a:r>
          </a:p>
          <a:p>
            <a:pPr algn="just"/>
            <a:endParaRPr lang="pt-BR" b="1" dirty="0">
              <a:latin typeface="Cambria" panose="02040503050406030204" pitchFamily="18" charset="0"/>
            </a:endParaRPr>
          </a:p>
          <a:p>
            <a:r>
              <a:rPr lang="pt-BR" dirty="0">
                <a:latin typeface="Cambria" panose="02040503050406030204" pitchFamily="18" charset="0"/>
              </a:rPr>
              <a:t>Algumas métricas internas focadas na Logística são frequentemente atribuídas como métricas de cadeias de suprimentos como por exemplo:</a:t>
            </a:r>
          </a:p>
          <a:p>
            <a:endParaRPr lang="pt-BR" dirty="0">
              <a:latin typeface="Cambria" panose="02040503050406030204" pitchFamily="18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pt-BR" i="1" dirty="0">
                <a:latin typeface="Cambria" panose="02040503050406030204" pitchFamily="18" charset="0"/>
              </a:rPr>
              <a:t>Lead time</a:t>
            </a:r>
            <a:endParaRPr lang="pt-BR" dirty="0">
              <a:latin typeface="Cambria" panose="02040503050406030204" pitchFamily="18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pt-BR" i="1" dirty="0" err="1">
                <a:latin typeface="Cambria" panose="02040503050406030204" pitchFamily="18" charset="0"/>
              </a:rPr>
              <a:t>Fill</a:t>
            </a:r>
            <a:r>
              <a:rPr lang="pt-BR" i="1" dirty="0">
                <a:latin typeface="Cambria" panose="02040503050406030204" pitchFamily="18" charset="0"/>
              </a:rPr>
              <a:t> rate</a:t>
            </a:r>
            <a:endParaRPr lang="pt-BR" dirty="0">
              <a:latin typeface="Cambria" panose="02040503050406030204" pitchFamily="18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pt-BR" i="1" dirty="0" err="1">
                <a:latin typeface="Cambria" panose="02040503050406030204" pitchFamily="18" charset="0"/>
              </a:rPr>
              <a:t>On</a:t>
            </a:r>
            <a:r>
              <a:rPr lang="pt-BR" i="1" dirty="0">
                <a:latin typeface="Cambria" panose="02040503050406030204" pitchFamily="18" charset="0"/>
              </a:rPr>
              <a:t> time performance.</a:t>
            </a:r>
            <a:endParaRPr lang="pt-BR" dirty="0">
              <a:latin typeface="Cambria" panose="02040503050406030204" pitchFamily="18" charset="0"/>
            </a:endParaRPr>
          </a:p>
          <a:p>
            <a:pPr algn="just"/>
            <a:endParaRPr lang="pt-BR" b="1" dirty="0">
              <a:latin typeface="Cambria" panose="02040503050406030204" pitchFamily="18" charset="0"/>
            </a:endParaRPr>
          </a:p>
          <a:p>
            <a:pPr algn="just"/>
            <a:endParaRPr lang="pt-BR" b="1" dirty="0">
              <a:latin typeface="Cambria" panose="02040503050406030204" pitchFamily="18" charset="0"/>
            </a:endParaRPr>
          </a:p>
          <a:p>
            <a:pPr algn="just"/>
            <a:endParaRPr lang="pt-BR" dirty="0">
              <a:latin typeface="Cambria" panose="020405030504060302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pt-BR" b="1" dirty="0">
              <a:latin typeface="Cambria" panose="020405030504060302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pt-BR" b="1" dirty="0">
              <a:latin typeface="Cambria" panose="02040503050406030204" pitchFamily="18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669967" y="1801872"/>
            <a:ext cx="30603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pt-BR" dirty="0">
              <a:latin typeface="Cambria" panose="02040503050406030204" pitchFamily="18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EB09A110-8DAA-40FB-94C9-E3C4F3398A0F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1 – Introdução ao Curso</a:t>
            </a:r>
          </a:p>
          <a:p>
            <a:r>
              <a:rPr lang="pt-BR" sz="1200" b="1" i="1" dirty="0">
                <a:latin typeface="Cambria" pitchFamily="18" charset="0"/>
              </a:rPr>
              <a:t>Logística – PRO 7814</a:t>
            </a:r>
          </a:p>
        </p:txBody>
      </p:sp>
    </p:spTree>
    <p:extLst>
      <p:ext uri="{BB962C8B-B14F-4D97-AF65-F5344CB8AC3E}">
        <p14:creationId xmlns:p14="http://schemas.microsoft.com/office/powerpoint/2010/main" val="19129802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730F508F-1108-3FC5-D791-3DA6B42346B3}"/>
              </a:ext>
            </a:extLst>
          </p:cNvPr>
          <p:cNvSpPr/>
          <p:nvPr/>
        </p:nvSpPr>
        <p:spPr>
          <a:xfrm>
            <a:off x="0" y="811374"/>
            <a:ext cx="9144000" cy="5556965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E57B2841-76FC-2638-B929-035040811C0E}"/>
              </a:ext>
            </a:extLst>
          </p:cNvPr>
          <p:cNvSpPr/>
          <p:nvPr/>
        </p:nvSpPr>
        <p:spPr>
          <a:xfrm>
            <a:off x="0" y="6368339"/>
            <a:ext cx="9144000" cy="54868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Espaço Reservado para Número de Slide 3">
            <a:extLst>
              <a:ext uri="{FF2B5EF4-FFF2-40B4-BE49-F238E27FC236}">
                <a16:creationId xmlns:a16="http://schemas.microsoft.com/office/drawing/2014/main" id="{2E8D2DBB-25FA-D232-74E2-37570147FD7F}"/>
              </a:ext>
            </a:extLst>
          </p:cNvPr>
          <p:cNvSpPr txBox="1">
            <a:spLocks/>
          </p:cNvSpPr>
          <p:nvPr/>
        </p:nvSpPr>
        <p:spPr>
          <a:xfrm>
            <a:off x="6705600" y="65087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119D8CF-8DEC-4D9F-84EE-ADF04DFF3391}" type="slidenum">
              <a:rPr lang="pt-BR" b="1" smtClean="0">
                <a:solidFill>
                  <a:schemeClr val="bg1"/>
                </a:solidFill>
              </a:rPr>
              <a:pPr/>
              <a:t>19</a:t>
            </a:fld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Lead </a:t>
            </a:r>
            <a:r>
              <a:rPr lang="pt-BR" sz="2400" b="1" dirty="0" err="1">
                <a:solidFill>
                  <a:schemeClr val="bg1"/>
                </a:solidFill>
                <a:latin typeface="Cambria" pitchFamily="18" charset="0"/>
              </a:rPr>
              <a:t>Logistics</a:t>
            </a:r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pt-BR" sz="2400" b="1" dirty="0" err="1">
                <a:solidFill>
                  <a:schemeClr val="bg1"/>
                </a:solidFill>
                <a:latin typeface="Cambria" pitchFamily="18" charset="0"/>
              </a:rPr>
              <a:t>Provider</a:t>
            </a:r>
            <a:endParaRPr lang="pt-BR" sz="2400" b="1" dirty="0">
              <a:solidFill>
                <a:schemeClr val="bg1"/>
              </a:solidFill>
              <a:latin typeface="Cambria" pitchFamily="18" charset="0"/>
            </a:endParaRP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“Gerente da SC”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19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345168" y="1063208"/>
            <a:ext cx="840329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b="1" dirty="0">
                <a:latin typeface="Cambria" panose="02040503050406030204" pitchFamily="18" charset="0"/>
              </a:rPr>
              <a:t>LLP</a:t>
            </a:r>
          </a:p>
          <a:p>
            <a:pPr algn="just"/>
            <a:endParaRPr lang="pt-BR" b="1" dirty="0">
              <a:latin typeface="Cambria" panose="02040503050406030204" pitchFamily="18" charset="0"/>
            </a:endParaRPr>
          </a:p>
          <a:p>
            <a:r>
              <a:rPr lang="pt-BR" dirty="0">
                <a:latin typeface="Cambria" panose="02040503050406030204" pitchFamily="18" charset="0"/>
              </a:rPr>
              <a:t>LLP, também conhecido como 4PL (</a:t>
            </a:r>
            <a:r>
              <a:rPr lang="pt-BR" dirty="0" err="1">
                <a:latin typeface="Cambria" panose="02040503050406030204" pitchFamily="18" charset="0"/>
              </a:rPr>
              <a:t>Fourth-party</a:t>
            </a:r>
            <a:r>
              <a:rPr lang="pt-BR" dirty="0">
                <a:latin typeface="Cambria" panose="02040503050406030204" pitchFamily="18" charset="0"/>
              </a:rPr>
              <a:t> </a:t>
            </a:r>
            <a:r>
              <a:rPr lang="pt-BR" dirty="0" err="1">
                <a:latin typeface="Cambria" panose="02040503050406030204" pitchFamily="18" charset="0"/>
              </a:rPr>
              <a:t>logistics</a:t>
            </a:r>
            <a:r>
              <a:rPr lang="pt-BR" dirty="0">
                <a:latin typeface="Cambria" panose="02040503050406030204" pitchFamily="18" charset="0"/>
              </a:rPr>
              <a:t> </a:t>
            </a:r>
            <a:r>
              <a:rPr lang="pt-BR" dirty="0" err="1">
                <a:latin typeface="Cambria" panose="02040503050406030204" pitchFamily="18" charset="0"/>
              </a:rPr>
              <a:t>provider</a:t>
            </a:r>
            <a:r>
              <a:rPr lang="pt-BR" dirty="0">
                <a:latin typeface="Cambria" panose="02040503050406030204" pitchFamily="18" charset="0"/>
              </a:rPr>
              <a:t>) está em crescimento acelerado apesar de ser relativamente novo no Brasil.</a:t>
            </a:r>
          </a:p>
          <a:p>
            <a:endParaRPr lang="pt-BR" dirty="0">
              <a:latin typeface="Cambria" panose="020405030504060302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pt-BR" dirty="0">
                <a:latin typeface="Cambria" panose="02040503050406030204" pitchFamily="18" charset="0"/>
              </a:rPr>
              <a:t>LLP atua como ponto focal que faz a integração entre a organização e os múltiplos provedores</a:t>
            </a:r>
            <a:endParaRPr lang="pt-BR" b="1" dirty="0">
              <a:latin typeface="Cambria" panose="02040503050406030204" pitchFamily="18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669967" y="1801872"/>
            <a:ext cx="30603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pt-BR" dirty="0">
              <a:latin typeface="Cambria" panose="02040503050406030204" pitchFamily="18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EB09A110-8DAA-40FB-94C9-E3C4F3398A0F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1 – Introdução ao Curso</a:t>
            </a:r>
          </a:p>
          <a:p>
            <a:r>
              <a:rPr lang="pt-BR" sz="1200" b="1" i="1" dirty="0">
                <a:latin typeface="Cambria" pitchFamily="18" charset="0"/>
              </a:rPr>
              <a:t>Logística – PRO 7814</a:t>
            </a:r>
          </a:p>
        </p:txBody>
      </p:sp>
      <p:grpSp>
        <p:nvGrpSpPr>
          <p:cNvPr id="6" name="Agrupar 5">
            <a:extLst>
              <a:ext uri="{FF2B5EF4-FFF2-40B4-BE49-F238E27FC236}">
                <a16:creationId xmlns:a16="http://schemas.microsoft.com/office/drawing/2014/main" id="{FE06FF5E-56FD-72B2-52B6-337CBB1DA26D}"/>
              </a:ext>
            </a:extLst>
          </p:cNvPr>
          <p:cNvGrpSpPr/>
          <p:nvPr/>
        </p:nvGrpSpPr>
        <p:grpSpPr>
          <a:xfrm>
            <a:off x="2651448" y="2767768"/>
            <a:ext cx="4968553" cy="3549062"/>
            <a:chOff x="2651448" y="2767768"/>
            <a:chExt cx="4968553" cy="3549062"/>
          </a:xfrm>
        </p:grpSpPr>
        <p:pic>
          <p:nvPicPr>
            <p:cNvPr id="5" name="Imagem 4">
              <a:extLst>
                <a:ext uri="{FF2B5EF4-FFF2-40B4-BE49-F238E27FC236}">
                  <a16:creationId xmlns:a16="http://schemas.microsoft.com/office/drawing/2014/main" id="{AD9965CC-1CC9-4088-9D94-0165CF2276A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20075" t="31800" r="50000" b="31800"/>
            <a:stretch/>
          </p:blipFill>
          <p:spPr>
            <a:xfrm>
              <a:off x="2651448" y="2767768"/>
              <a:ext cx="4968552" cy="3399536"/>
            </a:xfrm>
            <a:prstGeom prst="rect">
              <a:avLst/>
            </a:prstGeom>
          </p:spPr>
        </p:pic>
        <p:sp>
          <p:nvSpPr>
            <p:cNvPr id="11" name="Retângulo 10">
              <a:extLst>
                <a:ext uri="{FF2B5EF4-FFF2-40B4-BE49-F238E27FC236}">
                  <a16:creationId xmlns:a16="http://schemas.microsoft.com/office/drawing/2014/main" id="{BB290940-4C24-4CF2-88B7-AF3BD9AA94DB}"/>
                </a:ext>
              </a:extLst>
            </p:cNvPr>
            <p:cNvSpPr/>
            <p:nvPr/>
          </p:nvSpPr>
          <p:spPr>
            <a:xfrm>
              <a:off x="3167845" y="6039831"/>
              <a:ext cx="4452156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pt-BR" sz="1200" b="1" dirty="0">
                  <a:latin typeface="Cambria" panose="02040503050406030204" pitchFamily="18" charset="0"/>
                </a:rPr>
                <a:t>Revista Mundo Logística 2019 – Romano - 2019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456554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31F2F077-4140-CCCC-8FD4-E96FFC74D588}"/>
              </a:ext>
            </a:extLst>
          </p:cNvPr>
          <p:cNvSpPr/>
          <p:nvPr/>
        </p:nvSpPr>
        <p:spPr>
          <a:xfrm>
            <a:off x="0" y="811374"/>
            <a:ext cx="9144000" cy="5556965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A63978EA-AC4B-7002-B759-1674336C81A3}"/>
              </a:ext>
            </a:extLst>
          </p:cNvPr>
          <p:cNvSpPr/>
          <p:nvPr/>
        </p:nvSpPr>
        <p:spPr>
          <a:xfrm>
            <a:off x="0" y="6368339"/>
            <a:ext cx="9144000" cy="54868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Espaço Reservado para Número de Slide 3">
            <a:extLst>
              <a:ext uri="{FF2B5EF4-FFF2-40B4-BE49-F238E27FC236}">
                <a16:creationId xmlns:a16="http://schemas.microsoft.com/office/drawing/2014/main" id="{F9B7C9B0-220B-B855-4927-94D7AB834DC6}"/>
              </a:ext>
            </a:extLst>
          </p:cNvPr>
          <p:cNvSpPr txBox="1">
            <a:spLocks/>
          </p:cNvSpPr>
          <p:nvPr/>
        </p:nvSpPr>
        <p:spPr>
          <a:xfrm>
            <a:off x="6705600" y="65087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119D8CF-8DEC-4D9F-84EE-ADF04DFF3391}" type="slidenum">
              <a:rPr lang="pt-BR" b="1" smtClean="0">
                <a:solidFill>
                  <a:schemeClr val="bg1"/>
                </a:solidFill>
              </a:rPr>
              <a:pPr/>
              <a:t>20</a:t>
            </a:fld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Lead </a:t>
            </a:r>
            <a:r>
              <a:rPr lang="pt-BR" sz="2400" b="1" dirty="0" err="1">
                <a:solidFill>
                  <a:schemeClr val="bg1"/>
                </a:solidFill>
                <a:latin typeface="Cambria" pitchFamily="18" charset="0"/>
              </a:rPr>
              <a:t>Logistics</a:t>
            </a:r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pt-BR" sz="2400" b="1" dirty="0" err="1">
                <a:solidFill>
                  <a:schemeClr val="bg1"/>
                </a:solidFill>
                <a:latin typeface="Cambria" pitchFamily="18" charset="0"/>
              </a:rPr>
              <a:t>Provider</a:t>
            </a:r>
            <a:endParaRPr lang="pt-BR" sz="2400" b="1" dirty="0">
              <a:solidFill>
                <a:schemeClr val="bg1"/>
              </a:solidFill>
              <a:latin typeface="Cambria" pitchFamily="18" charset="0"/>
            </a:endParaRP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“Gerente da SC”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20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345168" y="1063208"/>
            <a:ext cx="84032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b="1" dirty="0">
                <a:latin typeface="Cambria" panose="02040503050406030204" pitchFamily="18" charset="0"/>
              </a:rPr>
              <a:t>Escopo do LLP</a:t>
            </a:r>
          </a:p>
        </p:txBody>
      </p:sp>
      <p:sp>
        <p:nvSpPr>
          <p:cNvPr id="3" name="Retângulo 2"/>
          <p:cNvSpPr/>
          <p:nvPr/>
        </p:nvSpPr>
        <p:spPr>
          <a:xfrm>
            <a:off x="669967" y="1801872"/>
            <a:ext cx="30603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pt-BR" dirty="0">
              <a:latin typeface="Cambria" panose="02040503050406030204" pitchFamily="18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EB09A110-8DAA-40FB-94C9-E3C4F3398A0F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1 – Introdução ao Curso</a:t>
            </a:r>
          </a:p>
          <a:p>
            <a:r>
              <a:rPr lang="pt-BR" sz="1200" b="1" i="1" dirty="0">
                <a:latin typeface="Cambria" pitchFamily="18" charset="0"/>
              </a:rPr>
              <a:t>Logística – PRO 7814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BB290940-4C24-4CF2-88B7-AF3BD9AA94DB}"/>
              </a:ext>
            </a:extLst>
          </p:cNvPr>
          <p:cNvSpPr/>
          <p:nvPr/>
        </p:nvSpPr>
        <p:spPr>
          <a:xfrm>
            <a:off x="345168" y="5884155"/>
            <a:ext cx="840329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1200" b="1" dirty="0">
                <a:latin typeface="Cambria" panose="02040503050406030204" pitchFamily="18" charset="0"/>
              </a:rPr>
              <a:t>Revista Mundo Logística 2019 – Romano - 2019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3112FD4F-656D-4FCA-846B-59067BD510F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288" t="43000" r="34250" b="14740"/>
          <a:stretch/>
        </p:blipFill>
        <p:spPr>
          <a:xfrm>
            <a:off x="395535" y="1484698"/>
            <a:ext cx="8224785" cy="4208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2073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CCA50183-8155-8EAC-6CB2-D81908B1A5CF}"/>
              </a:ext>
            </a:extLst>
          </p:cNvPr>
          <p:cNvSpPr/>
          <p:nvPr/>
        </p:nvSpPr>
        <p:spPr>
          <a:xfrm>
            <a:off x="0" y="811374"/>
            <a:ext cx="9144000" cy="5556965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99D7D9D2-A413-8E88-4EB8-8687B3288906}"/>
              </a:ext>
            </a:extLst>
          </p:cNvPr>
          <p:cNvSpPr/>
          <p:nvPr/>
        </p:nvSpPr>
        <p:spPr>
          <a:xfrm>
            <a:off x="0" y="6368339"/>
            <a:ext cx="9144000" cy="54868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Espaço Reservado para Número de Slide 3">
            <a:extLst>
              <a:ext uri="{FF2B5EF4-FFF2-40B4-BE49-F238E27FC236}">
                <a16:creationId xmlns:a16="http://schemas.microsoft.com/office/drawing/2014/main" id="{65D9BCC7-78B9-C8D7-4D5D-3DB33E50EFEB}"/>
              </a:ext>
            </a:extLst>
          </p:cNvPr>
          <p:cNvSpPr txBox="1">
            <a:spLocks/>
          </p:cNvSpPr>
          <p:nvPr/>
        </p:nvSpPr>
        <p:spPr>
          <a:xfrm>
            <a:off x="6705600" y="65087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119D8CF-8DEC-4D9F-84EE-ADF04DFF3391}" type="slidenum">
              <a:rPr lang="pt-BR" b="1" smtClean="0">
                <a:solidFill>
                  <a:schemeClr val="bg1"/>
                </a:solidFill>
              </a:rPr>
              <a:pPr/>
              <a:t>21</a:t>
            </a:fld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Lead </a:t>
            </a:r>
            <a:r>
              <a:rPr lang="pt-BR" sz="2400" b="1" dirty="0" err="1">
                <a:solidFill>
                  <a:schemeClr val="bg1"/>
                </a:solidFill>
                <a:latin typeface="Cambria" pitchFamily="18" charset="0"/>
              </a:rPr>
              <a:t>Logistics</a:t>
            </a:r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pt-BR" sz="2400" b="1" dirty="0" err="1">
                <a:solidFill>
                  <a:schemeClr val="bg1"/>
                </a:solidFill>
                <a:latin typeface="Cambria" pitchFamily="18" charset="0"/>
              </a:rPr>
              <a:t>Provider</a:t>
            </a:r>
            <a:endParaRPr lang="pt-BR" sz="2400" b="1" dirty="0">
              <a:solidFill>
                <a:schemeClr val="bg1"/>
              </a:solidFill>
              <a:latin typeface="Cambria" pitchFamily="18" charset="0"/>
            </a:endParaRP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“Gerente da SC”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21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345168" y="1063208"/>
            <a:ext cx="8403295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b="1" dirty="0">
                <a:latin typeface="Cambria" panose="02040503050406030204" pitchFamily="18" charset="0"/>
              </a:rPr>
              <a:t>Escopo do LLP – Pontos de atenção:</a:t>
            </a:r>
          </a:p>
          <a:p>
            <a:pPr algn="just"/>
            <a:endParaRPr lang="pt-BR" b="1" dirty="0">
              <a:latin typeface="Cambria" panose="020405030504060302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sz="1600" dirty="0">
                <a:latin typeface="Cambria" panose="02040503050406030204" pitchFamily="18" charset="0"/>
              </a:rPr>
              <a:t>Relacionamentos com LLP em geral são de longo prazo, o que torna difícil mudar de LLP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pt-BR" sz="1600" dirty="0">
              <a:latin typeface="Cambria" panose="020405030504060302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sz="1600" dirty="0">
                <a:latin typeface="Cambria" panose="02040503050406030204" pitchFamily="18" charset="0"/>
              </a:rPr>
              <a:t>Equilibrar a customização da SC com as soluções oferecidas pelo LLP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pt-BR" sz="1600" dirty="0">
              <a:latin typeface="Cambria" panose="020405030504060302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sz="1600" dirty="0">
                <a:latin typeface="Cambria" panose="02040503050406030204" pitchFamily="18" charset="0"/>
              </a:rPr>
              <a:t>Relação de confiança, compartilhando riscos e recompensas.</a:t>
            </a:r>
          </a:p>
        </p:txBody>
      </p:sp>
      <p:sp>
        <p:nvSpPr>
          <p:cNvPr id="3" name="Retângulo 2"/>
          <p:cNvSpPr/>
          <p:nvPr/>
        </p:nvSpPr>
        <p:spPr>
          <a:xfrm>
            <a:off x="669967" y="1801872"/>
            <a:ext cx="30603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pt-BR" dirty="0">
              <a:latin typeface="Cambria" panose="02040503050406030204" pitchFamily="18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EB09A110-8DAA-40FB-94C9-E3C4F3398A0F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1 – Introdução ao Curso</a:t>
            </a:r>
          </a:p>
          <a:p>
            <a:r>
              <a:rPr lang="pt-BR" sz="1200" b="1" i="1" dirty="0">
                <a:latin typeface="Cambria" pitchFamily="18" charset="0"/>
              </a:rPr>
              <a:t>Logística – PRO 7814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BB290940-4C24-4CF2-88B7-AF3BD9AA94DB}"/>
              </a:ext>
            </a:extLst>
          </p:cNvPr>
          <p:cNvSpPr/>
          <p:nvPr/>
        </p:nvSpPr>
        <p:spPr>
          <a:xfrm>
            <a:off x="345168" y="5884155"/>
            <a:ext cx="840329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1200" b="1" dirty="0">
                <a:latin typeface="Cambria" panose="02040503050406030204" pitchFamily="18" charset="0"/>
              </a:rPr>
              <a:t>Revista Mundo Logística 2019 – Romano - 2019</a:t>
            </a:r>
          </a:p>
        </p:txBody>
      </p:sp>
    </p:spTree>
    <p:extLst>
      <p:ext uri="{BB962C8B-B14F-4D97-AF65-F5344CB8AC3E}">
        <p14:creationId xmlns:p14="http://schemas.microsoft.com/office/powerpoint/2010/main" val="35983400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8D57CDD2-BAB5-B068-FBC8-6AAECA6A245D}"/>
              </a:ext>
            </a:extLst>
          </p:cNvPr>
          <p:cNvSpPr/>
          <p:nvPr/>
        </p:nvSpPr>
        <p:spPr>
          <a:xfrm>
            <a:off x="0" y="811374"/>
            <a:ext cx="9144000" cy="5556965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A6348E4D-A6C9-58D4-7D30-5468F8EF82FB}"/>
              </a:ext>
            </a:extLst>
          </p:cNvPr>
          <p:cNvSpPr/>
          <p:nvPr/>
        </p:nvSpPr>
        <p:spPr>
          <a:xfrm>
            <a:off x="0" y="6368339"/>
            <a:ext cx="9144000" cy="54868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Espaço Reservado para Número de Slide 3">
            <a:extLst>
              <a:ext uri="{FF2B5EF4-FFF2-40B4-BE49-F238E27FC236}">
                <a16:creationId xmlns:a16="http://schemas.microsoft.com/office/drawing/2014/main" id="{6A66A09D-67BB-5CA3-850A-188727583971}"/>
              </a:ext>
            </a:extLst>
          </p:cNvPr>
          <p:cNvSpPr txBox="1">
            <a:spLocks/>
          </p:cNvSpPr>
          <p:nvPr/>
        </p:nvSpPr>
        <p:spPr>
          <a:xfrm>
            <a:off x="6705600" y="65087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119D8CF-8DEC-4D9F-84EE-ADF04DFF3391}" type="slidenum">
              <a:rPr lang="pt-BR" b="1" smtClean="0">
                <a:solidFill>
                  <a:schemeClr val="bg1"/>
                </a:solidFill>
              </a:rPr>
              <a:pPr/>
              <a:t>22</a:t>
            </a:fld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Panorama da Logística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Conceitos que são fundamentais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22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345168" y="1063208"/>
            <a:ext cx="84032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b="1" dirty="0">
                <a:latin typeface="Cambria" panose="02040503050406030204" pitchFamily="18" charset="0"/>
              </a:rPr>
              <a:t>Torre de controle</a:t>
            </a:r>
          </a:p>
        </p:txBody>
      </p:sp>
      <p:sp>
        <p:nvSpPr>
          <p:cNvPr id="3" name="Retângulo 2"/>
          <p:cNvSpPr/>
          <p:nvPr/>
        </p:nvSpPr>
        <p:spPr>
          <a:xfrm>
            <a:off x="669967" y="1801872"/>
            <a:ext cx="30603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pt-BR" dirty="0">
              <a:latin typeface="Cambria" panose="02040503050406030204" pitchFamily="18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EB09A110-8DAA-40FB-94C9-E3C4F3398A0F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1 – Introdução ao Curso</a:t>
            </a:r>
          </a:p>
          <a:p>
            <a:r>
              <a:rPr lang="pt-BR" sz="1200" b="1" i="1" dirty="0">
                <a:latin typeface="Cambria" pitchFamily="18" charset="0"/>
              </a:rPr>
              <a:t>Logística – PRO 7814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7657F7D9-88F5-4720-886C-B904399E777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588" t="24289" r="40550" b="30400"/>
          <a:stretch/>
        </p:blipFill>
        <p:spPr>
          <a:xfrm>
            <a:off x="345168" y="1497021"/>
            <a:ext cx="5018920" cy="3777623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B8C76C91-225A-4DA3-A804-9B63BF183550}"/>
              </a:ext>
            </a:extLst>
          </p:cNvPr>
          <p:cNvSpPr/>
          <p:nvPr/>
        </p:nvSpPr>
        <p:spPr>
          <a:xfrm>
            <a:off x="5379504" y="1448849"/>
            <a:ext cx="34666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1600" b="1" dirty="0" err="1">
                <a:latin typeface="Cambria" panose="02040503050406030204" pitchFamily="18" charset="0"/>
              </a:rPr>
              <a:t>Logistic</a:t>
            </a:r>
            <a:r>
              <a:rPr lang="pt-BR" sz="1600" b="1" dirty="0">
                <a:latin typeface="Cambria" panose="02040503050406030204" pitchFamily="18" charset="0"/>
              </a:rPr>
              <a:t> </a:t>
            </a:r>
            <a:r>
              <a:rPr lang="pt-BR" sz="1600" b="1" dirty="0" err="1">
                <a:latin typeface="Cambria" panose="02040503050406030204" pitchFamily="18" charset="0"/>
              </a:rPr>
              <a:t>smart</a:t>
            </a:r>
            <a:r>
              <a:rPr lang="pt-BR" sz="1600" b="1" dirty="0">
                <a:latin typeface="Cambria" panose="02040503050406030204" pitchFamily="18" charset="0"/>
              </a:rPr>
              <a:t> center da Monsanto</a:t>
            </a:r>
            <a:r>
              <a:rPr lang="pt-BR" sz="1600" dirty="0">
                <a:latin typeface="Cambria" panose="02040503050406030204" pitchFamily="18" charset="0"/>
              </a:rPr>
              <a:t> (Adquirida pela Bayer)</a:t>
            </a:r>
            <a:endParaRPr lang="pt-BR" sz="1600" b="1" dirty="0">
              <a:latin typeface="Cambria" panose="02040503050406030204" pitchFamily="18" charset="0"/>
            </a:endParaRP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8BB4BA68-91EB-45F9-86A0-31A751E0425D}"/>
              </a:ext>
            </a:extLst>
          </p:cNvPr>
          <p:cNvSpPr/>
          <p:nvPr/>
        </p:nvSpPr>
        <p:spPr>
          <a:xfrm>
            <a:off x="5379504" y="2271729"/>
            <a:ext cx="346662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1600" b="1" dirty="0">
                <a:latin typeface="Cambria" panose="02040503050406030204" pitchFamily="18" charset="0"/>
              </a:rPr>
              <a:t>Modelo baseado em: Pessoas, processos e sistemas:</a:t>
            </a:r>
          </a:p>
          <a:p>
            <a:pPr algn="just"/>
            <a:endParaRPr lang="pt-BR" sz="1600" b="1" dirty="0">
              <a:latin typeface="Cambria" panose="020405030504060302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1600" dirty="0">
                <a:latin typeface="Cambria" panose="02040503050406030204" pitchFamily="18" charset="0"/>
              </a:rPr>
              <a:t>Processos bem estruturados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1600" dirty="0">
                <a:latin typeface="Cambria" panose="02040503050406030204" pitchFamily="18" charset="0"/>
              </a:rPr>
              <a:t>Pessoas treinadas e capazes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1600" dirty="0">
                <a:latin typeface="Cambria" panose="02040503050406030204" pitchFamily="18" charset="0"/>
              </a:rPr>
              <a:t>Sistemas de coleta de dados, processamento e geração de previsões (Data Science, </a:t>
            </a:r>
            <a:r>
              <a:rPr lang="pt-BR" sz="1600" dirty="0" err="1">
                <a:latin typeface="Cambria" panose="02040503050406030204" pitchFamily="18" charset="0"/>
              </a:rPr>
              <a:t>Machine</a:t>
            </a:r>
            <a:r>
              <a:rPr lang="pt-BR" sz="1600" dirty="0">
                <a:latin typeface="Cambria" panose="02040503050406030204" pitchFamily="18" charset="0"/>
              </a:rPr>
              <a:t> Learning)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CB5141F9-0A5A-4E51-B14E-4243AAAA73E6}"/>
              </a:ext>
            </a:extLst>
          </p:cNvPr>
          <p:cNvSpPr/>
          <p:nvPr/>
        </p:nvSpPr>
        <p:spPr>
          <a:xfrm>
            <a:off x="345168" y="5687494"/>
            <a:ext cx="8403295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solidFill>
                  <a:srgbClr val="C00000"/>
                </a:solidFill>
                <a:latin typeface="Cambria" panose="02040503050406030204" pitchFamily="18" charset="0"/>
              </a:rPr>
              <a:t>Torre de controle é parte integrante do LLP!</a:t>
            </a:r>
          </a:p>
        </p:txBody>
      </p:sp>
    </p:spTree>
    <p:extLst>
      <p:ext uri="{BB962C8B-B14F-4D97-AF65-F5344CB8AC3E}">
        <p14:creationId xmlns:p14="http://schemas.microsoft.com/office/powerpoint/2010/main" val="7433577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6CE729F9-53FC-F3B9-466A-1108BFA5EA52}"/>
              </a:ext>
            </a:extLst>
          </p:cNvPr>
          <p:cNvSpPr/>
          <p:nvPr/>
        </p:nvSpPr>
        <p:spPr>
          <a:xfrm>
            <a:off x="0" y="811374"/>
            <a:ext cx="9144000" cy="5556965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7CB46B1D-48CC-5CAF-69DF-DB75130A01A7}"/>
              </a:ext>
            </a:extLst>
          </p:cNvPr>
          <p:cNvSpPr/>
          <p:nvPr/>
        </p:nvSpPr>
        <p:spPr>
          <a:xfrm>
            <a:off x="0" y="6368339"/>
            <a:ext cx="9144000" cy="54868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Espaço Reservado para Número de Slide 3">
            <a:extLst>
              <a:ext uri="{FF2B5EF4-FFF2-40B4-BE49-F238E27FC236}">
                <a16:creationId xmlns:a16="http://schemas.microsoft.com/office/drawing/2014/main" id="{15085C2F-C91C-FAE8-5B23-AD437D6DE3A8}"/>
              </a:ext>
            </a:extLst>
          </p:cNvPr>
          <p:cNvSpPr txBox="1">
            <a:spLocks/>
          </p:cNvSpPr>
          <p:nvPr/>
        </p:nvSpPr>
        <p:spPr>
          <a:xfrm>
            <a:off x="6705600" y="65087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119D8CF-8DEC-4D9F-84EE-ADF04DFF3391}" type="slidenum">
              <a:rPr lang="pt-BR" b="1" smtClean="0">
                <a:solidFill>
                  <a:schemeClr val="bg1"/>
                </a:solidFill>
              </a:rPr>
              <a:pPr/>
              <a:t>23</a:t>
            </a:fld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Panorama da Logística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Conceitos que são fundamentais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23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345168" y="1063208"/>
            <a:ext cx="84032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b="1" dirty="0">
                <a:latin typeface="Cambria" panose="02040503050406030204" pitchFamily="18" charset="0"/>
              </a:rPr>
              <a:t>Torre de controle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EB09A110-8DAA-40FB-94C9-E3C4F3398A0F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1 – Introdução ao Curso</a:t>
            </a:r>
          </a:p>
          <a:p>
            <a:r>
              <a:rPr lang="pt-BR" sz="1200" b="1" i="1" dirty="0">
                <a:latin typeface="Cambria" pitchFamily="18" charset="0"/>
              </a:rPr>
              <a:t>Logística – PRO 7814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B8C76C91-225A-4DA3-A804-9B63BF183550}"/>
              </a:ext>
            </a:extLst>
          </p:cNvPr>
          <p:cNvSpPr/>
          <p:nvPr/>
        </p:nvSpPr>
        <p:spPr>
          <a:xfrm>
            <a:off x="299177" y="1783066"/>
            <a:ext cx="744117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1200" b="1" dirty="0">
                <a:latin typeface="Cambria" panose="02040503050406030204" pitchFamily="18" charset="0"/>
              </a:rPr>
              <a:t>Resultados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48E84F7A-60C9-4F55-89D6-D5B763E9D0D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588" t="36000" r="53150" b="34600"/>
          <a:stretch/>
        </p:blipFill>
        <p:spPr>
          <a:xfrm>
            <a:off x="345168" y="2170595"/>
            <a:ext cx="4514864" cy="3511561"/>
          </a:xfrm>
          <a:prstGeom prst="rect">
            <a:avLst/>
          </a:prstGeom>
        </p:spPr>
      </p:pic>
      <p:sp>
        <p:nvSpPr>
          <p:cNvPr id="13" name="Retângulo 12">
            <a:extLst>
              <a:ext uri="{FF2B5EF4-FFF2-40B4-BE49-F238E27FC236}">
                <a16:creationId xmlns:a16="http://schemas.microsoft.com/office/drawing/2014/main" id="{7B89F71F-A094-4E64-B5A7-2DF34F390CD7}"/>
              </a:ext>
            </a:extLst>
          </p:cNvPr>
          <p:cNvSpPr/>
          <p:nvPr/>
        </p:nvSpPr>
        <p:spPr>
          <a:xfrm>
            <a:off x="4845833" y="2272091"/>
            <a:ext cx="355070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1600" b="1" dirty="0">
                <a:latin typeface="Cambria" panose="02040503050406030204" pitchFamily="18" charset="0"/>
              </a:rPr>
              <a:t>Caminhos:</a:t>
            </a:r>
          </a:p>
          <a:p>
            <a:pPr algn="just"/>
            <a:endParaRPr lang="pt-BR" sz="1600" b="1" dirty="0">
              <a:latin typeface="Cambria" panose="020405030504060302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1600" b="1" dirty="0" err="1">
                <a:latin typeface="Cambria" panose="02040503050406030204" pitchFamily="18" charset="0"/>
              </a:rPr>
              <a:t>IoT</a:t>
            </a:r>
            <a:endParaRPr lang="pt-BR" sz="1600" b="1" dirty="0">
              <a:latin typeface="Cambria" panose="020405030504060302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1600" b="1" dirty="0">
                <a:latin typeface="Cambria" panose="02040503050406030204" pitchFamily="18" charset="0"/>
              </a:rPr>
              <a:t>Muito treinamento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1600" b="1" dirty="0">
                <a:latin typeface="Cambria" panose="02040503050406030204" pitchFamily="18" charset="0"/>
              </a:rPr>
              <a:t>Robotização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1600" b="1" dirty="0">
                <a:latin typeface="Cambria" panose="02040503050406030204" pitchFamily="18" charset="0"/>
              </a:rPr>
              <a:t>Domínio de data </a:t>
            </a:r>
            <a:r>
              <a:rPr lang="pt-BR" sz="1600" b="1" dirty="0" err="1">
                <a:latin typeface="Cambria" panose="02040503050406030204" pitchFamily="18" charset="0"/>
              </a:rPr>
              <a:t>science</a:t>
            </a:r>
            <a:endParaRPr lang="pt-BR" sz="1600" b="1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94251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C2296572-3492-0467-C13A-B8C1234F2D5D}"/>
              </a:ext>
            </a:extLst>
          </p:cNvPr>
          <p:cNvSpPr/>
          <p:nvPr/>
        </p:nvSpPr>
        <p:spPr>
          <a:xfrm>
            <a:off x="0" y="811374"/>
            <a:ext cx="9144000" cy="5556965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274EA11A-17E4-ECAE-D99B-E29F5884229F}"/>
              </a:ext>
            </a:extLst>
          </p:cNvPr>
          <p:cNvSpPr/>
          <p:nvPr/>
        </p:nvSpPr>
        <p:spPr>
          <a:xfrm>
            <a:off x="0" y="6368339"/>
            <a:ext cx="9144000" cy="54868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spaço Reservado para Número de Slide 3">
            <a:extLst>
              <a:ext uri="{FF2B5EF4-FFF2-40B4-BE49-F238E27FC236}">
                <a16:creationId xmlns:a16="http://schemas.microsoft.com/office/drawing/2014/main" id="{CA3461A8-A71C-C040-FEE1-46B5BC63E709}"/>
              </a:ext>
            </a:extLst>
          </p:cNvPr>
          <p:cNvSpPr txBox="1">
            <a:spLocks/>
          </p:cNvSpPr>
          <p:nvPr/>
        </p:nvSpPr>
        <p:spPr>
          <a:xfrm>
            <a:off x="6705600" y="65087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119D8CF-8DEC-4D9F-84EE-ADF04DFF3391}" type="slidenum">
              <a:rPr lang="pt-BR" b="1" smtClean="0">
                <a:solidFill>
                  <a:schemeClr val="bg1"/>
                </a:solidFill>
              </a:rPr>
              <a:pPr/>
              <a:t>24</a:t>
            </a:fld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Panorama da Logística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Conceitos que são fundamentais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24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345168" y="1063208"/>
            <a:ext cx="8403295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b="1" dirty="0">
                <a:latin typeface="Cambria" panose="02040503050406030204" pitchFamily="18" charset="0"/>
              </a:rPr>
              <a:t>Mundo Logística 2019</a:t>
            </a:r>
          </a:p>
          <a:p>
            <a:pPr algn="just"/>
            <a:endParaRPr lang="pt-BR" b="1" dirty="0">
              <a:latin typeface="Cambria" panose="02040503050406030204" pitchFamily="18" charset="0"/>
            </a:endParaRPr>
          </a:p>
          <a:p>
            <a:pPr algn="just"/>
            <a:r>
              <a:rPr lang="pt-BR" b="1" dirty="0" err="1">
                <a:latin typeface="Cambria" panose="02040503050406030204" pitchFamily="18" charset="0"/>
              </a:rPr>
              <a:t>Analytics</a:t>
            </a:r>
            <a:r>
              <a:rPr lang="pt-BR" b="1" dirty="0">
                <a:latin typeface="Cambria" panose="02040503050406030204" pitchFamily="18" charset="0"/>
              </a:rPr>
              <a:t> para prevenir falhas no transporte:</a:t>
            </a:r>
          </a:p>
          <a:p>
            <a:pPr algn="just"/>
            <a:endParaRPr lang="pt-BR" b="1" dirty="0">
              <a:latin typeface="Cambria" panose="020405030504060302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dirty="0">
                <a:latin typeface="Cambria" panose="02040503050406030204" pitchFamily="18" charset="0"/>
              </a:rPr>
              <a:t>Como reverter tais falhas?</a:t>
            </a:r>
          </a:p>
          <a:p>
            <a:pPr marL="1200150" lvl="2" indent="-285750" algn="just">
              <a:buFont typeface="Wingdings" panose="05000000000000000000" pitchFamily="2" charset="2"/>
              <a:buChar char="q"/>
            </a:pPr>
            <a:r>
              <a:rPr lang="pt-BR" dirty="0">
                <a:latin typeface="Cambria" panose="02040503050406030204" pitchFamily="18" charset="0"/>
              </a:rPr>
              <a:t>Grandes falhas não se inicial de forma imediata, mas sim de deterioração cumulativa da capacidade do transporte</a:t>
            </a:r>
          </a:p>
          <a:p>
            <a:pPr marL="1200150" lvl="2" indent="-285750" algn="just">
              <a:buFont typeface="Wingdings" panose="05000000000000000000" pitchFamily="2" charset="2"/>
              <a:buChar char="q"/>
            </a:pPr>
            <a:r>
              <a:rPr lang="pt-BR" dirty="0">
                <a:latin typeface="Cambria" panose="02040503050406030204" pitchFamily="18" charset="0"/>
              </a:rPr>
              <a:t>Sinais não triviais, no entanto podem ser detectados!</a:t>
            </a:r>
          </a:p>
          <a:p>
            <a:pPr marL="1200150" lvl="2" indent="-285750" algn="just">
              <a:buFont typeface="Wingdings" panose="05000000000000000000" pitchFamily="2" charset="2"/>
              <a:buChar char="q"/>
            </a:pPr>
            <a:endParaRPr lang="pt-BR" dirty="0">
              <a:latin typeface="Cambria" panose="02040503050406030204" pitchFamily="18" charset="0"/>
            </a:endParaRPr>
          </a:p>
          <a:p>
            <a:pPr marL="1200150" lvl="2" indent="-285750" algn="just">
              <a:buFont typeface="Wingdings" panose="05000000000000000000" pitchFamily="2" charset="2"/>
              <a:buChar char="q"/>
            </a:pPr>
            <a:r>
              <a:rPr lang="pt-BR" dirty="0">
                <a:latin typeface="Cambria" panose="02040503050406030204" pitchFamily="18" charset="0"/>
              </a:rPr>
              <a:t>Solução: Implementação de um sistema de controle e monitoramento para </a:t>
            </a:r>
            <a:r>
              <a:rPr lang="pt-BR" b="1" dirty="0">
                <a:latin typeface="Cambria" panose="02040503050406030204" pitchFamily="18" charset="0"/>
              </a:rPr>
              <a:t>antecipar</a:t>
            </a:r>
            <a:r>
              <a:rPr lang="pt-BR" dirty="0">
                <a:latin typeface="Cambria" panose="02040503050406030204" pitchFamily="18" charset="0"/>
              </a:rPr>
              <a:t> falhas com base em técnicas de avaliação preditivas, estatística e </a:t>
            </a:r>
            <a:r>
              <a:rPr lang="pt-BR" b="1" dirty="0" err="1">
                <a:latin typeface="Cambria" panose="02040503050406030204" pitchFamily="18" charset="0"/>
              </a:rPr>
              <a:t>Machine</a:t>
            </a:r>
            <a:r>
              <a:rPr lang="pt-BR" b="1" dirty="0">
                <a:latin typeface="Cambria" panose="02040503050406030204" pitchFamily="18" charset="0"/>
              </a:rPr>
              <a:t> </a:t>
            </a:r>
            <a:r>
              <a:rPr lang="pt-BR" b="1" dirty="0" err="1">
                <a:latin typeface="Cambria" panose="02040503050406030204" pitchFamily="18" charset="0"/>
              </a:rPr>
              <a:t>learning</a:t>
            </a:r>
            <a:r>
              <a:rPr lang="pt-BR" b="1" dirty="0">
                <a:latin typeface="Cambria" panose="02040503050406030204" pitchFamily="18" charset="0"/>
              </a:rPr>
              <a:t>.</a:t>
            </a:r>
            <a:endParaRPr lang="pt-BR" dirty="0">
              <a:latin typeface="Cambria" panose="02040503050406030204" pitchFamily="18" charset="0"/>
            </a:endParaRPr>
          </a:p>
          <a:p>
            <a:pPr marL="742950" lvl="1" indent="-285750" algn="just">
              <a:buFont typeface="Wingdings" panose="05000000000000000000" pitchFamily="2" charset="2"/>
              <a:buChar char="q"/>
            </a:pPr>
            <a:endParaRPr lang="pt-BR" dirty="0">
              <a:latin typeface="Cambria" panose="02040503050406030204" pitchFamily="18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EB09A110-8DAA-40FB-94C9-E3C4F3398A0F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1 – Introdução ao Curso</a:t>
            </a:r>
          </a:p>
          <a:p>
            <a:r>
              <a:rPr lang="pt-BR" sz="1200" b="1" i="1" dirty="0">
                <a:latin typeface="Cambria" pitchFamily="18" charset="0"/>
              </a:rPr>
              <a:t>Logística – PRO 7814</a:t>
            </a:r>
          </a:p>
        </p:txBody>
      </p:sp>
    </p:spTree>
    <p:extLst>
      <p:ext uri="{BB962C8B-B14F-4D97-AF65-F5344CB8AC3E}">
        <p14:creationId xmlns:p14="http://schemas.microsoft.com/office/powerpoint/2010/main" val="1941253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A296FD41-A257-C063-9A07-4E7FD07F405D}"/>
              </a:ext>
            </a:extLst>
          </p:cNvPr>
          <p:cNvSpPr/>
          <p:nvPr/>
        </p:nvSpPr>
        <p:spPr>
          <a:xfrm>
            <a:off x="0" y="811374"/>
            <a:ext cx="9144000" cy="5556965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20BB0075-C07A-D6C6-F115-040F57DE2752}"/>
              </a:ext>
            </a:extLst>
          </p:cNvPr>
          <p:cNvSpPr/>
          <p:nvPr/>
        </p:nvSpPr>
        <p:spPr>
          <a:xfrm>
            <a:off x="0" y="6368339"/>
            <a:ext cx="9144000" cy="54868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Espaço Reservado para Número de Slide 3">
            <a:extLst>
              <a:ext uri="{FF2B5EF4-FFF2-40B4-BE49-F238E27FC236}">
                <a16:creationId xmlns:a16="http://schemas.microsoft.com/office/drawing/2014/main" id="{B87549E5-80E2-1BE3-AFE1-6EBD0D4AD1A0}"/>
              </a:ext>
            </a:extLst>
          </p:cNvPr>
          <p:cNvSpPr txBox="1">
            <a:spLocks/>
          </p:cNvSpPr>
          <p:nvPr/>
        </p:nvSpPr>
        <p:spPr>
          <a:xfrm>
            <a:off x="6705600" y="65087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119D8CF-8DEC-4D9F-84EE-ADF04DFF3391}" type="slidenum">
              <a:rPr lang="pt-BR" b="1" smtClean="0">
                <a:solidFill>
                  <a:schemeClr val="bg1"/>
                </a:solidFill>
              </a:rPr>
              <a:pPr/>
              <a:t>25</a:t>
            </a:fld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Panorama da Logística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Conceitos que são fundamentais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25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345168" y="1063208"/>
            <a:ext cx="84032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b="1" dirty="0">
                <a:latin typeface="Cambria" panose="02040503050406030204" pitchFamily="18" charset="0"/>
              </a:rPr>
              <a:t>Inteligência de negócios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EB09A110-8DAA-40FB-94C9-E3C4F3398A0F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1 – Introdução ao Curso</a:t>
            </a:r>
          </a:p>
          <a:p>
            <a:r>
              <a:rPr lang="pt-BR" sz="1200" b="1" i="1" dirty="0">
                <a:latin typeface="Cambria" pitchFamily="18" charset="0"/>
              </a:rPr>
              <a:t>Logística – PRO 7814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2CFF28FE-B5DA-4530-9BAD-E05C02DD1F2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413" t="22890" r="27163" b="10800"/>
          <a:stretch/>
        </p:blipFill>
        <p:spPr>
          <a:xfrm>
            <a:off x="345168" y="1432540"/>
            <a:ext cx="7467192" cy="4534414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4D7D2B90-4940-47EF-B179-2B3A07D15AD2}"/>
              </a:ext>
            </a:extLst>
          </p:cNvPr>
          <p:cNvSpPr/>
          <p:nvPr/>
        </p:nvSpPr>
        <p:spPr>
          <a:xfrm>
            <a:off x="345168" y="5884155"/>
            <a:ext cx="840329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1200" b="1" dirty="0">
                <a:latin typeface="Cambria" panose="02040503050406030204" pitchFamily="18" charset="0"/>
              </a:rPr>
              <a:t>Revista Mundo Logística 2019</a:t>
            </a:r>
          </a:p>
        </p:txBody>
      </p:sp>
    </p:spTree>
    <p:extLst>
      <p:ext uri="{BB962C8B-B14F-4D97-AF65-F5344CB8AC3E}">
        <p14:creationId xmlns:p14="http://schemas.microsoft.com/office/powerpoint/2010/main" val="28363674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2B354BD9-FE4F-5399-CB8A-F874CE84202D}"/>
              </a:ext>
            </a:extLst>
          </p:cNvPr>
          <p:cNvSpPr/>
          <p:nvPr/>
        </p:nvSpPr>
        <p:spPr>
          <a:xfrm>
            <a:off x="0" y="811374"/>
            <a:ext cx="9144000" cy="5556965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86DE5D12-BE68-6B63-C3A2-6C441CA3F3E4}"/>
              </a:ext>
            </a:extLst>
          </p:cNvPr>
          <p:cNvSpPr/>
          <p:nvPr/>
        </p:nvSpPr>
        <p:spPr>
          <a:xfrm>
            <a:off x="0" y="6368339"/>
            <a:ext cx="9144000" cy="54868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Espaço Reservado para Número de Slide 3">
            <a:extLst>
              <a:ext uri="{FF2B5EF4-FFF2-40B4-BE49-F238E27FC236}">
                <a16:creationId xmlns:a16="http://schemas.microsoft.com/office/drawing/2014/main" id="{6EAC9E55-2542-BC10-25A9-67B906A0EEBF}"/>
              </a:ext>
            </a:extLst>
          </p:cNvPr>
          <p:cNvSpPr txBox="1">
            <a:spLocks/>
          </p:cNvSpPr>
          <p:nvPr/>
        </p:nvSpPr>
        <p:spPr>
          <a:xfrm>
            <a:off x="6705600" y="65087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119D8CF-8DEC-4D9F-84EE-ADF04DFF3391}" type="slidenum">
              <a:rPr lang="pt-BR" b="1" smtClean="0">
                <a:solidFill>
                  <a:schemeClr val="bg1"/>
                </a:solidFill>
              </a:rPr>
              <a:pPr/>
              <a:t>26</a:t>
            </a:fld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Panorama da Logística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Conceitos que são fundamentais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26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345168" y="1063208"/>
            <a:ext cx="84032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b="1" dirty="0">
                <a:latin typeface="Cambria" panose="02040503050406030204" pitchFamily="18" charset="0"/>
              </a:rPr>
              <a:t>Inteligência de negócios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EB09A110-8DAA-40FB-94C9-E3C4F3398A0F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1 – Introdução ao Curso</a:t>
            </a:r>
          </a:p>
          <a:p>
            <a:r>
              <a:rPr lang="pt-BR" sz="1200" b="1" i="1" dirty="0">
                <a:latin typeface="Cambria" pitchFamily="18" charset="0"/>
              </a:rPr>
              <a:t>Logística – PRO 7814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4D7D2B90-4940-47EF-B179-2B3A07D15AD2}"/>
              </a:ext>
            </a:extLst>
          </p:cNvPr>
          <p:cNvSpPr/>
          <p:nvPr/>
        </p:nvSpPr>
        <p:spPr>
          <a:xfrm>
            <a:off x="345168" y="5884155"/>
            <a:ext cx="840329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1200" b="1" dirty="0">
                <a:latin typeface="Cambria" panose="02040503050406030204" pitchFamily="18" charset="0"/>
              </a:rPr>
              <a:t>Revista Mundo Logística 2019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D3C5F67-9F81-49C3-A279-9625664A7F7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738" t="11185" r="43700" b="20089"/>
          <a:stretch/>
        </p:blipFill>
        <p:spPr>
          <a:xfrm>
            <a:off x="3347864" y="1175815"/>
            <a:ext cx="3528392" cy="4948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7687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185D3BA7-0D24-F2C8-492B-6A9F0FD6F197}"/>
              </a:ext>
            </a:extLst>
          </p:cNvPr>
          <p:cNvSpPr/>
          <p:nvPr/>
        </p:nvSpPr>
        <p:spPr>
          <a:xfrm>
            <a:off x="0" y="811374"/>
            <a:ext cx="9144000" cy="5556965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8440140A-10C9-0D8C-A014-9D9BC464990F}"/>
              </a:ext>
            </a:extLst>
          </p:cNvPr>
          <p:cNvSpPr/>
          <p:nvPr/>
        </p:nvSpPr>
        <p:spPr>
          <a:xfrm>
            <a:off x="0" y="6368339"/>
            <a:ext cx="9144000" cy="54868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spaço Reservado para Número de Slide 3">
            <a:extLst>
              <a:ext uri="{FF2B5EF4-FFF2-40B4-BE49-F238E27FC236}">
                <a16:creationId xmlns:a16="http://schemas.microsoft.com/office/drawing/2014/main" id="{26FBDF06-09BB-71DB-9BBA-7964A92A12A7}"/>
              </a:ext>
            </a:extLst>
          </p:cNvPr>
          <p:cNvSpPr txBox="1">
            <a:spLocks/>
          </p:cNvSpPr>
          <p:nvPr/>
        </p:nvSpPr>
        <p:spPr>
          <a:xfrm>
            <a:off x="6705600" y="65087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119D8CF-8DEC-4D9F-84EE-ADF04DFF3391}" type="slidenum">
              <a:rPr lang="pt-BR" b="1" smtClean="0">
                <a:solidFill>
                  <a:schemeClr val="bg1"/>
                </a:solidFill>
              </a:rPr>
              <a:pPr/>
              <a:t>27</a:t>
            </a:fld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Panorama da Logística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Conceitos que são fundamentais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27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345168" y="1063208"/>
            <a:ext cx="8403295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b="1" dirty="0">
                <a:latin typeface="Cambria" panose="02040503050406030204" pitchFamily="18" charset="0"/>
              </a:rPr>
              <a:t>Inteligência Artificial na Logística</a:t>
            </a:r>
          </a:p>
          <a:p>
            <a:pPr algn="just"/>
            <a:endParaRPr lang="pt-BR" b="1" dirty="0">
              <a:latin typeface="Cambria" panose="02040503050406030204" pitchFamily="18" charset="0"/>
            </a:endParaRPr>
          </a:p>
          <a:p>
            <a:pPr algn="just"/>
            <a:r>
              <a:rPr lang="pt-BR" sz="1600" dirty="0">
                <a:latin typeface="Cambria" panose="02040503050406030204" pitchFamily="18" charset="0"/>
              </a:rPr>
              <a:t>Segundo a autora as ferramentas de IA dentro da Logística podem ser divididas em 4 categorias:</a:t>
            </a:r>
          </a:p>
          <a:p>
            <a:pPr algn="just"/>
            <a:endParaRPr lang="pt-BR" sz="1600" dirty="0">
              <a:latin typeface="Cambria" panose="020405030504060302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sz="1600" b="1" dirty="0">
                <a:latin typeface="Cambria" panose="02040503050406030204" pitchFamily="18" charset="0"/>
              </a:rPr>
              <a:t>Planejamento da demanda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sz="1600" dirty="0">
                <a:latin typeface="Cambria" panose="02040503050406030204" pitchFamily="18" charset="0"/>
              </a:rPr>
              <a:t>Operações de BackOffice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sz="1600" dirty="0">
                <a:latin typeface="Cambria" panose="02040503050406030204" pitchFamily="18" charset="0"/>
              </a:rPr>
              <a:t>Operações de armazéns e CDs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sz="1600" dirty="0">
                <a:latin typeface="Cambria" panose="02040503050406030204" pitchFamily="18" charset="0"/>
              </a:rPr>
              <a:t>Gestão de transportes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pt-BR" sz="1600" dirty="0">
              <a:latin typeface="Cambria" panose="02040503050406030204" pitchFamily="18" charset="0"/>
            </a:endParaRPr>
          </a:p>
          <a:p>
            <a:pPr algn="just"/>
            <a:r>
              <a:rPr lang="pt-BR" sz="1600" dirty="0">
                <a:latin typeface="Cambria" panose="02040503050406030204" pitchFamily="18" charset="0"/>
              </a:rPr>
              <a:t>A </a:t>
            </a:r>
            <a:r>
              <a:rPr lang="pt-BR" sz="1600" dirty="0" err="1">
                <a:latin typeface="Cambria" panose="02040503050406030204" pitchFamily="18" charset="0"/>
              </a:rPr>
              <a:t>Gartner</a:t>
            </a:r>
            <a:r>
              <a:rPr lang="pt-BR" sz="1600" dirty="0">
                <a:latin typeface="Cambria" panose="02040503050406030204" pitchFamily="18" charset="0"/>
              </a:rPr>
              <a:t>, líder mundial em pesquisa e aconselhamento em tecnologia estima que  10% do mercado de planejamento da cadeia de suprimentos (400MM USD em 2016) são cobertos por soluções técnicas capazes de apoiar as empresas.</a:t>
            </a:r>
          </a:p>
          <a:p>
            <a:pPr algn="just"/>
            <a:endParaRPr lang="pt-BR" sz="1600" dirty="0">
              <a:latin typeface="Cambria" panose="02040503050406030204" pitchFamily="18" charset="0"/>
            </a:endParaRPr>
          </a:p>
          <a:p>
            <a:pPr algn="just"/>
            <a:r>
              <a:rPr lang="pt-BR" sz="1600" dirty="0">
                <a:latin typeface="Cambria" panose="02040503050406030204" pitchFamily="18" charset="0"/>
              </a:rPr>
              <a:t>Prevê também crescimento para </a:t>
            </a:r>
            <a:r>
              <a:rPr lang="pt-BR" sz="1600" b="1" dirty="0">
                <a:latin typeface="Cambria" panose="02040503050406030204" pitchFamily="18" charset="0"/>
              </a:rPr>
              <a:t>20 a 40% entre 2016 e 2021.</a:t>
            </a:r>
          </a:p>
          <a:p>
            <a:pPr algn="just"/>
            <a:endParaRPr lang="pt-BR" sz="1600" dirty="0">
              <a:latin typeface="Cambria" panose="02040503050406030204" pitchFamily="18" charset="0"/>
            </a:endParaRPr>
          </a:p>
          <a:p>
            <a:pPr algn="just"/>
            <a:r>
              <a:rPr lang="pt-BR" sz="1600" b="1" dirty="0">
                <a:solidFill>
                  <a:srgbClr val="C00000"/>
                </a:solidFill>
                <a:latin typeface="Cambria" panose="02040503050406030204" pitchFamily="18" charset="0"/>
              </a:rPr>
              <a:t>Ou seja, um enorme crescimento da demanda para melhoria de operações em SC nos próximos anos.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EB09A110-8DAA-40FB-94C9-E3C4F3398A0F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1 – Introdução ao Curso</a:t>
            </a:r>
          </a:p>
          <a:p>
            <a:r>
              <a:rPr lang="pt-BR" sz="1200" b="1" i="1" dirty="0">
                <a:latin typeface="Cambria" pitchFamily="18" charset="0"/>
              </a:rPr>
              <a:t>Logística – PRO 7814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4D7D2B90-4940-47EF-B179-2B3A07D15AD2}"/>
              </a:ext>
            </a:extLst>
          </p:cNvPr>
          <p:cNvSpPr/>
          <p:nvPr/>
        </p:nvSpPr>
        <p:spPr>
          <a:xfrm>
            <a:off x="345168" y="5884155"/>
            <a:ext cx="840329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1200" b="1" dirty="0">
                <a:latin typeface="Cambria" panose="02040503050406030204" pitchFamily="18" charset="0"/>
              </a:rPr>
              <a:t>Revista Mundo Logística 2019 – Blanco, 2019</a:t>
            </a:r>
          </a:p>
        </p:txBody>
      </p:sp>
    </p:spTree>
    <p:extLst>
      <p:ext uri="{BB962C8B-B14F-4D97-AF65-F5344CB8AC3E}">
        <p14:creationId xmlns:p14="http://schemas.microsoft.com/office/powerpoint/2010/main" val="14979996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50D90E25-C742-EA12-63AB-CD71A9D5FB22}"/>
              </a:ext>
            </a:extLst>
          </p:cNvPr>
          <p:cNvSpPr/>
          <p:nvPr/>
        </p:nvSpPr>
        <p:spPr>
          <a:xfrm>
            <a:off x="0" y="811374"/>
            <a:ext cx="9144000" cy="5556965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BF69E20E-722E-54D8-E202-9142E870968F}"/>
              </a:ext>
            </a:extLst>
          </p:cNvPr>
          <p:cNvSpPr/>
          <p:nvPr/>
        </p:nvSpPr>
        <p:spPr>
          <a:xfrm>
            <a:off x="0" y="6368339"/>
            <a:ext cx="9144000" cy="54868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spaço Reservado para Número de Slide 3">
            <a:extLst>
              <a:ext uri="{FF2B5EF4-FFF2-40B4-BE49-F238E27FC236}">
                <a16:creationId xmlns:a16="http://schemas.microsoft.com/office/drawing/2014/main" id="{D45B8A2B-75EF-96BE-67B3-DE552ED1D65C}"/>
              </a:ext>
            </a:extLst>
          </p:cNvPr>
          <p:cNvSpPr txBox="1">
            <a:spLocks/>
          </p:cNvSpPr>
          <p:nvPr/>
        </p:nvSpPr>
        <p:spPr>
          <a:xfrm>
            <a:off x="6705600" y="65087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119D8CF-8DEC-4D9F-84EE-ADF04DFF3391}" type="slidenum">
              <a:rPr lang="pt-BR" b="1" smtClean="0">
                <a:solidFill>
                  <a:schemeClr val="bg1"/>
                </a:solidFill>
              </a:rPr>
              <a:pPr/>
              <a:t>28</a:t>
            </a:fld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Panorama da Logística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Conceitos que são fundamentais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28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345168" y="1063208"/>
            <a:ext cx="8403295" cy="3570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b="1" dirty="0">
                <a:latin typeface="Cambria" panose="02040503050406030204" pitchFamily="18" charset="0"/>
              </a:rPr>
              <a:t>Inteligência Artificial na Logística</a:t>
            </a:r>
          </a:p>
          <a:p>
            <a:pPr algn="just"/>
            <a:endParaRPr lang="pt-BR" sz="1600" dirty="0">
              <a:latin typeface="Cambria" panose="020405030504060302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sz="1600" dirty="0">
                <a:latin typeface="Cambria" panose="02040503050406030204" pitchFamily="18" charset="0"/>
              </a:rPr>
              <a:t>Planejamento da demanda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sz="1600" b="1" dirty="0">
                <a:latin typeface="Cambria" panose="02040503050406030204" pitchFamily="18" charset="0"/>
              </a:rPr>
              <a:t>Operações de BackOffice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sz="1600" dirty="0">
                <a:latin typeface="Cambria" panose="02040503050406030204" pitchFamily="18" charset="0"/>
              </a:rPr>
              <a:t>Operações de armazéns e CDs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sz="1600" dirty="0">
                <a:latin typeface="Cambria" panose="02040503050406030204" pitchFamily="18" charset="0"/>
              </a:rPr>
              <a:t>Gestão de transportes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pt-BR" sz="1600" dirty="0">
              <a:latin typeface="Cambria" panose="020405030504060302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1600" dirty="0">
                <a:latin typeface="Cambria" panose="02040503050406030204" pitchFamily="18" charset="0"/>
              </a:rPr>
              <a:t>Não são centrais às cadeias, mas, são responsáveis por manter a roda girando suavemente.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1600" dirty="0">
                <a:latin typeface="Cambria" panose="02040503050406030204" pitchFamily="18" charset="0"/>
              </a:rPr>
              <a:t>Atividades de </a:t>
            </a:r>
            <a:r>
              <a:rPr lang="pt-BR" sz="1600" dirty="0" err="1">
                <a:latin typeface="Cambria" panose="02040503050406030204" pitchFamily="18" charset="0"/>
              </a:rPr>
              <a:t>backoffice</a:t>
            </a:r>
            <a:r>
              <a:rPr lang="pt-BR" sz="1600" dirty="0">
                <a:latin typeface="Cambria" panose="02040503050406030204" pitchFamily="18" charset="0"/>
              </a:rPr>
              <a:t> já executadas por IA: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pt-BR" sz="1600" dirty="0">
                <a:latin typeface="Cambria" panose="02040503050406030204" pitchFamily="18" charset="0"/>
              </a:rPr>
              <a:t>Processamento de faturas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pt-BR" sz="1600" dirty="0">
                <a:latin typeface="Cambria" panose="02040503050406030204" pitchFamily="18" charset="0"/>
              </a:rPr>
              <a:t>Reconhecimento de imagem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pt-BR" sz="1600" dirty="0">
                <a:latin typeface="Cambria" panose="02040503050406030204" pitchFamily="18" charset="0"/>
              </a:rPr>
              <a:t>Preparação de documentos alfandegários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pt-BR" sz="1600" dirty="0">
                <a:latin typeface="Cambria" panose="02040503050406030204" pitchFamily="18" charset="0"/>
              </a:rPr>
              <a:t>Previsão de vendas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pt-BR" sz="1600" dirty="0">
                <a:latin typeface="Cambria" panose="02040503050406030204" pitchFamily="18" charset="0"/>
              </a:rPr>
              <a:t>Previsão de fluxo de caixa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EB09A110-8DAA-40FB-94C9-E3C4F3398A0F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1 – Introdução ao Curso</a:t>
            </a:r>
          </a:p>
          <a:p>
            <a:r>
              <a:rPr lang="pt-BR" sz="1200" b="1" i="1" dirty="0">
                <a:latin typeface="Cambria" pitchFamily="18" charset="0"/>
              </a:rPr>
              <a:t>Logística – PRO 7814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4D7D2B90-4940-47EF-B179-2B3A07D15AD2}"/>
              </a:ext>
            </a:extLst>
          </p:cNvPr>
          <p:cNvSpPr/>
          <p:nvPr/>
        </p:nvSpPr>
        <p:spPr>
          <a:xfrm>
            <a:off x="345168" y="5884155"/>
            <a:ext cx="840329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1200" b="1" dirty="0">
                <a:latin typeface="Cambria" panose="02040503050406030204" pitchFamily="18" charset="0"/>
              </a:rPr>
              <a:t>Revista Mundo Logística 2019 – Blanco, 2019</a:t>
            </a:r>
          </a:p>
        </p:txBody>
      </p:sp>
    </p:spTree>
    <p:extLst>
      <p:ext uri="{BB962C8B-B14F-4D97-AF65-F5344CB8AC3E}">
        <p14:creationId xmlns:p14="http://schemas.microsoft.com/office/powerpoint/2010/main" val="125594735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11F17C71-425C-D053-5437-5BA063603368}"/>
              </a:ext>
            </a:extLst>
          </p:cNvPr>
          <p:cNvSpPr/>
          <p:nvPr/>
        </p:nvSpPr>
        <p:spPr>
          <a:xfrm>
            <a:off x="0" y="811374"/>
            <a:ext cx="9144000" cy="5556965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E402DB7C-B602-7FBD-F7BC-4A376DC3590C}"/>
              </a:ext>
            </a:extLst>
          </p:cNvPr>
          <p:cNvSpPr/>
          <p:nvPr/>
        </p:nvSpPr>
        <p:spPr>
          <a:xfrm>
            <a:off x="0" y="6368339"/>
            <a:ext cx="9144000" cy="54868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spaço Reservado para Número de Slide 3">
            <a:extLst>
              <a:ext uri="{FF2B5EF4-FFF2-40B4-BE49-F238E27FC236}">
                <a16:creationId xmlns:a16="http://schemas.microsoft.com/office/drawing/2014/main" id="{CB07D47F-2CCD-F04E-05BD-9B8D7A89AB0C}"/>
              </a:ext>
            </a:extLst>
          </p:cNvPr>
          <p:cNvSpPr txBox="1">
            <a:spLocks/>
          </p:cNvSpPr>
          <p:nvPr/>
        </p:nvSpPr>
        <p:spPr>
          <a:xfrm>
            <a:off x="6705600" y="65087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119D8CF-8DEC-4D9F-84EE-ADF04DFF3391}" type="slidenum">
              <a:rPr lang="pt-BR" b="1" smtClean="0">
                <a:solidFill>
                  <a:schemeClr val="bg1"/>
                </a:solidFill>
              </a:rPr>
              <a:pPr/>
              <a:t>29</a:t>
            </a:fld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Panorama da Logística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Conceitos que são fundamentais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29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345168" y="1063208"/>
            <a:ext cx="8403295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b="1" dirty="0">
                <a:latin typeface="Cambria" panose="02040503050406030204" pitchFamily="18" charset="0"/>
              </a:rPr>
              <a:t>Inteligência Artificial na Logística</a:t>
            </a:r>
          </a:p>
          <a:p>
            <a:pPr algn="just"/>
            <a:endParaRPr lang="pt-BR" sz="1600" dirty="0">
              <a:latin typeface="Cambria" panose="020405030504060302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sz="1600" dirty="0">
                <a:latin typeface="Cambria" panose="02040503050406030204" pitchFamily="18" charset="0"/>
              </a:rPr>
              <a:t>Planejamento da demanda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sz="1600" dirty="0">
                <a:latin typeface="Cambria" panose="02040503050406030204" pitchFamily="18" charset="0"/>
              </a:rPr>
              <a:t>Operações de BackOffice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sz="1600" b="1" dirty="0">
                <a:latin typeface="Cambria" panose="02040503050406030204" pitchFamily="18" charset="0"/>
              </a:rPr>
              <a:t>Operações de armazéns e CDs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sz="1600" dirty="0">
                <a:latin typeface="Cambria" panose="02040503050406030204" pitchFamily="18" charset="0"/>
              </a:rPr>
              <a:t>Gestão de transportes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pt-BR" sz="1600" dirty="0">
              <a:latin typeface="Cambria" panose="020405030504060302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1600" dirty="0">
                <a:latin typeface="Cambria" panose="02040503050406030204" pitchFamily="18" charset="0"/>
              </a:rPr>
              <a:t>Empilhadeiras automáticas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1600" dirty="0">
                <a:latin typeface="Cambria" panose="02040503050406030204" pitchFamily="18" charset="0"/>
              </a:rPr>
              <a:t>Técnicas de IA para posicionamento de mercadorias no CD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EB09A110-8DAA-40FB-94C9-E3C4F3398A0F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1 – Introdução ao Curso</a:t>
            </a:r>
          </a:p>
          <a:p>
            <a:r>
              <a:rPr lang="pt-BR" sz="1200" b="1" i="1" dirty="0">
                <a:latin typeface="Cambria" pitchFamily="18" charset="0"/>
              </a:rPr>
              <a:t>Logística – PRO 7814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4D7D2B90-4940-47EF-B179-2B3A07D15AD2}"/>
              </a:ext>
            </a:extLst>
          </p:cNvPr>
          <p:cNvSpPr/>
          <p:nvPr/>
        </p:nvSpPr>
        <p:spPr>
          <a:xfrm>
            <a:off x="345168" y="5884155"/>
            <a:ext cx="840329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1200" b="1" dirty="0">
                <a:latin typeface="Cambria" panose="02040503050406030204" pitchFamily="18" charset="0"/>
              </a:rPr>
              <a:t>Revista Mundo Logística 2019 – Blanco, 2019</a:t>
            </a:r>
          </a:p>
        </p:txBody>
      </p:sp>
    </p:spTree>
    <p:extLst>
      <p:ext uri="{BB962C8B-B14F-4D97-AF65-F5344CB8AC3E}">
        <p14:creationId xmlns:p14="http://schemas.microsoft.com/office/powerpoint/2010/main" val="394326794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B4494E03-06DE-FC8F-3AF2-8D3DD1A40362}"/>
              </a:ext>
            </a:extLst>
          </p:cNvPr>
          <p:cNvSpPr/>
          <p:nvPr/>
        </p:nvSpPr>
        <p:spPr>
          <a:xfrm>
            <a:off x="0" y="811374"/>
            <a:ext cx="9144000" cy="5556965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EFA56450-AE65-3E10-DDA9-F2DADFE52528}"/>
              </a:ext>
            </a:extLst>
          </p:cNvPr>
          <p:cNvSpPr/>
          <p:nvPr/>
        </p:nvSpPr>
        <p:spPr>
          <a:xfrm>
            <a:off x="0" y="6368339"/>
            <a:ext cx="9144000" cy="54868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spaço Reservado para Número de Slide 3">
            <a:extLst>
              <a:ext uri="{FF2B5EF4-FFF2-40B4-BE49-F238E27FC236}">
                <a16:creationId xmlns:a16="http://schemas.microsoft.com/office/drawing/2014/main" id="{C2D411B8-452C-3559-D09E-A1D0F0A64F8F}"/>
              </a:ext>
            </a:extLst>
          </p:cNvPr>
          <p:cNvSpPr txBox="1">
            <a:spLocks/>
          </p:cNvSpPr>
          <p:nvPr/>
        </p:nvSpPr>
        <p:spPr>
          <a:xfrm>
            <a:off x="6705600" y="65087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119D8CF-8DEC-4D9F-84EE-ADF04DFF3391}" type="slidenum">
              <a:rPr lang="pt-BR" b="1" smtClean="0">
                <a:solidFill>
                  <a:schemeClr val="bg1"/>
                </a:solidFill>
              </a:rPr>
              <a:pPr/>
              <a:t>30</a:t>
            </a:fld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Panorama da Logística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Conceitos que são fundamentais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30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345168" y="1063208"/>
            <a:ext cx="8403295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b="1" dirty="0">
                <a:latin typeface="Cambria" panose="02040503050406030204" pitchFamily="18" charset="0"/>
              </a:rPr>
              <a:t>Inteligência Artificial na Logística</a:t>
            </a:r>
          </a:p>
          <a:p>
            <a:pPr algn="just"/>
            <a:endParaRPr lang="pt-BR" sz="1600" dirty="0">
              <a:latin typeface="Cambria" panose="020405030504060302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sz="1600" dirty="0">
                <a:latin typeface="Cambria" panose="02040503050406030204" pitchFamily="18" charset="0"/>
              </a:rPr>
              <a:t>Planejamento da demanda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sz="1600" dirty="0">
                <a:latin typeface="Cambria" panose="02040503050406030204" pitchFamily="18" charset="0"/>
              </a:rPr>
              <a:t>Operações de BackOffice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sz="1600" dirty="0">
                <a:latin typeface="Cambria" panose="02040503050406030204" pitchFamily="18" charset="0"/>
              </a:rPr>
              <a:t>Operações de armazéns e CDs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sz="1600" b="1" dirty="0">
                <a:latin typeface="Cambria" panose="02040503050406030204" pitchFamily="18" charset="0"/>
              </a:rPr>
              <a:t>Gestão de transportes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pt-BR" sz="1600" dirty="0">
              <a:latin typeface="Cambria" panose="020405030504060302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1600" dirty="0">
                <a:latin typeface="Cambria" panose="02040503050406030204" pitchFamily="18" charset="0"/>
              </a:rPr>
              <a:t>Algoritmos de roteamento em </a:t>
            </a:r>
            <a:r>
              <a:rPr lang="pt-BR" sz="1600" dirty="0" err="1">
                <a:latin typeface="Cambria" panose="02040503050406030204" pitchFamily="18" charset="0"/>
              </a:rPr>
              <a:t>tempo-real</a:t>
            </a:r>
            <a:endParaRPr lang="pt-BR" sz="1600" dirty="0">
              <a:latin typeface="Cambria" panose="020405030504060302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1600" dirty="0">
                <a:latin typeface="Cambria" panose="02040503050406030204" pitchFamily="18" charset="0"/>
              </a:rPr>
              <a:t>Veículos não-tripulados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EB09A110-8DAA-40FB-94C9-E3C4F3398A0F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1 – Introdução ao Curso</a:t>
            </a:r>
          </a:p>
          <a:p>
            <a:r>
              <a:rPr lang="pt-BR" sz="1200" b="1" i="1" dirty="0">
                <a:latin typeface="Cambria" pitchFamily="18" charset="0"/>
              </a:rPr>
              <a:t>Logística – PRO 7814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4D7D2B90-4940-47EF-B179-2B3A07D15AD2}"/>
              </a:ext>
            </a:extLst>
          </p:cNvPr>
          <p:cNvSpPr/>
          <p:nvPr/>
        </p:nvSpPr>
        <p:spPr>
          <a:xfrm>
            <a:off x="345168" y="5884155"/>
            <a:ext cx="840329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1200" b="1" dirty="0">
                <a:latin typeface="Cambria" panose="02040503050406030204" pitchFamily="18" charset="0"/>
              </a:rPr>
              <a:t>Revista Mundo Logística 2019 – Blanco, 2019</a:t>
            </a:r>
          </a:p>
        </p:txBody>
      </p:sp>
    </p:spTree>
    <p:extLst>
      <p:ext uri="{BB962C8B-B14F-4D97-AF65-F5344CB8AC3E}">
        <p14:creationId xmlns:p14="http://schemas.microsoft.com/office/powerpoint/2010/main" val="273327240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A672F8F9-0775-D465-93B2-C8DF7C0AAD8E}"/>
              </a:ext>
            </a:extLst>
          </p:cNvPr>
          <p:cNvSpPr/>
          <p:nvPr/>
        </p:nvSpPr>
        <p:spPr>
          <a:xfrm>
            <a:off x="0" y="811374"/>
            <a:ext cx="9144000" cy="5556965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BC052D47-C88B-C7BF-EA9B-DEEAF4C5B3E5}"/>
              </a:ext>
            </a:extLst>
          </p:cNvPr>
          <p:cNvSpPr/>
          <p:nvPr/>
        </p:nvSpPr>
        <p:spPr>
          <a:xfrm>
            <a:off x="0" y="6368339"/>
            <a:ext cx="9144000" cy="54868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Espaço Reservado para Número de Slide 3">
            <a:extLst>
              <a:ext uri="{FF2B5EF4-FFF2-40B4-BE49-F238E27FC236}">
                <a16:creationId xmlns:a16="http://schemas.microsoft.com/office/drawing/2014/main" id="{12F92BCE-D20C-5665-D894-6CF3955B6705}"/>
              </a:ext>
            </a:extLst>
          </p:cNvPr>
          <p:cNvSpPr txBox="1">
            <a:spLocks/>
          </p:cNvSpPr>
          <p:nvPr/>
        </p:nvSpPr>
        <p:spPr>
          <a:xfrm>
            <a:off x="6705600" y="65087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119D8CF-8DEC-4D9F-84EE-ADF04DFF3391}" type="slidenum">
              <a:rPr lang="pt-BR" b="1" smtClean="0">
                <a:solidFill>
                  <a:schemeClr val="bg1"/>
                </a:solidFill>
              </a:rPr>
              <a:pPr/>
              <a:t>31</a:t>
            </a:fld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Panorama da Logística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Conceitos que são fundamentais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31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345168" y="1063208"/>
            <a:ext cx="8403295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b="1" dirty="0" err="1">
                <a:latin typeface="Cambria" panose="02040503050406030204" pitchFamily="18" charset="0"/>
              </a:rPr>
              <a:t>Blockchain</a:t>
            </a:r>
            <a:endParaRPr lang="pt-BR" b="1" dirty="0">
              <a:latin typeface="Cambria" panose="02040503050406030204" pitchFamily="18" charset="0"/>
            </a:endParaRPr>
          </a:p>
          <a:p>
            <a:pPr algn="just"/>
            <a:endParaRPr lang="pt-BR" sz="1600" dirty="0">
              <a:latin typeface="Cambria" panose="020405030504060302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sz="1600" b="1" dirty="0" err="1">
                <a:latin typeface="Cambria" panose="02040503050406030204" pitchFamily="18" charset="0"/>
              </a:rPr>
              <a:t>Blockchain</a:t>
            </a:r>
            <a:r>
              <a:rPr lang="pt-BR" sz="1600" dirty="0">
                <a:latin typeface="Cambria" panose="02040503050406030204" pitchFamily="18" charset="0"/>
              </a:rPr>
              <a:t>: Uma plataforma que conecta organizações e sistemas aplicando políticas e regras de negócio de forma automatizada.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pt-BR" sz="1600" dirty="0">
              <a:latin typeface="Cambria" panose="020405030504060302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sz="1600" dirty="0">
                <a:latin typeface="Cambria" panose="02040503050406030204" pitchFamily="18" charset="0"/>
              </a:rPr>
              <a:t>Plataforma garante a imutabilidade da informação e a aplicação automatizada de políticas mediante a contratos inteligentes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pt-BR" sz="1600" dirty="0">
              <a:latin typeface="Cambria" panose="020405030504060302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sz="1600" dirty="0">
                <a:latin typeface="Cambria" panose="02040503050406030204" pitchFamily="18" charset="0"/>
              </a:rPr>
              <a:t>A privacidade também é garantida graças à criptografia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EB09A110-8DAA-40FB-94C9-E3C4F3398A0F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1 – Introdução ao Curso</a:t>
            </a:r>
          </a:p>
          <a:p>
            <a:r>
              <a:rPr lang="pt-BR" sz="1200" b="1" i="1" dirty="0">
                <a:latin typeface="Cambria" pitchFamily="18" charset="0"/>
              </a:rPr>
              <a:t>Logística – PRO 7814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4D7D2B90-4940-47EF-B179-2B3A07D15AD2}"/>
              </a:ext>
            </a:extLst>
          </p:cNvPr>
          <p:cNvSpPr/>
          <p:nvPr/>
        </p:nvSpPr>
        <p:spPr>
          <a:xfrm>
            <a:off x="345168" y="5884155"/>
            <a:ext cx="840329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1200" b="1" dirty="0">
                <a:latin typeface="Cambria" panose="02040503050406030204" pitchFamily="18" charset="0"/>
              </a:rPr>
              <a:t>Revista Mundo Logística 2019 – Madeira, 2019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D2C84C3C-6999-407C-97BD-CDA9CB70527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375" t="18523" r="26375" b="36889"/>
          <a:stretch/>
        </p:blipFill>
        <p:spPr>
          <a:xfrm>
            <a:off x="2386575" y="3487210"/>
            <a:ext cx="4320480" cy="2293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75359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E4D8B307-3EA5-FFEB-3F1D-20E4BA1C3610}"/>
              </a:ext>
            </a:extLst>
          </p:cNvPr>
          <p:cNvSpPr/>
          <p:nvPr/>
        </p:nvSpPr>
        <p:spPr>
          <a:xfrm>
            <a:off x="0" y="811374"/>
            <a:ext cx="9144000" cy="5556965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5F4170DA-CD29-C668-7684-2DCE819A201F}"/>
              </a:ext>
            </a:extLst>
          </p:cNvPr>
          <p:cNvSpPr/>
          <p:nvPr/>
        </p:nvSpPr>
        <p:spPr>
          <a:xfrm>
            <a:off x="0" y="6368339"/>
            <a:ext cx="9144000" cy="54868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spaço Reservado para Número de Slide 3">
            <a:extLst>
              <a:ext uri="{FF2B5EF4-FFF2-40B4-BE49-F238E27FC236}">
                <a16:creationId xmlns:a16="http://schemas.microsoft.com/office/drawing/2014/main" id="{F700FE32-C469-105E-81B2-69AB89EB9032}"/>
              </a:ext>
            </a:extLst>
          </p:cNvPr>
          <p:cNvSpPr txBox="1">
            <a:spLocks/>
          </p:cNvSpPr>
          <p:nvPr/>
        </p:nvSpPr>
        <p:spPr>
          <a:xfrm>
            <a:off x="6705600" y="65087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119D8CF-8DEC-4D9F-84EE-ADF04DFF3391}" type="slidenum">
              <a:rPr lang="pt-BR" b="1" smtClean="0">
                <a:solidFill>
                  <a:schemeClr val="bg1"/>
                </a:solidFill>
              </a:rPr>
              <a:pPr/>
              <a:t>32</a:t>
            </a:fld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Panorama da Logística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Conceitos que são fundamentais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32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345168" y="1063208"/>
            <a:ext cx="8403295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b="1" dirty="0" err="1">
                <a:latin typeface="Cambria" panose="02040503050406030204" pitchFamily="18" charset="0"/>
              </a:rPr>
              <a:t>Blockchain</a:t>
            </a:r>
            <a:endParaRPr lang="pt-BR" b="1" dirty="0">
              <a:latin typeface="Cambria" panose="02040503050406030204" pitchFamily="18" charset="0"/>
            </a:endParaRPr>
          </a:p>
          <a:p>
            <a:pPr algn="just"/>
            <a:endParaRPr lang="pt-BR" sz="1600" dirty="0">
              <a:latin typeface="Cambria" panose="020405030504060302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sz="1600" dirty="0">
                <a:latin typeface="Cambria" panose="02040503050406030204" pitchFamily="18" charset="0"/>
              </a:rPr>
              <a:t>Solução com </a:t>
            </a:r>
            <a:r>
              <a:rPr lang="pt-BR" sz="1600" dirty="0" err="1">
                <a:latin typeface="Cambria" panose="02040503050406030204" pitchFamily="18" charset="0"/>
              </a:rPr>
              <a:t>blockchain</a:t>
            </a:r>
            <a:r>
              <a:rPr lang="pt-BR" sz="1600" dirty="0">
                <a:latin typeface="Cambria" panose="02040503050406030204" pitchFamily="18" charset="0"/>
              </a:rPr>
              <a:t> agrega todos os processos corporativos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pt-BR" sz="1600" dirty="0">
              <a:latin typeface="Cambria" panose="020405030504060302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sz="1600" dirty="0" err="1">
                <a:latin typeface="Cambria" panose="02040503050406030204" pitchFamily="18" charset="0"/>
              </a:rPr>
              <a:t>Blockchain</a:t>
            </a:r>
            <a:r>
              <a:rPr lang="pt-BR" sz="1600" dirty="0">
                <a:latin typeface="Cambria" panose="02040503050406030204" pitchFamily="18" charset="0"/>
              </a:rPr>
              <a:t> ainda integra na mesma rede a rastreabilidade da carga, detecção de fraudes e etc.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EB09A110-8DAA-40FB-94C9-E3C4F3398A0F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1 – Introdução ao Curso</a:t>
            </a:r>
          </a:p>
          <a:p>
            <a:r>
              <a:rPr lang="pt-BR" sz="1200" b="1" i="1" dirty="0">
                <a:latin typeface="Cambria" pitchFamily="18" charset="0"/>
              </a:rPr>
              <a:t>Logística – PRO 7814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4D7D2B90-4940-47EF-B179-2B3A07D15AD2}"/>
              </a:ext>
            </a:extLst>
          </p:cNvPr>
          <p:cNvSpPr/>
          <p:nvPr/>
        </p:nvSpPr>
        <p:spPr>
          <a:xfrm>
            <a:off x="345168" y="5884155"/>
            <a:ext cx="840329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1200" b="1" dirty="0">
                <a:latin typeface="Cambria" panose="02040503050406030204" pitchFamily="18" charset="0"/>
              </a:rPr>
              <a:t>Revista Mundo Logística 2019 – Madeira, 2019</a:t>
            </a:r>
          </a:p>
        </p:txBody>
      </p:sp>
    </p:spTree>
    <p:extLst>
      <p:ext uri="{BB962C8B-B14F-4D97-AF65-F5344CB8AC3E}">
        <p14:creationId xmlns:p14="http://schemas.microsoft.com/office/powerpoint/2010/main" val="109581790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F55EB3-8E8D-3D10-8BC0-E11BE9377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0455654B-45BF-8C9C-8CD2-A7427B40AFCB}"/>
              </a:ext>
            </a:extLst>
          </p:cNvPr>
          <p:cNvSpPr/>
          <p:nvPr/>
        </p:nvSpPr>
        <p:spPr>
          <a:xfrm>
            <a:off x="0" y="811374"/>
            <a:ext cx="9144000" cy="5556965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888C7D76-AA61-871B-C3C6-F98C95C29546}"/>
              </a:ext>
            </a:extLst>
          </p:cNvPr>
          <p:cNvSpPr/>
          <p:nvPr/>
        </p:nvSpPr>
        <p:spPr>
          <a:xfrm>
            <a:off x="0" y="6368339"/>
            <a:ext cx="9144000" cy="54868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Espaço Reservado para Número de Slide 3">
            <a:extLst>
              <a:ext uri="{FF2B5EF4-FFF2-40B4-BE49-F238E27FC236}">
                <a16:creationId xmlns:a16="http://schemas.microsoft.com/office/drawing/2014/main" id="{C366FB78-4E1B-9933-4419-F54CF9A48FF3}"/>
              </a:ext>
            </a:extLst>
          </p:cNvPr>
          <p:cNvSpPr txBox="1">
            <a:spLocks/>
          </p:cNvSpPr>
          <p:nvPr/>
        </p:nvSpPr>
        <p:spPr>
          <a:xfrm>
            <a:off x="6705600" y="65087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119D8CF-8DEC-4D9F-84EE-ADF04DFF3391}" type="slidenum">
              <a:rPr lang="pt-BR" b="1" smtClean="0">
                <a:solidFill>
                  <a:schemeClr val="bg1"/>
                </a:solidFill>
              </a:rPr>
              <a:pPr/>
              <a:t>33</a:t>
            </a:fld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06CBC71F-6108-C6BF-D530-8FC7093E81C3}"/>
              </a:ext>
            </a:extLst>
          </p:cNvPr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9C2B7BD3-93E4-FCB6-00AB-516AE5497EED}"/>
              </a:ext>
            </a:extLst>
          </p:cNvPr>
          <p:cNvSpPr txBox="1"/>
          <p:nvPr/>
        </p:nvSpPr>
        <p:spPr>
          <a:xfrm>
            <a:off x="107504" y="51920"/>
            <a:ext cx="61206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Tarefas do módulo</a:t>
            </a:r>
            <a:endParaRPr lang="pt-BR" sz="14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322B9EF2-CC2A-F070-7A69-3FFA7AC3D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33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EB26FAEF-8788-CAAF-09CB-4315F9E107A0}"/>
              </a:ext>
            </a:extLst>
          </p:cNvPr>
          <p:cNvSpPr/>
          <p:nvPr/>
        </p:nvSpPr>
        <p:spPr>
          <a:xfrm>
            <a:off x="669967" y="1801872"/>
            <a:ext cx="30603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pt-BR" dirty="0">
              <a:latin typeface="Cambria" panose="02040503050406030204" pitchFamily="18" charset="0"/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A12C2029-546A-24C4-BBFF-B14D1A58E14D}"/>
              </a:ext>
            </a:extLst>
          </p:cNvPr>
          <p:cNvSpPr/>
          <p:nvPr/>
        </p:nvSpPr>
        <p:spPr>
          <a:xfrm>
            <a:off x="442200" y="906601"/>
            <a:ext cx="806489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dirty="0">
                <a:latin typeface="Cambria" panose="02040503050406030204" pitchFamily="18" charset="0"/>
              </a:rPr>
              <a:t>Partindo da tarefa anterior e dos processos que vocês mapearam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pt-BR" dirty="0">
                <a:latin typeface="Cambria" panose="02040503050406030204" pitchFamily="18" charset="0"/>
              </a:rPr>
              <a:t>Vamos implementar maneiras de gerir estes processos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pt-BR" dirty="0">
                <a:latin typeface="Cambria" panose="02040503050406030204" pitchFamily="18" charset="0"/>
              </a:rPr>
              <a:t>Defina pelo menos um indicador “pai” para cada processo, formado pelos indicadores “filhos” dos respectivos sub processos. Atenção para a lógica dos ótimos globais e locais, justifique porque este indicador não faz a cadeia incorrer em ótimos locais sem a visão de ótimo global.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endParaRPr lang="pt-BR" dirty="0">
              <a:latin typeface="Cambria" panose="02040503050406030204" pitchFamily="18" charset="0"/>
            </a:endParaRP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pt-BR" dirty="0">
                <a:latin typeface="Cambria" panose="02040503050406030204" pitchFamily="18" charset="0"/>
              </a:rPr>
              <a:t>Imagine um LLP contratado para gerir estes 4 processos, indique quais atividades estariam no escopo do LLP proposto. </a:t>
            </a:r>
            <a:r>
              <a:rPr lang="pt-BR" b="1" dirty="0">
                <a:latin typeface="Cambria" panose="02040503050406030204" pitchFamily="18" charset="0"/>
              </a:rPr>
              <a:t>Indique os trade-</a:t>
            </a:r>
            <a:r>
              <a:rPr lang="pt-BR" b="1" dirty="0" err="1">
                <a:latin typeface="Cambria" panose="02040503050406030204" pitchFamily="18" charset="0"/>
              </a:rPr>
              <a:t>offs</a:t>
            </a:r>
            <a:r>
              <a:rPr lang="pt-BR" b="1" dirty="0">
                <a:latin typeface="Cambria" panose="02040503050406030204" pitchFamily="18" charset="0"/>
              </a:rPr>
              <a:t> longo prazo x curto prazo para esta implementação</a:t>
            </a:r>
            <a:r>
              <a:rPr lang="pt-BR" dirty="0">
                <a:latin typeface="Cambria" panose="02040503050406030204" pitchFamily="18" charset="0"/>
              </a:rPr>
              <a:t>.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endParaRPr lang="pt-BR" dirty="0">
              <a:latin typeface="Cambria" panose="02040503050406030204" pitchFamily="18" charset="0"/>
            </a:endParaRP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pt-BR" dirty="0">
                <a:latin typeface="Cambria" panose="02040503050406030204" pitchFamily="18" charset="0"/>
              </a:rPr>
              <a:t>Indique como funcionaria uma SCCT para estes processos. Projete a SCCT de maneira organizada: 1) Coleta de dados, 2) trajetória de implementação de processos na torre, 3) Cálculos de indicadores da torre com periodicidade, 4) Indique o que será preditivo na torre e o que será “estático”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pt-BR" b="1" dirty="0">
                <a:solidFill>
                  <a:schemeClr val="accent2"/>
                </a:solidFill>
                <a:latin typeface="Cambria" panose="02040503050406030204" pitchFamily="18" charset="0"/>
              </a:rPr>
              <a:t>Após a entrega, assinem a lista de presença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pt-BR" b="1" dirty="0">
                <a:solidFill>
                  <a:schemeClr val="accent2"/>
                </a:solidFill>
                <a:latin typeface="Cambria" panose="02040503050406030204" pitchFamily="18" charset="0"/>
              </a:rPr>
              <a:t>A entrega final precisa ser uma versão mais caprichada do que vocês entregaram hoje (junto com todas as outras tarefas).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endParaRPr lang="pt-BR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571091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81005</TotalTime>
  <Words>2104</Words>
  <Application>Microsoft Office PowerPoint</Application>
  <PresentationFormat>Apresentação na tela (4:3)</PresentationFormat>
  <Paragraphs>403</Paragraphs>
  <Slides>33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33</vt:i4>
      </vt:variant>
    </vt:vector>
  </HeadingPairs>
  <TitlesOfParts>
    <vt:vector size="38" baseType="lpstr">
      <vt:lpstr>Arial</vt:lpstr>
      <vt:lpstr>Calibri</vt:lpstr>
      <vt:lpstr>Cambria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Pedro</dc:creator>
  <cp:lastModifiedBy>Pedro Senna</cp:lastModifiedBy>
  <cp:revision>295</cp:revision>
  <dcterms:created xsi:type="dcterms:W3CDTF">2013-12-27T12:27:06Z</dcterms:created>
  <dcterms:modified xsi:type="dcterms:W3CDTF">2026-03-01T20:11:55Z</dcterms:modified>
</cp:coreProperties>
</file>