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0"/>
  </p:notesMasterIdLst>
  <p:sldIdLst>
    <p:sldId id="257" r:id="rId2"/>
    <p:sldId id="299" r:id="rId3"/>
    <p:sldId id="321" r:id="rId4"/>
    <p:sldId id="322" r:id="rId5"/>
    <p:sldId id="323" r:id="rId6"/>
    <p:sldId id="324" r:id="rId7"/>
    <p:sldId id="325" r:id="rId8"/>
    <p:sldId id="326" r:id="rId9"/>
    <p:sldId id="327" r:id="rId10"/>
    <p:sldId id="329" r:id="rId11"/>
    <p:sldId id="328" r:id="rId12"/>
    <p:sldId id="330" r:id="rId13"/>
    <p:sldId id="331" r:id="rId14"/>
    <p:sldId id="332" r:id="rId15"/>
    <p:sldId id="333" r:id="rId16"/>
    <p:sldId id="334" r:id="rId17"/>
    <p:sldId id="335" r:id="rId18"/>
    <p:sldId id="336" r:id="rId19"/>
    <p:sldId id="337" r:id="rId20"/>
    <p:sldId id="338" r:id="rId21"/>
    <p:sldId id="339" r:id="rId22"/>
    <p:sldId id="340" r:id="rId23"/>
    <p:sldId id="341" r:id="rId24"/>
    <p:sldId id="342" r:id="rId25"/>
    <p:sldId id="343" r:id="rId26"/>
    <p:sldId id="344" r:id="rId27"/>
    <p:sldId id="345" r:id="rId28"/>
    <p:sldId id="346" r:id="rId29"/>
    <p:sldId id="347" r:id="rId30"/>
    <p:sldId id="348" r:id="rId31"/>
    <p:sldId id="349" r:id="rId32"/>
    <p:sldId id="350" r:id="rId33"/>
    <p:sldId id="351" r:id="rId34"/>
    <p:sldId id="352" r:id="rId35"/>
    <p:sldId id="353" r:id="rId36"/>
    <p:sldId id="354" r:id="rId37"/>
    <p:sldId id="355" r:id="rId38"/>
    <p:sldId id="356" r:id="rId39"/>
    <p:sldId id="357" r:id="rId40"/>
    <p:sldId id="358" r:id="rId41"/>
    <p:sldId id="359" r:id="rId42"/>
    <p:sldId id="360" r:id="rId43"/>
    <p:sldId id="361" r:id="rId44"/>
    <p:sldId id="362" r:id="rId45"/>
    <p:sldId id="363" r:id="rId46"/>
    <p:sldId id="364" r:id="rId47"/>
    <p:sldId id="365" r:id="rId48"/>
    <p:sldId id="366" r:id="rId49"/>
    <p:sldId id="367" r:id="rId50"/>
    <p:sldId id="368" r:id="rId51"/>
    <p:sldId id="369" r:id="rId52"/>
    <p:sldId id="370" r:id="rId53"/>
    <p:sldId id="371" r:id="rId54"/>
    <p:sldId id="372" r:id="rId55"/>
    <p:sldId id="373" r:id="rId56"/>
    <p:sldId id="374" r:id="rId57"/>
    <p:sldId id="375" r:id="rId58"/>
    <p:sldId id="376" r:id="rId59"/>
    <p:sldId id="377" r:id="rId60"/>
    <p:sldId id="378" r:id="rId61"/>
    <p:sldId id="379" r:id="rId62"/>
    <p:sldId id="380" r:id="rId63"/>
    <p:sldId id="381" r:id="rId64"/>
    <p:sldId id="382" r:id="rId65"/>
    <p:sldId id="383" r:id="rId66"/>
    <p:sldId id="384" r:id="rId67"/>
    <p:sldId id="385" r:id="rId68"/>
    <p:sldId id="386" r:id="rId69"/>
    <p:sldId id="387" r:id="rId70"/>
    <p:sldId id="388" r:id="rId71"/>
    <p:sldId id="389" r:id="rId72"/>
    <p:sldId id="390" r:id="rId73"/>
    <p:sldId id="391" r:id="rId74"/>
    <p:sldId id="392" r:id="rId75"/>
    <p:sldId id="393" r:id="rId76"/>
    <p:sldId id="394" r:id="rId77"/>
    <p:sldId id="395" r:id="rId78"/>
    <p:sldId id="396" r:id="rId79"/>
    <p:sldId id="397" r:id="rId80"/>
    <p:sldId id="398" r:id="rId81"/>
    <p:sldId id="399" r:id="rId82"/>
    <p:sldId id="400" r:id="rId83"/>
    <p:sldId id="401" r:id="rId84"/>
    <p:sldId id="402" r:id="rId85"/>
    <p:sldId id="403" r:id="rId86"/>
    <p:sldId id="404" r:id="rId87"/>
    <p:sldId id="405" r:id="rId88"/>
    <p:sldId id="406" r:id="rId8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560" autoAdjust="0"/>
  </p:normalViewPr>
  <p:slideViewPr>
    <p:cSldViewPr>
      <p:cViewPr varScale="1">
        <p:scale>
          <a:sx n="78" d="100"/>
          <a:sy n="78" d="100"/>
        </p:scale>
        <p:origin x="15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DF6D5-B1E8-454C-AB23-2B66796FDEC9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9D962-8C91-46ED-B49F-795DAAF681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377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amandarebangu.com.br/new/images/stories/cef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951455"/>
            <a:ext cx="1944216" cy="191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863588" y="1268759"/>
            <a:ext cx="73448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Cambria" panose="02040503050406030204" pitchFamily="18" charset="0"/>
              </a:rPr>
              <a:t>ENGENHARIA DE PRODUÇÃO </a:t>
            </a:r>
          </a:p>
          <a:p>
            <a:pPr algn="ctr"/>
            <a:r>
              <a:rPr lang="pt-BR" sz="2800" b="1" dirty="0"/>
              <a:t> </a:t>
            </a:r>
          </a:p>
          <a:p>
            <a:pPr algn="ctr"/>
            <a:r>
              <a:rPr lang="pt-BR" sz="2800" b="1" dirty="0" err="1">
                <a:latin typeface="Cambria" pitchFamily="18" charset="0"/>
              </a:rPr>
              <a:t>Supply</a:t>
            </a:r>
            <a:r>
              <a:rPr lang="pt-BR" sz="2800" b="1" dirty="0">
                <a:latin typeface="Cambria" pitchFamily="18" charset="0"/>
              </a:rPr>
              <a:t> Chain Management</a:t>
            </a:r>
            <a:r>
              <a:rPr lang="pt-BR" dirty="0"/>
              <a:t>	</a:t>
            </a:r>
          </a:p>
          <a:p>
            <a:pPr algn="ctr"/>
            <a:endParaRPr lang="pt-BR" sz="2800" b="1" dirty="0">
              <a:latin typeface="Cambria" pitchFamily="18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0" y="6011996"/>
            <a:ext cx="4283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>
                <a:latin typeface="Cambria" pitchFamily="18" charset="0"/>
              </a:rPr>
              <a:t>Prof. Pedro Senna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2430016" y="5013176"/>
            <a:ext cx="4283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latin typeface="Cambria" pitchFamily="18" charset="0"/>
              </a:rPr>
              <a:t>Aula 1 – Introdução ao Curso</a:t>
            </a:r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200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Gestão de Cadeias de Suprimentos – </a:t>
            </a:r>
            <a:r>
              <a:rPr lang="pt-BR" sz="2000" b="1" dirty="0" err="1">
                <a:latin typeface="Cambria" pitchFamily="18" charset="0"/>
              </a:rPr>
              <a:t>Supply</a:t>
            </a:r>
            <a:r>
              <a:rPr lang="pt-BR" sz="2000" b="1" dirty="0">
                <a:latin typeface="Cambria" pitchFamily="18" charset="0"/>
              </a:rPr>
              <a:t> Chain Management</a:t>
            </a:r>
            <a:endParaRPr lang="pt-BR" sz="2400" b="1" dirty="0">
              <a:latin typeface="Cambria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F74A6B0-6CE9-4054-98D4-C6F0B3F74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54" y="1372120"/>
            <a:ext cx="7176691" cy="480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999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Gestão de Cadeias de Suprimentos – </a:t>
            </a:r>
            <a:r>
              <a:rPr lang="pt-BR" sz="2000" b="1" dirty="0" err="1">
                <a:latin typeface="Cambria" pitchFamily="18" charset="0"/>
              </a:rPr>
              <a:t>Supply</a:t>
            </a:r>
            <a:r>
              <a:rPr lang="pt-BR" sz="2000" b="1" dirty="0">
                <a:latin typeface="Cambria" pitchFamily="18" charset="0"/>
              </a:rPr>
              <a:t> Chain Management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F74A6B0-6CE9-4054-98D4-C6F0B3F74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28" y="1459985"/>
            <a:ext cx="3744418" cy="250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4FAADA3-D3B3-43F2-A518-795562198BF4}"/>
              </a:ext>
            </a:extLst>
          </p:cNvPr>
          <p:cNvSpPr txBox="1"/>
          <p:nvPr/>
        </p:nvSpPr>
        <p:spPr>
          <a:xfrm>
            <a:off x="4211960" y="1556792"/>
            <a:ext cx="4820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Cada vez mais SCM é reconhecido como o </a:t>
            </a:r>
            <a:r>
              <a:rPr lang="pt-BR" b="1" dirty="0">
                <a:solidFill>
                  <a:srgbClr val="C00000"/>
                </a:solidFill>
                <a:latin typeface="Cambria" pitchFamily="18" charset="0"/>
              </a:rPr>
              <a:t>gerenciamento de processos-chave </a:t>
            </a:r>
            <a:r>
              <a:rPr lang="pt-BR" dirty="0">
                <a:latin typeface="Cambria" pitchFamily="18" charset="0"/>
              </a:rPr>
              <a:t>ao longo da rede de organizações que compõem a SC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77BF10A-E9DD-4233-A603-3A775AAD5B4C}"/>
              </a:ext>
            </a:extLst>
          </p:cNvPr>
          <p:cNvSpPr txBox="1"/>
          <p:nvPr/>
        </p:nvSpPr>
        <p:spPr>
          <a:xfrm>
            <a:off x="4211960" y="2779174"/>
            <a:ext cx="4820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Primeiro artigo de impacto a definir processos que atravessam toda uma cadeia de suprimentos.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0531479-E7D4-47C6-9C30-58A6373C8D04}"/>
              </a:ext>
            </a:extLst>
          </p:cNvPr>
          <p:cNvSpPr txBox="1"/>
          <p:nvPr/>
        </p:nvSpPr>
        <p:spPr>
          <a:xfrm>
            <a:off x="323528" y="4055289"/>
            <a:ext cx="8708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Em linhas gerais, consiste no próximo passo após integrar os processos dentro das empresas.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78A9611-BC72-4333-9354-EC047985474A}"/>
              </a:ext>
            </a:extLst>
          </p:cNvPr>
          <p:cNvSpPr txBox="1"/>
          <p:nvPr/>
        </p:nvSpPr>
        <p:spPr>
          <a:xfrm>
            <a:off x="323528" y="5092062"/>
            <a:ext cx="8708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Integração entre empresas seria o próximo passo para melhoria do nível de serviço ao cliente e redução de custos.</a:t>
            </a:r>
          </a:p>
        </p:txBody>
      </p:sp>
    </p:spTree>
    <p:extLst>
      <p:ext uri="{BB962C8B-B14F-4D97-AF65-F5344CB8AC3E}">
        <p14:creationId xmlns:p14="http://schemas.microsoft.com/office/powerpoint/2010/main" val="2860408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Introdução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Definição de SCM segundo o Global </a:t>
            </a:r>
            <a:r>
              <a:rPr lang="pt-BR" sz="2000" b="1" dirty="0" err="1">
                <a:latin typeface="Cambria" pitchFamily="18" charset="0"/>
              </a:rPr>
              <a:t>Supply</a:t>
            </a:r>
            <a:r>
              <a:rPr lang="pt-BR" sz="2000" b="1" dirty="0">
                <a:latin typeface="Cambria" pitchFamily="18" charset="0"/>
              </a:rPr>
              <a:t> Chain </a:t>
            </a:r>
            <a:r>
              <a:rPr lang="pt-BR" sz="2000" b="1" dirty="0" err="1">
                <a:latin typeface="Cambria" pitchFamily="18" charset="0"/>
              </a:rPr>
              <a:t>Forum</a:t>
            </a:r>
            <a:r>
              <a:rPr lang="pt-BR" sz="2000" b="1" dirty="0">
                <a:latin typeface="Cambria" pitchFamily="18" charset="0"/>
              </a:rPr>
              <a:t> (CSCMP – hoje)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4FAADA3-D3B3-43F2-A518-795562198BF4}"/>
              </a:ext>
            </a:extLst>
          </p:cNvPr>
          <p:cNvSpPr txBox="1"/>
          <p:nvPr/>
        </p:nvSpPr>
        <p:spPr>
          <a:xfrm>
            <a:off x="323528" y="1556792"/>
            <a:ext cx="8708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latin typeface="Cambria" pitchFamily="18" charset="0"/>
              </a:rPr>
              <a:t>Gerenciamento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uma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cadeia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suprimentos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consiste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na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integração</a:t>
            </a:r>
            <a:r>
              <a:rPr lang="en-US" b="1" dirty="0">
                <a:latin typeface="Cambria" pitchFamily="18" charset="0"/>
              </a:rPr>
              <a:t> dos </a:t>
            </a:r>
            <a:r>
              <a:rPr lang="en-US" b="1" dirty="0" err="1">
                <a:latin typeface="Cambria" pitchFamily="18" charset="0"/>
              </a:rPr>
              <a:t>processos-chave</a:t>
            </a:r>
            <a:r>
              <a:rPr lang="en-US" dirty="0">
                <a:latin typeface="Cambria" pitchFamily="18" charset="0"/>
              </a:rPr>
              <a:t> que </a:t>
            </a:r>
            <a:r>
              <a:rPr lang="en-US" dirty="0" err="1">
                <a:latin typeface="Cambria" pitchFamily="18" charset="0"/>
              </a:rPr>
              <a:t>vão</a:t>
            </a:r>
            <a:r>
              <a:rPr lang="en-US" dirty="0">
                <a:latin typeface="Cambria" pitchFamily="18" charset="0"/>
              </a:rPr>
              <a:t> do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consumidor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final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até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os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fornecedores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</a:rPr>
              <a:t>que </a:t>
            </a:r>
            <a:r>
              <a:rPr lang="en-US" dirty="0" err="1">
                <a:latin typeface="Cambria" pitchFamily="18" charset="0"/>
              </a:rPr>
              <a:t>são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responsáveis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por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fornecer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produtos</a:t>
            </a:r>
            <a:r>
              <a:rPr lang="en-US" dirty="0">
                <a:latin typeface="Cambria" pitchFamily="18" charset="0"/>
              </a:rPr>
              <a:t>, </a:t>
            </a:r>
            <a:r>
              <a:rPr lang="en-US" b="1" dirty="0" err="1">
                <a:latin typeface="Cambria" pitchFamily="18" charset="0"/>
              </a:rPr>
              <a:t>serviços</a:t>
            </a:r>
            <a:r>
              <a:rPr lang="en-US" b="1" dirty="0">
                <a:latin typeface="Cambria" pitchFamily="18" charset="0"/>
              </a:rPr>
              <a:t>, </a:t>
            </a:r>
            <a:r>
              <a:rPr lang="en-US" b="1" dirty="0" err="1">
                <a:latin typeface="Cambria" pitchFamily="18" charset="0"/>
              </a:rPr>
              <a:t>informações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</a:rPr>
              <a:t>e </a:t>
            </a:r>
            <a:r>
              <a:rPr lang="en-US" dirty="0" err="1">
                <a:latin typeface="Cambria" pitchFamily="18" charset="0"/>
              </a:rPr>
              <a:t>adicionar</a:t>
            </a:r>
            <a:r>
              <a:rPr lang="en-US" dirty="0">
                <a:latin typeface="Cambria" pitchFamily="18" charset="0"/>
              </a:rPr>
              <a:t> valor para </a:t>
            </a:r>
            <a:r>
              <a:rPr lang="en-US" dirty="0" err="1">
                <a:latin typeface="Cambria" pitchFamily="18" charset="0"/>
              </a:rPr>
              <a:t>clientes</a:t>
            </a:r>
            <a:r>
              <a:rPr lang="en-US" dirty="0">
                <a:latin typeface="Cambria" pitchFamily="18" charset="0"/>
              </a:rPr>
              <a:t> e </a:t>
            </a:r>
            <a:r>
              <a:rPr lang="en-US" dirty="0" err="1">
                <a:latin typeface="Cambria" pitchFamily="18" charset="0"/>
              </a:rPr>
              <a:t>demais</a:t>
            </a:r>
            <a:r>
              <a:rPr lang="en-US" dirty="0">
                <a:latin typeface="Cambria" pitchFamily="18" charset="0"/>
              </a:rPr>
              <a:t> stakeholders </a:t>
            </a: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223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CRM – </a:t>
            </a:r>
            <a:r>
              <a:rPr lang="pt-BR" sz="2000" b="1" dirty="0" err="1">
                <a:latin typeface="Cambria" pitchFamily="18" charset="0"/>
              </a:rPr>
              <a:t>Customer</a:t>
            </a:r>
            <a:r>
              <a:rPr lang="pt-BR" sz="2000" b="1" dirty="0">
                <a:latin typeface="Cambria" pitchFamily="18" charset="0"/>
              </a:rPr>
              <a:t> </a:t>
            </a:r>
            <a:r>
              <a:rPr lang="pt-BR" sz="2000" b="1" dirty="0" err="1">
                <a:latin typeface="Cambria" pitchFamily="18" charset="0"/>
              </a:rPr>
              <a:t>Relationship</a:t>
            </a:r>
            <a:r>
              <a:rPr lang="pt-BR" sz="2000" b="1" dirty="0">
                <a:latin typeface="Cambria" pitchFamily="18" charset="0"/>
              </a:rPr>
              <a:t> Management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4FAADA3-D3B3-43F2-A518-795562198BF4}"/>
              </a:ext>
            </a:extLst>
          </p:cNvPr>
          <p:cNvSpPr txBox="1"/>
          <p:nvPr/>
        </p:nvSpPr>
        <p:spPr>
          <a:xfrm>
            <a:off x="323528" y="1556792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Cambria" pitchFamily="18" charset="0"/>
              </a:rPr>
              <a:t>Processo</a:t>
            </a:r>
            <a:r>
              <a:rPr lang="en-US" dirty="0">
                <a:latin typeface="Cambria" pitchFamily="18" charset="0"/>
              </a:rPr>
              <a:t> que </a:t>
            </a:r>
            <a:r>
              <a:rPr lang="en-US" dirty="0" err="1">
                <a:latin typeface="Cambria" pitchFamily="18" charset="0"/>
              </a:rPr>
              <a:t>fornece</a:t>
            </a:r>
            <a:r>
              <a:rPr lang="en-US" dirty="0">
                <a:latin typeface="Cambria" pitchFamily="18" charset="0"/>
              </a:rPr>
              <a:t> a </a:t>
            </a:r>
            <a:r>
              <a:rPr lang="en-US" dirty="0" err="1">
                <a:latin typeface="Cambria" pitchFamily="18" charset="0"/>
              </a:rPr>
              <a:t>estrutura</a:t>
            </a:r>
            <a:r>
              <a:rPr lang="en-US" dirty="0">
                <a:latin typeface="Cambria" pitchFamily="18" charset="0"/>
              </a:rPr>
              <a:t> que </a:t>
            </a:r>
            <a:r>
              <a:rPr lang="en-US" dirty="0" err="1">
                <a:latin typeface="Cambria" pitchFamily="18" charset="0"/>
              </a:rPr>
              <a:t>norteia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como</a:t>
            </a:r>
            <a:r>
              <a:rPr lang="en-US" dirty="0">
                <a:latin typeface="Cambria" pitchFamily="18" charset="0"/>
              </a:rPr>
              <a:t> o </a:t>
            </a:r>
            <a:r>
              <a:rPr lang="en-US" dirty="0" err="1">
                <a:latin typeface="Cambria" pitchFamily="18" charset="0"/>
              </a:rPr>
              <a:t>relacionamento</a:t>
            </a:r>
            <a:r>
              <a:rPr lang="en-US" dirty="0">
                <a:latin typeface="Cambria" pitchFamily="18" charset="0"/>
              </a:rPr>
              <a:t> com o </a:t>
            </a:r>
            <a:r>
              <a:rPr lang="en-US" dirty="0" err="1">
                <a:latin typeface="Cambria" pitchFamily="18" charset="0"/>
              </a:rPr>
              <a:t>cliente</a:t>
            </a:r>
            <a:r>
              <a:rPr lang="en-US" dirty="0">
                <a:latin typeface="Cambria" pitchFamily="18" charset="0"/>
              </a:rPr>
              <a:t> é </a:t>
            </a:r>
            <a:r>
              <a:rPr lang="en-US" dirty="0" err="1">
                <a:latin typeface="Cambria" pitchFamily="18" charset="0"/>
              </a:rPr>
              <a:t>desenvolvido</a:t>
            </a:r>
            <a:r>
              <a:rPr lang="en-US" dirty="0">
                <a:latin typeface="Cambria" pitchFamily="18" charset="0"/>
              </a:rPr>
              <a:t> e </a:t>
            </a:r>
            <a:r>
              <a:rPr lang="en-US" dirty="0" err="1">
                <a:latin typeface="Cambria" pitchFamily="18" charset="0"/>
              </a:rPr>
              <a:t>mantido</a:t>
            </a:r>
            <a:r>
              <a:rPr lang="en-US" dirty="0">
                <a:latin typeface="Cambria" pitchFamily="18" charset="0"/>
              </a:rPr>
              <a:t>.</a:t>
            </a:r>
            <a:endParaRPr lang="pt-BR" dirty="0">
              <a:latin typeface="Cambria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74F2AB5-0E0E-4A0E-927A-A3C6927B4193}"/>
              </a:ext>
            </a:extLst>
          </p:cNvPr>
          <p:cNvSpPr txBox="1"/>
          <p:nvPr/>
        </p:nvSpPr>
        <p:spPr>
          <a:xfrm>
            <a:off x="323528" y="2371898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Cambria" pitchFamily="18" charset="0"/>
              </a:rPr>
              <a:t>Cabe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aos</a:t>
            </a:r>
            <a:r>
              <a:rPr lang="en-US" dirty="0">
                <a:latin typeface="Cambria" pitchFamily="18" charset="0"/>
              </a:rPr>
              <a:t> “</a:t>
            </a:r>
            <a:r>
              <a:rPr lang="en-US" dirty="0" err="1">
                <a:latin typeface="Cambria" pitchFamily="18" charset="0"/>
              </a:rPr>
              <a:t>gerentes</a:t>
            </a:r>
            <a:r>
              <a:rPr lang="en-US" dirty="0">
                <a:latin typeface="Cambria" pitchFamily="18" charset="0"/>
              </a:rPr>
              <a:t>” </a:t>
            </a:r>
            <a:r>
              <a:rPr lang="en-US" dirty="0" err="1">
                <a:latin typeface="Cambria" pitchFamily="18" charset="0"/>
              </a:rPr>
              <a:t>deste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processo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identificarem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os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clientes</a:t>
            </a:r>
            <a:r>
              <a:rPr lang="en-US" dirty="0">
                <a:latin typeface="Cambria" pitchFamily="18" charset="0"/>
              </a:rPr>
              <a:t> – </a:t>
            </a:r>
            <a:r>
              <a:rPr lang="en-US" dirty="0" err="1">
                <a:latin typeface="Cambria" pitchFamily="18" charset="0"/>
              </a:rPr>
              <a:t>chave</a:t>
            </a:r>
            <a:r>
              <a:rPr lang="en-US" dirty="0">
                <a:latin typeface="Cambria" pitchFamily="18" charset="0"/>
              </a:rPr>
              <a:t> e </a:t>
            </a:r>
            <a:r>
              <a:rPr lang="en-US" dirty="0" err="1">
                <a:latin typeface="Cambria" pitchFamily="18" charset="0"/>
              </a:rPr>
              <a:t>grupos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potenciais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clientes</a:t>
            </a:r>
            <a:r>
              <a:rPr lang="en-US" dirty="0">
                <a:latin typeface="Cambria" pitchFamily="18" charset="0"/>
              </a:rPr>
              <a:t> – </a:t>
            </a:r>
            <a:r>
              <a:rPr lang="en-US" dirty="0" err="1">
                <a:latin typeface="Cambria" pitchFamily="18" charset="0"/>
              </a:rPr>
              <a:t>chave</a:t>
            </a:r>
            <a:r>
              <a:rPr lang="en-US" dirty="0">
                <a:latin typeface="Cambria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Cambria" pitchFamily="18" charset="0"/>
              </a:rPr>
              <a:t>Equipes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relacionamento</a:t>
            </a:r>
            <a:r>
              <a:rPr lang="en-US" dirty="0">
                <a:latin typeface="Cambria" pitchFamily="18" charset="0"/>
              </a:rPr>
              <a:t> com o </a:t>
            </a:r>
            <a:r>
              <a:rPr lang="en-US" dirty="0" err="1">
                <a:latin typeface="Cambria" pitchFamily="18" charset="0"/>
              </a:rPr>
              <a:t>cliente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vão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identificar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os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SLAs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adequados</a:t>
            </a:r>
            <a:endParaRPr lang="en-US" b="1" dirty="0">
              <a:solidFill>
                <a:srgbClr val="C00000"/>
              </a:solidFill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b="1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latin typeface="Cambria" pitchFamily="18" charset="0"/>
              </a:rPr>
              <a:t>Estes times de </a:t>
            </a:r>
            <a:r>
              <a:rPr lang="en-US" dirty="0" err="1">
                <a:latin typeface="Cambria" pitchFamily="18" charset="0"/>
              </a:rPr>
              <a:t>relacionamento</a:t>
            </a:r>
            <a:r>
              <a:rPr lang="en-US" dirty="0">
                <a:latin typeface="Cambria" pitchFamily="18" charset="0"/>
              </a:rPr>
              <a:t> com o </a:t>
            </a:r>
            <a:r>
              <a:rPr lang="en-US" dirty="0" err="1">
                <a:latin typeface="Cambria" pitchFamily="18" charset="0"/>
              </a:rPr>
              <a:t>cliente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trabalham</a:t>
            </a:r>
            <a:r>
              <a:rPr lang="en-US" dirty="0">
                <a:latin typeface="Cambria" pitchFamily="18" charset="0"/>
              </a:rPr>
              <a:t> com as </a:t>
            </a:r>
            <a:r>
              <a:rPr lang="en-US" dirty="0" err="1">
                <a:latin typeface="Cambria" pitchFamily="18" charset="0"/>
              </a:rPr>
              <a:t>contas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chave</a:t>
            </a:r>
            <a:r>
              <a:rPr lang="en-US" dirty="0">
                <a:latin typeface="Cambria" pitchFamily="18" charset="0"/>
              </a:rPr>
              <a:t> de forma a </a:t>
            </a:r>
            <a:r>
              <a:rPr lang="en-US" dirty="0" err="1">
                <a:latin typeface="Cambria" pitchFamily="18" charset="0"/>
              </a:rPr>
              <a:t>melhorar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os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processos</a:t>
            </a:r>
            <a:r>
              <a:rPr lang="en-US" dirty="0">
                <a:latin typeface="Cambria" pitchFamily="18" charset="0"/>
              </a:rPr>
              <a:t> e </a:t>
            </a:r>
            <a:r>
              <a:rPr lang="en-US" dirty="0" err="1">
                <a:latin typeface="Cambria" pitchFamily="18" charset="0"/>
              </a:rPr>
              <a:t>reduzir</a:t>
            </a:r>
            <a:r>
              <a:rPr lang="en-US" dirty="0">
                <a:latin typeface="Cambria" pitchFamily="18" charset="0"/>
              </a:rPr>
              <a:t> a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variabilidade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</a:rPr>
              <a:t>e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atividades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que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não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agregam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valor</a:t>
            </a:r>
            <a:endParaRPr lang="pt-BR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AA99F47-D8F7-4DCA-8791-D79590A43AB3}"/>
              </a:ext>
            </a:extLst>
          </p:cNvPr>
          <p:cNvSpPr txBox="1"/>
          <p:nvPr/>
        </p:nvSpPr>
        <p:spPr>
          <a:xfrm>
            <a:off x="323528" y="5122686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latin typeface="Cambria" pitchFamily="18" charset="0"/>
              </a:rPr>
              <a:t>Os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autores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apresentam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os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processos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negócios</a:t>
            </a:r>
            <a:r>
              <a:rPr lang="en-US" dirty="0">
                <a:latin typeface="Cambria" pitchFamily="18" charset="0"/>
              </a:rPr>
              <a:t> sob as </a:t>
            </a:r>
            <a:r>
              <a:rPr lang="en-US" dirty="0" err="1">
                <a:latin typeface="Cambria" pitchFamily="18" charset="0"/>
              </a:rPr>
              <a:t>visões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estratégica</a:t>
            </a:r>
            <a:r>
              <a:rPr lang="en-US" dirty="0">
                <a:latin typeface="Cambria" pitchFamily="18" charset="0"/>
              </a:rPr>
              <a:t> e </a:t>
            </a:r>
            <a:r>
              <a:rPr lang="en-US" b="1" dirty="0" err="1">
                <a:latin typeface="Cambria" pitchFamily="18" charset="0"/>
              </a:rPr>
              <a:t>operacional</a:t>
            </a:r>
            <a:r>
              <a:rPr lang="en-US" b="1" dirty="0">
                <a:latin typeface="Cambria" pitchFamily="18" charset="0"/>
              </a:rPr>
              <a:t>.</a:t>
            </a:r>
            <a:endParaRPr lang="pt-BR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405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CRM – </a:t>
            </a:r>
            <a:r>
              <a:rPr lang="pt-BR" sz="2000" b="1" dirty="0" err="1">
                <a:latin typeface="Cambria" pitchFamily="18" charset="0"/>
              </a:rPr>
              <a:t>Customer</a:t>
            </a:r>
            <a:r>
              <a:rPr lang="pt-BR" sz="2000" b="1" dirty="0">
                <a:latin typeface="Cambria" pitchFamily="18" charset="0"/>
              </a:rPr>
              <a:t> </a:t>
            </a:r>
            <a:r>
              <a:rPr lang="pt-BR" sz="2000" b="1" dirty="0" err="1">
                <a:latin typeface="Cambria" pitchFamily="18" charset="0"/>
              </a:rPr>
              <a:t>Relationship</a:t>
            </a:r>
            <a:r>
              <a:rPr lang="pt-BR" sz="2000" b="1" dirty="0">
                <a:latin typeface="Cambria" pitchFamily="18" charset="0"/>
              </a:rPr>
              <a:t> Management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CD6E762-2F30-478D-B0B2-6CA38C0344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00" t="20600" r="22438" b="16401"/>
          <a:stretch/>
        </p:blipFill>
        <p:spPr>
          <a:xfrm>
            <a:off x="1547664" y="1264861"/>
            <a:ext cx="5976664" cy="491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57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CSM – </a:t>
            </a:r>
            <a:r>
              <a:rPr lang="pt-BR" sz="2000" b="1" dirty="0" err="1">
                <a:latin typeface="Cambria" pitchFamily="18" charset="0"/>
              </a:rPr>
              <a:t>Customer</a:t>
            </a:r>
            <a:r>
              <a:rPr lang="pt-BR" sz="2000" b="1" dirty="0">
                <a:latin typeface="Cambria" pitchFamily="18" charset="0"/>
              </a:rPr>
              <a:t> Service Management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4FAADA3-D3B3-43F2-A518-795562198BF4}"/>
              </a:ext>
            </a:extLst>
          </p:cNvPr>
          <p:cNvSpPr txBox="1"/>
          <p:nvPr/>
        </p:nvSpPr>
        <p:spPr>
          <a:xfrm>
            <a:off x="323528" y="1556792"/>
            <a:ext cx="84969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Cambria" pitchFamily="18" charset="0"/>
              </a:rPr>
              <a:t>Processo</a:t>
            </a:r>
            <a:r>
              <a:rPr lang="en-US" dirty="0">
                <a:latin typeface="Cambria" pitchFamily="18" charset="0"/>
              </a:rPr>
              <a:t> que </a:t>
            </a:r>
            <a:r>
              <a:rPr lang="en-US" dirty="0" err="1">
                <a:latin typeface="Cambria" pitchFamily="18" charset="0"/>
              </a:rPr>
              <a:t>consiste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na</a:t>
            </a:r>
            <a:r>
              <a:rPr lang="en-US" dirty="0">
                <a:latin typeface="Cambria" pitchFamily="18" charset="0"/>
              </a:rPr>
              <a:t> “</a:t>
            </a:r>
            <a:r>
              <a:rPr lang="en-US" dirty="0" err="1">
                <a:latin typeface="Cambria" pitchFamily="18" charset="0"/>
              </a:rPr>
              <a:t>linha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frente</a:t>
            </a:r>
            <a:r>
              <a:rPr lang="en-US" dirty="0">
                <a:latin typeface="Cambria" pitchFamily="18" charset="0"/>
              </a:rPr>
              <a:t>” com o </a:t>
            </a:r>
            <a:r>
              <a:rPr lang="en-US" dirty="0" err="1">
                <a:latin typeface="Cambria" pitchFamily="18" charset="0"/>
              </a:rPr>
              <a:t>cliente</a:t>
            </a:r>
            <a:r>
              <a:rPr lang="en-US" dirty="0">
                <a:latin typeface="Cambria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Cambria" pitchFamily="18" charset="0"/>
              </a:rPr>
              <a:t>Responsável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por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fornecer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ao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cliente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informações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como</a:t>
            </a:r>
            <a:r>
              <a:rPr lang="en-US" dirty="0">
                <a:latin typeface="Cambria" pitchFamily="18" charset="0"/>
              </a:rPr>
              <a:t>: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Disponibilidade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produtos</a:t>
            </a:r>
            <a:r>
              <a:rPr lang="en-US" dirty="0">
                <a:latin typeface="Cambria" pitchFamily="18" charset="0"/>
              </a:rPr>
              <a:t> e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datas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de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envio</a:t>
            </a:r>
            <a:r>
              <a:rPr lang="en-US" dirty="0">
                <a:latin typeface="Cambria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Cambria" pitchFamily="18" charset="0"/>
              </a:rPr>
              <a:t>Informações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em</a:t>
            </a:r>
            <a:r>
              <a:rPr lang="en-US" dirty="0">
                <a:latin typeface="Cambria" pitchFamily="18" charset="0"/>
              </a:rPr>
              <a:t> tempo-real </a:t>
            </a:r>
            <a:r>
              <a:rPr lang="en-US" dirty="0" err="1">
                <a:latin typeface="Cambria" pitchFamily="18" charset="0"/>
              </a:rPr>
              <a:t>são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fornecidas</a:t>
            </a:r>
            <a:r>
              <a:rPr lang="en-US" dirty="0">
                <a:latin typeface="Cambria" pitchFamily="18" charset="0"/>
              </a:rPr>
              <a:t>, </a:t>
            </a:r>
            <a:r>
              <a:rPr lang="en-US" dirty="0" err="1">
                <a:latin typeface="Cambria" pitchFamily="18" charset="0"/>
              </a:rPr>
              <a:t>pois</a:t>
            </a:r>
            <a:r>
              <a:rPr lang="en-US" dirty="0">
                <a:latin typeface="Cambria" pitchFamily="18" charset="0"/>
              </a:rPr>
              <a:t>, </a:t>
            </a:r>
            <a:r>
              <a:rPr lang="en-US" dirty="0" err="1">
                <a:latin typeface="Cambria" pitchFamily="18" charset="0"/>
              </a:rPr>
              <a:t>os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atores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deste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processo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estão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em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constante</a:t>
            </a:r>
            <a:r>
              <a:rPr lang="en-US" dirty="0">
                <a:latin typeface="Cambria" pitchFamily="18" charset="0"/>
              </a:rPr>
              <a:t> interface com </a:t>
            </a:r>
            <a:r>
              <a:rPr lang="en-US" dirty="0" err="1">
                <a:latin typeface="Cambria" pitchFamily="18" charset="0"/>
              </a:rPr>
              <a:t>funções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empresariais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como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Manufatura</a:t>
            </a:r>
            <a:r>
              <a:rPr lang="en-US" b="1" dirty="0">
                <a:latin typeface="Cambria" pitchFamily="18" charset="0"/>
              </a:rPr>
              <a:t> e </a:t>
            </a:r>
            <a:r>
              <a:rPr lang="en-US" b="1" dirty="0" err="1">
                <a:latin typeface="Cambria" pitchFamily="18" charset="0"/>
              </a:rPr>
              <a:t>Logística</a:t>
            </a:r>
            <a:r>
              <a:rPr lang="en-US" dirty="0">
                <a:latin typeface="Cambria" pitchFamily="18" charset="0"/>
              </a:rPr>
              <a:t>.</a:t>
            </a: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221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CSM – </a:t>
            </a:r>
            <a:r>
              <a:rPr lang="pt-BR" sz="2000" b="1" dirty="0" err="1">
                <a:latin typeface="Cambria" pitchFamily="18" charset="0"/>
              </a:rPr>
              <a:t>Customer</a:t>
            </a:r>
            <a:r>
              <a:rPr lang="pt-BR" sz="2000" b="1" dirty="0">
                <a:latin typeface="Cambria" pitchFamily="18" charset="0"/>
              </a:rPr>
              <a:t> Service Management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E84E32-7EC1-4EAE-948A-2D487265DF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2378" r="21651" b="15001"/>
          <a:stretch/>
        </p:blipFill>
        <p:spPr>
          <a:xfrm>
            <a:off x="1355304" y="1252172"/>
            <a:ext cx="6264696" cy="500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99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CSM – </a:t>
            </a:r>
            <a:r>
              <a:rPr lang="pt-BR" sz="2000" b="1" dirty="0" err="1">
                <a:latin typeface="Cambria" pitchFamily="18" charset="0"/>
              </a:rPr>
              <a:t>Customer</a:t>
            </a:r>
            <a:r>
              <a:rPr lang="pt-BR" sz="2000" b="1" dirty="0">
                <a:latin typeface="Cambria" pitchFamily="18" charset="0"/>
              </a:rPr>
              <a:t> Service Management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E84E32-7EC1-4EAE-948A-2D487265DF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2378" r="21651" b="15001"/>
          <a:stretch/>
        </p:blipFill>
        <p:spPr>
          <a:xfrm>
            <a:off x="312088" y="1484784"/>
            <a:ext cx="3193032" cy="255044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48384EE-5122-4C7C-A1C7-38458E01A5E5}"/>
              </a:ext>
            </a:extLst>
          </p:cNvPr>
          <p:cNvSpPr txBox="1"/>
          <p:nvPr/>
        </p:nvSpPr>
        <p:spPr>
          <a:xfrm>
            <a:off x="3707904" y="1556792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Cambria" pitchFamily="18" charset="0"/>
              </a:rPr>
              <a:t>Reconhecer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eventos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seria</a:t>
            </a:r>
            <a:r>
              <a:rPr lang="en-US" dirty="0">
                <a:latin typeface="Cambria" pitchFamily="18" charset="0"/>
              </a:rPr>
              <a:t> o output do sub </a:t>
            </a:r>
            <a:r>
              <a:rPr lang="en-US" dirty="0" err="1">
                <a:latin typeface="Cambria" pitchFamily="18" charset="0"/>
              </a:rPr>
              <a:t>processo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estratégico</a:t>
            </a:r>
            <a:r>
              <a:rPr lang="en-US" dirty="0">
                <a:latin typeface="Cambria" pitchFamily="18" charset="0"/>
              </a:rPr>
              <a:t> que </a:t>
            </a:r>
            <a:r>
              <a:rPr lang="en-US" dirty="0" err="1">
                <a:latin typeface="Cambria" pitchFamily="18" charset="0"/>
              </a:rPr>
              <a:t>corresponde</a:t>
            </a:r>
            <a:r>
              <a:rPr lang="en-US" dirty="0">
                <a:latin typeface="Cambria" pitchFamily="18" charset="0"/>
              </a:rPr>
              <a:t> à </a:t>
            </a:r>
            <a:r>
              <a:rPr lang="en-US" dirty="0" err="1">
                <a:latin typeface="Cambria" pitchFamily="18" charset="0"/>
              </a:rPr>
              <a:t>uma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lista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eventos</a:t>
            </a:r>
            <a:r>
              <a:rPr lang="en-US" dirty="0">
                <a:latin typeface="Cambria" pitchFamily="18" charset="0"/>
              </a:rPr>
              <a:t> com </a:t>
            </a:r>
            <a:r>
              <a:rPr lang="en-US" dirty="0" err="1">
                <a:latin typeface="Cambria" pitchFamily="18" charset="0"/>
              </a:rPr>
              <a:t>seus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correspondentes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gatilhos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e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entregáveis</a:t>
            </a:r>
            <a:endParaRPr lang="pt-BR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DF06076-89AA-426F-8D55-4141541F7880}"/>
              </a:ext>
            </a:extLst>
          </p:cNvPr>
          <p:cNvSpPr/>
          <p:nvPr/>
        </p:nvSpPr>
        <p:spPr>
          <a:xfrm>
            <a:off x="467544" y="1924963"/>
            <a:ext cx="792088" cy="4639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9348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CSM – </a:t>
            </a:r>
            <a:r>
              <a:rPr lang="pt-BR" sz="2000" b="1" dirty="0" err="1">
                <a:latin typeface="Cambria" pitchFamily="18" charset="0"/>
              </a:rPr>
              <a:t>Customer</a:t>
            </a:r>
            <a:r>
              <a:rPr lang="pt-BR" sz="2000" b="1" dirty="0">
                <a:latin typeface="Cambria" pitchFamily="18" charset="0"/>
              </a:rPr>
              <a:t> Service Management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E84E32-7EC1-4EAE-948A-2D487265DF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2378" r="21651" b="15001"/>
          <a:stretch/>
        </p:blipFill>
        <p:spPr>
          <a:xfrm>
            <a:off x="312088" y="1484784"/>
            <a:ext cx="3193032" cy="255044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48384EE-5122-4C7C-A1C7-38458E01A5E5}"/>
              </a:ext>
            </a:extLst>
          </p:cNvPr>
          <p:cNvSpPr txBox="1"/>
          <p:nvPr/>
        </p:nvSpPr>
        <p:spPr>
          <a:xfrm>
            <a:off x="3707904" y="1556792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Cambria" pitchFamily="18" charset="0"/>
              </a:rPr>
              <a:t>Desenvolver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procedimentos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resposta</a:t>
            </a:r>
            <a:endParaRPr lang="pt-BR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DF06076-89AA-426F-8D55-4141541F7880}"/>
              </a:ext>
            </a:extLst>
          </p:cNvPr>
          <p:cNvSpPr/>
          <p:nvPr/>
        </p:nvSpPr>
        <p:spPr>
          <a:xfrm>
            <a:off x="467544" y="2420888"/>
            <a:ext cx="792088" cy="4639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453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CSM – </a:t>
            </a:r>
            <a:r>
              <a:rPr lang="pt-BR" sz="2000" b="1" dirty="0" err="1">
                <a:latin typeface="Cambria" pitchFamily="18" charset="0"/>
              </a:rPr>
              <a:t>Customer</a:t>
            </a:r>
            <a:r>
              <a:rPr lang="pt-BR" sz="2000" b="1" dirty="0">
                <a:latin typeface="Cambria" pitchFamily="18" charset="0"/>
              </a:rPr>
              <a:t> Service Management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E84E32-7EC1-4EAE-948A-2D487265DF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2378" r="21651" b="15001"/>
          <a:stretch/>
        </p:blipFill>
        <p:spPr>
          <a:xfrm>
            <a:off x="312088" y="1484784"/>
            <a:ext cx="3193032" cy="255044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48384EE-5122-4C7C-A1C7-38458E01A5E5}"/>
              </a:ext>
            </a:extLst>
          </p:cNvPr>
          <p:cNvSpPr txBox="1"/>
          <p:nvPr/>
        </p:nvSpPr>
        <p:spPr>
          <a:xfrm>
            <a:off x="3707904" y="1556792"/>
            <a:ext cx="51125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latin typeface="Cambria" pitchFamily="18" charset="0"/>
              </a:rPr>
              <a:t>No </a:t>
            </a:r>
            <a:r>
              <a:rPr lang="en-US" dirty="0" err="1">
                <a:latin typeface="Cambria" pitchFamily="18" charset="0"/>
              </a:rPr>
              <a:t>próximo</a:t>
            </a:r>
            <a:r>
              <a:rPr lang="en-US" dirty="0">
                <a:latin typeface="Cambria" pitchFamily="18" charset="0"/>
              </a:rPr>
              <a:t> é </a:t>
            </a:r>
            <a:r>
              <a:rPr lang="en-US" dirty="0" err="1">
                <a:latin typeface="Cambria" pitchFamily="18" charset="0"/>
              </a:rPr>
              <a:t>identificada</a:t>
            </a:r>
            <a:r>
              <a:rPr lang="en-US" dirty="0">
                <a:latin typeface="Cambria" pitchFamily="18" charset="0"/>
              </a:rPr>
              <a:t> a </a:t>
            </a:r>
            <a:r>
              <a:rPr lang="en-US" dirty="0" err="1">
                <a:latin typeface="Cambria" pitchFamily="18" charset="0"/>
              </a:rPr>
              <a:t>estrutura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necessária</a:t>
            </a:r>
            <a:r>
              <a:rPr lang="en-US" dirty="0">
                <a:latin typeface="Cambria" pitchFamily="18" charset="0"/>
              </a:rPr>
              <a:t> para  </a:t>
            </a:r>
            <a:r>
              <a:rPr lang="en-US" dirty="0" err="1">
                <a:latin typeface="Cambria" pitchFamily="18" charset="0"/>
              </a:rPr>
              <a:t>implementar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procedimentos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resposta</a:t>
            </a:r>
            <a:r>
              <a:rPr lang="en-US" dirty="0">
                <a:latin typeface="Cambria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b="1" dirty="0">
              <a:solidFill>
                <a:srgbClr val="C00000"/>
              </a:solidFill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Cambria" pitchFamily="18" charset="0"/>
              </a:rPr>
              <a:t>Envolve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identificar</a:t>
            </a:r>
            <a:r>
              <a:rPr lang="en-US" dirty="0">
                <a:latin typeface="Cambria" pitchFamily="18" charset="0"/>
              </a:rPr>
              <a:t> as </a:t>
            </a:r>
            <a:r>
              <a:rPr lang="en-US" dirty="0" err="1">
                <a:latin typeface="Cambria" pitchFamily="18" charset="0"/>
              </a:rPr>
              <a:t>fontes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informação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necessárias</a:t>
            </a:r>
            <a:r>
              <a:rPr lang="en-US" dirty="0">
                <a:latin typeface="Cambria" pitchFamily="18" charset="0"/>
              </a:rPr>
              <a:t> para lidar com </a:t>
            </a:r>
            <a:r>
              <a:rPr lang="en-US" dirty="0" err="1">
                <a:latin typeface="Cambria" pitchFamily="18" charset="0"/>
              </a:rPr>
              <a:t>cada</a:t>
            </a:r>
            <a:r>
              <a:rPr lang="en-US" dirty="0">
                <a:latin typeface="Cambria" pitchFamily="18" charset="0"/>
              </a:rPr>
              <a:t> um dos </a:t>
            </a:r>
            <a:r>
              <a:rPr lang="en-US" dirty="0" err="1">
                <a:latin typeface="Cambria" pitchFamily="18" charset="0"/>
              </a:rPr>
              <a:t>eventos</a:t>
            </a:r>
            <a:r>
              <a:rPr lang="en-US" dirty="0">
                <a:latin typeface="Cambria" pitchFamily="18" charset="0"/>
              </a:rPr>
              <a:t> e determiner </a:t>
            </a:r>
            <a:r>
              <a:rPr lang="en-US" dirty="0" err="1">
                <a:latin typeface="Cambria" pitchFamily="18" charset="0"/>
              </a:rPr>
              <a:t>os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meios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apropriados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comunicação</a:t>
            </a:r>
            <a:r>
              <a:rPr lang="en-US" dirty="0">
                <a:latin typeface="Cambria" pitchFamily="18" charset="0"/>
              </a:rPr>
              <a:t> para </a:t>
            </a:r>
            <a:r>
              <a:rPr lang="en-US" dirty="0" err="1">
                <a:latin typeface="Cambria" pitchFamily="18" charset="0"/>
              </a:rPr>
              <a:t>coordenação</a:t>
            </a:r>
            <a:r>
              <a:rPr lang="en-US" dirty="0">
                <a:latin typeface="Cambria" pitchFamily="18" charset="0"/>
              </a:rPr>
              <a:t>.</a:t>
            </a:r>
            <a:endParaRPr lang="pt-BR" dirty="0">
              <a:latin typeface="Cambria" pitchFamily="18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DF06076-89AA-426F-8D55-4141541F7880}"/>
              </a:ext>
            </a:extLst>
          </p:cNvPr>
          <p:cNvSpPr/>
          <p:nvPr/>
        </p:nvSpPr>
        <p:spPr>
          <a:xfrm>
            <a:off x="467544" y="2893006"/>
            <a:ext cx="792088" cy="4639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6373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CSM – </a:t>
            </a:r>
            <a:r>
              <a:rPr lang="pt-BR" sz="2000" b="1" dirty="0" err="1">
                <a:latin typeface="Cambria" pitchFamily="18" charset="0"/>
              </a:rPr>
              <a:t>Customer</a:t>
            </a:r>
            <a:r>
              <a:rPr lang="pt-BR" sz="2000" b="1" dirty="0">
                <a:latin typeface="Cambria" pitchFamily="18" charset="0"/>
              </a:rPr>
              <a:t> Service Management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E84E32-7EC1-4EAE-948A-2D487265DF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2378" r="21651" b="15001"/>
          <a:stretch/>
        </p:blipFill>
        <p:spPr>
          <a:xfrm>
            <a:off x="312088" y="1484784"/>
            <a:ext cx="3193032" cy="255044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48384EE-5122-4C7C-A1C7-38458E01A5E5}"/>
              </a:ext>
            </a:extLst>
          </p:cNvPr>
          <p:cNvSpPr txBox="1"/>
          <p:nvPr/>
        </p:nvSpPr>
        <p:spPr>
          <a:xfrm>
            <a:off x="3707904" y="1556792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latin typeface="Cambria" pitchFamily="18" charset="0"/>
              </a:rPr>
              <a:t>Framework de </a:t>
            </a:r>
            <a:r>
              <a:rPr lang="en-US" dirty="0" err="1">
                <a:latin typeface="Cambria" pitchFamily="18" charset="0"/>
              </a:rPr>
              <a:t>métricas</a:t>
            </a:r>
            <a:r>
              <a:rPr lang="en-US" dirty="0">
                <a:latin typeface="Cambria" pitchFamily="18" charset="0"/>
              </a:rPr>
              <a:t> – o que </a:t>
            </a:r>
            <a:r>
              <a:rPr lang="en-US" dirty="0" err="1">
                <a:latin typeface="Cambria" pitchFamily="18" charset="0"/>
              </a:rPr>
              <a:t>precisa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ser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medido</a:t>
            </a:r>
            <a:r>
              <a:rPr lang="en-US" dirty="0">
                <a:latin typeface="Cambria" pitchFamily="18" charset="0"/>
              </a:rPr>
              <a:t>?</a:t>
            </a:r>
            <a:endParaRPr lang="pt-BR" dirty="0">
              <a:latin typeface="Cambria" pitchFamily="18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DF06076-89AA-426F-8D55-4141541F7880}"/>
              </a:ext>
            </a:extLst>
          </p:cNvPr>
          <p:cNvSpPr/>
          <p:nvPr/>
        </p:nvSpPr>
        <p:spPr>
          <a:xfrm>
            <a:off x="467544" y="3356992"/>
            <a:ext cx="792088" cy="4639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376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CSM – </a:t>
            </a:r>
            <a:r>
              <a:rPr lang="pt-BR" sz="2000" b="1" dirty="0" err="1">
                <a:latin typeface="Cambria" pitchFamily="18" charset="0"/>
              </a:rPr>
              <a:t>Customer</a:t>
            </a:r>
            <a:r>
              <a:rPr lang="pt-BR" sz="2000" b="1" dirty="0">
                <a:latin typeface="Cambria" pitchFamily="18" charset="0"/>
              </a:rPr>
              <a:t> Service Management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E84E32-7EC1-4EAE-948A-2D487265DF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2378" r="21651" b="15001"/>
          <a:stretch/>
        </p:blipFill>
        <p:spPr>
          <a:xfrm>
            <a:off x="312088" y="1484784"/>
            <a:ext cx="3193032" cy="2550444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DF06076-89AA-426F-8D55-4141541F7880}"/>
              </a:ext>
            </a:extLst>
          </p:cNvPr>
          <p:cNvSpPr/>
          <p:nvPr/>
        </p:nvSpPr>
        <p:spPr>
          <a:xfrm>
            <a:off x="2555776" y="1941902"/>
            <a:ext cx="792088" cy="4639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0B7A923-C353-4B80-A8C6-13F7FB6E1E00}"/>
              </a:ext>
            </a:extLst>
          </p:cNvPr>
          <p:cNvSpPr txBox="1"/>
          <p:nvPr/>
        </p:nvSpPr>
        <p:spPr>
          <a:xfrm>
            <a:off x="3707904" y="1556792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Cambria" pitchFamily="18" charset="0"/>
              </a:rPr>
              <a:t>Reconhecer</a:t>
            </a:r>
            <a:r>
              <a:rPr lang="en-US" dirty="0">
                <a:latin typeface="Cambria" pitchFamily="18" charset="0"/>
              </a:rPr>
              <a:t> o </a:t>
            </a:r>
            <a:r>
              <a:rPr lang="en-US" dirty="0" err="1">
                <a:latin typeface="Cambria" pitchFamily="18" charset="0"/>
              </a:rPr>
              <a:t>evento</a:t>
            </a:r>
            <a:r>
              <a:rPr lang="en-US" dirty="0">
                <a:latin typeface="Cambria" pitchFamily="18" charset="0"/>
              </a:rPr>
              <a:t> – </a:t>
            </a:r>
            <a:r>
              <a:rPr lang="en-US" dirty="0" err="1">
                <a:latin typeface="Cambria" pitchFamily="18" charset="0"/>
              </a:rPr>
              <a:t>pode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parecer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uma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etapa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óbvia</a:t>
            </a:r>
            <a:r>
              <a:rPr lang="en-US" dirty="0">
                <a:latin typeface="Cambria" pitchFamily="18" charset="0"/>
              </a:rPr>
              <a:t>, no </a:t>
            </a:r>
            <a:r>
              <a:rPr lang="en-US" dirty="0" err="1">
                <a:latin typeface="Cambria" pitchFamily="18" charset="0"/>
              </a:rPr>
              <a:t>entanto</a:t>
            </a:r>
            <a:r>
              <a:rPr lang="en-US" dirty="0">
                <a:latin typeface="Cambria" pitchFamily="18" charset="0"/>
              </a:rPr>
              <a:t>, </a:t>
            </a:r>
            <a:r>
              <a:rPr lang="en-US" dirty="0" err="1">
                <a:latin typeface="Cambria" pitchFamily="18" charset="0"/>
              </a:rPr>
              <a:t>requer</a:t>
            </a:r>
            <a:r>
              <a:rPr lang="en-US" dirty="0">
                <a:latin typeface="Cambria" pitchFamily="18" charset="0"/>
              </a:rPr>
              <a:t> um </a:t>
            </a:r>
            <a:r>
              <a:rPr lang="en-US" dirty="0" err="1">
                <a:latin typeface="Cambria" pitchFamily="18" charset="0"/>
              </a:rPr>
              <a:t>conhecimento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profundo</a:t>
            </a:r>
            <a:r>
              <a:rPr lang="en-US" dirty="0">
                <a:latin typeface="Cambria" pitchFamily="18" charset="0"/>
              </a:rPr>
              <a:t> da </a:t>
            </a:r>
            <a:r>
              <a:rPr lang="en-US" dirty="0" err="1">
                <a:latin typeface="Cambria" pitchFamily="18" charset="0"/>
              </a:rPr>
              <a:t>operação</a:t>
            </a:r>
            <a:r>
              <a:rPr lang="en-US" dirty="0">
                <a:latin typeface="Cambria" pitchFamily="18" charset="0"/>
              </a:rPr>
              <a:t> da </a:t>
            </a:r>
            <a:r>
              <a:rPr lang="en-US" dirty="0" err="1">
                <a:latin typeface="Cambria" pitchFamily="18" charset="0"/>
              </a:rPr>
              <a:t>empresa</a:t>
            </a:r>
            <a:r>
              <a:rPr lang="en-US" dirty="0">
                <a:latin typeface="Cambria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>
              <a:latin typeface="Cambria" pitchFamily="18" charset="0"/>
            </a:endParaRPr>
          </a:p>
          <a:p>
            <a:pPr algn="just"/>
            <a:r>
              <a:rPr lang="en-US" dirty="0">
                <a:latin typeface="Cambria" pitchFamily="18" charset="0"/>
              </a:rPr>
              <a:t> </a:t>
            </a: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827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CSM – </a:t>
            </a:r>
            <a:r>
              <a:rPr lang="pt-BR" sz="2000" b="1" dirty="0" err="1">
                <a:latin typeface="Cambria" pitchFamily="18" charset="0"/>
              </a:rPr>
              <a:t>Customer</a:t>
            </a:r>
            <a:r>
              <a:rPr lang="pt-BR" sz="2000" b="1" dirty="0">
                <a:latin typeface="Cambria" pitchFamily="18" charset="0"/>
              </a:rPr>
              <a:t> Service Management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E84E32-7EC1-4EAE-948A-2D487265DF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2378" r="21651" b="15001"/>
          <a:stretch/>
        </p:blipFill>
        <p:spPr>
          <a:xfrm>
            <a:off x="312088" y="1484784"/>
            <a:ext cx="3193032" cy="2550444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DF06076-89AA-426F-8D55-4141541F7880}"/>
              </a:ext>
            </a:extLst>
          </p:cNvPr>
          <p:cNvSpPr/>
          <p:nvPr/>
        </p:nvSpPr>
        <p:spPr>
          <a:xfrm>
            <a:off x="2555776" y="2420888"/>
            <a:ext cx="792088" cy="4639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0B7A923-C353-4B80-A8C6-13F7FB6E1E00}"/>
              </a:ext>
            </a:extLst>
          </p:cNvPr>
          <p:cNvSpPr txBox="1"/>
          <p:nvPr/>
        </p:nvSpPr>
        <p:spPr>
          <a:xfrm>
            <a:off x="3707904" y="1556792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Cambria" pitchFamily="18" charset="0"/>
              </a:rPr>
              <a:t>Em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seguida</a:t>
            </a:r>
            <a:r>
              <a:rPr lang="en-US" dirty="0">
                <a:latin typeface="Cambria" pitchFamily="18" charset="0"/>
              </a:rPr>
              <a:t>, o time </a:t>
            </a:r>
            <a:r>
              <a:rPr lang="en-US" dirty="0" err="1">
                <a:latin typeface="Cambria" pitchFamily="18" charset="0"/>
              </a:rPr>
              <a:t>avalia</a:t>
            </a:r>
            <a:r>
              <a:rPr lang="en-US" dirty="0">
                <a:latin typeface="Cambria" pitchFamily="18" charset="0"/>
              </a:rPr>
              <a:t> as </a:t>
            </a:r>
            <a:r>
              <a:rPr lang="en-US" dirty="0" err="1">
                <a:latin typeface="Cambria" pitchFamily="18" charset="0"/>
              </a:rPr>
              <a:t>alternativas</a:t>
            </a:r>
            <a:r>
              <a:rPr lang="en-US" dirty="0">
                <a:latin typeface="Cambria" pitchFamily="18" charset="0"/>
              </a:rPr>
              <a:t> para </a:t>
            </a:r>
            <a:r>
              <a:rPr lang="en-US" dirty="0" err="1">
                <a:latin typeface="Cambria" pitchFamily="18" charset="0"/>
              </a:rPr>
              <a:t>gerenciar</a:t>
            </a:r>
            <a:r>
              <a:rPr lang="en-US" dirty="0">
                <a:latin typeface="Cambria" pitchFamily="18" charset="0"/>
              </a:rPr>
              <a:t> o </a:t>
            </a:r>
            <a:r>
              <a:rPr lang="en-US" dirty="0" err="1">
                <a:latin typeface="Cambria" pitchFamily="18" charset="0"/>
              </a:rPr>
              <a:t>evento</a:t>
            </a:r>
            <a:r>
              <a:rPr lang="en-US" dirty="0">
                <a:latin typeface="Cambria" pitchFamily="18" charset="0"/>
              </a:rPr>
              <a:t> com o </a:t>
            </a:r>
            <a:r>
              <a:rPr lang="en-US" dirty="0" err="1">
                <a:latin typeface="Cambria" pitchFamily="18" charset="0"/>
              </a:rPr>
              <a:t>mínimo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impacto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possível</a:t>
            </a:r>
            <a:r>
              <a:rPr lang="en-US" dirty="0">
                <a:latin typeface="Cambria" pitchFamily="18" charset="0"/>
              </a:rPr>
              <a:t> para o </a:t>
            </a:r>
            <a:r>
              <a:rPr lang="en-US" dirty="0" err="1">
                <a:latin typeface="Cambria" pitchFamily="18" charset="0"/>
              </a:rPr>
              <a:t>cliente</a:t>
            </a:r>
            <a:r>
              <a:rPr lang="en-US" dirty="0">
                <a:latin typeface="Cambria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>
              <a:latin typeface="Cambria" pitchFamily="18" charset="0"/>
            </a:endParaRPr>
          </a:p>
          <a:p>
            <a:pPr algn="just"/>
            <a:r>
              <a:rPr lang="en-US" dirty="0">
                <a:latin typeface="Cambria" pitchFamily="18" charset="0"/>
              </a:rPr>
              <a:t> </a:t>
            </a: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109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CSM – </a:t>
            </a:r>
            <a:r>
              <a:rPr lang="pt-BR" sz="2000" b="1" dirty="0" err="1">
                <a:latin typeface="Cambria" pitchFamily="18" charset="0"/>
              </a:rPr>
              <a:t>Customer</a:t>
            </a:r>
            <a:r>
              <a:rPr lang="pt-BR" sz="2000" b="1" dirty="0">
                <a:latin typeface="Cambria" pitchFamily="18" charset="0"/>
              </a:rPr>
              <a:t> Service Management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E84E32-7EC1-4EAE-948A-2D487265DF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2378" r="21651" b="15001"/>
          <a:stretch/>
        </p:blipFill>
        <p:spPr>
          <a:xfrm>
            <a:off x="312088" y="1484784"/>
            <a:ext cx="3193032" cy="2550444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DF06076-89AA-426F-8D55-4141541F7880}"/>
              </a:ext>
            </a:extLst>
          </p:cNvPr>
          <p:cNvSpPr/>
          <p:nvPr/>
        </p:nvSpPr>
        <p:spPr>
          <a:xfrm>
            <a:off x="2555776" y="2893006"/>
            <a:ext cx="792088" cy="4639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0B7A923-C353-4B80-A8C6-13F7FB6E1E00}"/>
              </a:ext>
            </a:extLst>
          </p:cNvPr>
          <p:cNvSpPr txBox="1"/>
          <p:nvPr/>
        </p:nvSpPr>
        <p:spPr>
          <a:xfrm>
            <a:off x="3707904" y="1556792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latin typeface="Cambria" pitchFamily="18" charset="0"/>
              </a:rPr>
              <a:t>Na </a:t>
            </a:r>
            <a:r>
              <a:rPr lang="en-US" dirty="0" err="1">
                <a:latin typeface="Cambria" pitchFamily="18" charset="0"/>
              </a:rPr>
              <a:t>sequência</a:t>
            </a:r>
            <a:r>
              <a:rPr lang="en-US" dirty="0">
                <a:latin typeface="Cambria" pitchFamily="18" charset="0"/>
              </a:rPr>
              <a:t> a alternative é </a:t>
            </a:r>
            <a:r>
              <a:rPr lang="en-US" dirty="0" err="1">
                <a:latin typeface="Cambria" pitchFamily="18" charset="0"/>
              </a:rPr>
              <a:t>implementada</a:t>
            </a:r>
            <a:endParaRPr lang="en-US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>
              <a:latin typeface="Cambria" pitchFamily="18" charset="0"/>
            </a:endParaRPr>
          </a:p>
          <a:p>
            <a:pPr algn="just"/>
            <a:r>
              <a:rPr lang="en-US" dirty="0">
                <a:latin typeface="Cambria" pitchFamily="18" charset="0"/>
              </a:rPr>
              <a:t> </a:t>
            </a: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040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CSM – </a:t>
            </a:r>
            <a:r>
              <a:rPr lang="pt-BR" sz="2000" b="1" dirty="0" err="1">
                <a:latin typeface="Cambria" pitchFamily="18" charset="0"/>
              </a:rPr>
              <a:t>Customer</a:t>
            </a:r>
            <a:r>
              <a:rPr lang="pt-BR" sz="2000" b="1" dirty="0">
                <a:latin typeface="Cambria" pitchFamily="18" charset="0"/>
              </a:rPr>
              <a:t> Service Management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E84E32-7EC1-4EAE-948A-2D487265DF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2378" r="21651" b="15001"/>
          <a:stretch/>
        </p:blipFill>
        <p:spPr>
          <a:xfrm>
            <a:off x="312088" y="1484784"/>
            <a:ext cx="3193032" cy="2550444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DF06076-89AA-426F-8D55-4141541F7880}"/>
              </a:ext>
            </a:extLst>
          </p:cNvPr>
          <p:cNvSpPr/>
          <p:nvPr/>
        </p:nvSpPr>
        <p:spPr>
          <a:xfrm>
            <a:off x="2555776" y="3325054"/>
            <a:ext cx="792088" cy="4639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0B7A923-C353-4B80-A8C6-13F7FB6E1E00}"/>
              </a:ext>
            </a:extLst>
          </p:cNvPr>
          <p:cNvSpPr txBox="1"/>
          <p:nvPr/>
        </p:nvSpPr>
        <p:spPr>
          <a:xfrm>
            <a:off x="3707904" y="1556792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latin typeface="Cambria" pitchFamily="18" charset="0"/>
              </a:rPr>
              <a:t>A </a:t>
            </a:r>
            <a:r>
              <a:rPr lang="en-US" dirty="0" err="1">
                <a:latin typeface="Cambria" pitchFamily="18" charset="0"/>
              </a:rPr>
              <a:t>última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etapa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diz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respeito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ao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monitoramento</a:t>
            </a:r>
            <a:r>
              <a:rPr lang="en-US" dirty="0">
                <a:latin typeface="Cambria" pitchFamily="18" charset="0"/>
              </a:rPr>
              <a:t> e </a:t>
            </a:r>
            <a:r>
              <a:rPr lang="en-US" dirty="0" err="1">
                <a:latin typeface="Cambria" pitchFamily="18" charset="0"/>
              </a:rPr>
              <a:t>geração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relatórios</a:t>
            </a:r>
            <a:r>
              <a:rPr lang="en-US" dirty="0">
                <a:latin typeface="Cambria" pitchFamily="18" charset="0"/>
              </a:rPr>
              <a:t>.</a:t>
            </a: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059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Gerenciamento da demanda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A20BCF5-432E-49E8-BF9E-A12573DCDA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601" r="21651" b="17289"/>
          <a:stretch/>
        </p:blipFill>
        <p:spPr>
          <a:xfrm>
            <a:off x="1547664" y="1267917"/>
            <a:ext cx="6264696" cy="496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547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Gerenciamento da demanda -  determinar a abordagem 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A20BCF5-432E-49E8-BF9E-A12573DCDA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601" r="21651" b="17289"/>
          <a:stretch/>
        </p:blipFill>
        <p:spPr>
          <a:xfrm>
            <a:off x="395536" y="1341284"/>
            <a:ext cx="3096344" cy="2453028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EF3E9C51-3470-4B79-B3B4-9254D15CEF74}"/>
              </a:ext>
            </a:extLst>
          </p:cNvPr>
          <p:cNvSpPr/>
          <p:nvPr/>
        </p:nvSpPr>
        <p:spPr>
          <a:xfrm>
            <a:off x="539552" y="1739137"/>
            <a:ext cx="792088" cy="4639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CBB4E32-ABC3-43DE-A5DE-857288969C0F}"/>
              </a:ext>
            </a:extLst>
          </p:cNvPr>
          <p:cNvSpPr txBox="1"/>
          <p:nvPr/>
        </p:nvSpPr>
        <p:spPr>
          <a:xfrm>
            <a:off x="3707904" y="1556792"/>
            <a:ext cx="51125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latin typeface="Cambria" pitchFamily="18" charset="0"/>
              </a:rPr>
              <a:t>O </a:t>
            </a:r>
            <a:r>
              <a:rPr lang="en-US" dirty="0" err="1">
                <a:latin typeface="Cambria" pitchFamily="18" charset="0"/>
              </a:rPr>
              <a:t>processo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consiste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em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balancear</a:t>
            </a:r>
            <a:r>
              <a:rPr lang="en-US" dirty="0">
                <a:latin typeface="Cambria" pitchFamily="18" charset="0"/>
              </a:rPr>
              <a:t> o que o </a:t>
            </a:r>
            <a:r>
              <a:rPr lang="en-US" dirty="0" err="1">
                <a:latin typeface="Cambria" pitchFamily="18" charset="0"/>
              </a:rPr>
              <a:t>cliente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deseja</a:t>
            </a:r>
            <a:r>
              <a:rPr lang="en-US" dirty="0">
                <a:latin typeface="Cambria" pitchFamily="18" charset="0"/>
              </a:rPr>
              <a:t> com a </a:t>
            </a:r>
            <a:r>
              <a:rPr lang="en-US" dirty="0" err="1">
                <a:latin typeface="Cambria" pitchFamily="18" charset="0"/>
              </a:rPr>
              <a:t>capacidade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disponível</a:t>
            </a:r>
            <a:r>
              <a:rPr lang="en-US" dirty="0">
                <a:latin typeface="Cambria" pitchFamily="18" charset="0"/>
              </a:rPr>
              <a:t> da </a:t>
            </a:r>
            <a:r>
              <a:rPr lang="en-US" dirty="0" err="1">
                <a:latin typeface="Cambria" pitchFamily="18" charset="0"/>
              </a:rPr>
              <a:t>empresa</a:t>
            </a:r>
            <a:r>
              <a:rPr lang="en-US" dirty="0">
                <a:latin typeface="Cambria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latin typeface="Cambria" pitchFamily="18" charset="0"/>
              </a:rPr>
              <a:t>A </a:t>
            </a:r>
            <a:r>
              <a:rPr lang="en-US" dirty="0" err="1">
                <a:latin typeface="Cambria" pitchFamily="18" charset="0"/>
              </a:rPr>
              <a:t>abordagem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pode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ser</a:t>
            </a:r>
            <a:r>
              <a:rPr lang="en-US" dirty="0">
                <a:latin typeface="Cambria" pitchFamily="18" charset="0"/>
              </a:rPr>
              <a:t> o </a:t>
            </a:r>
            <a:r>
              <a:rPr lang="en-US" dirty="0" err="1">
                <a:latin typeface="Cambria" pitchFamily="18" charset="0"/>
              </a:rPr>
              <a:t>tipo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técnica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ou</a:t>
            </a:r>
            <a:r>
              <a:rPr lang="en-US" dirty="0">
                <a:latin typeface="Cambria" pitchFamily="18" charset="0"/>
              </a:rPr>
              <a:t> o “</a:t>
            </a:r>
            <a:r>
              <a:rPr lang="en-US" dirty="0" err="1">
                <a:latin typeface="Cambria" pitchFamily="18" charset="0"/>
              </a:rPr>
              <a:t>quão</a:t>
            </a:r>
            <a:r>
              <a:rPr lang="en-US" dirty="0">
                <a:latin typeface="Cambria" pitchFamily="18" charset="0"/>
              </a:rPr>
              <a:t> para </a:t>
            </a:r>
            <a:r>
              <a:rPr lang="en-US" dirty="0" err="1">
                <a:latin typeface="Cambria" pitchFamily="18" charset="0"/>
              </a:rPr>
              <a:t>frente</a:t>
            </a:r>
            <a:r>
              <a:rPr lang="en-US" dirty="0">
                <a:latin typeface="Cambria" pitchFamily="18" charset="0"/>
              </a:rPr>
              <a:t>” </a:t>
            </a:r>
            <a:r>
              <a:rPr lang="en-US" dirty="0" err="1">
                <a:latin typeface="Cambria" pitchFamily="18" charset="0"/>
              </a:rPr>
              <a:t>será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efetuada</a:t>
            </a:r>
            <a:r>
              <a:rPr lang="en-US" dirty="0">
                <a:latin typeface="Cambria" pitchFamily="18" charset="0"/>
              </a:rPr>
              <a:t> a </a:t>
            </a:r>
            <a:r>
              <a:rPr lang="en-US" dirty="0" err="1">
                <a:latin typeface="Cambria" pitchFamily="18" charset="0"/>
              </a:rPr>
              <a:t>previsão</a:t>
            </a:r>
            <a:r>
              <a:rPr lang="en-US" dirty="0">
                <a:latin typeface="Cambria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latin typeface="Cambria" pitchFamily="18" charset="0"/>
              </a:rPr>
              <a:t>É fundamental </a:t>
            </a:r>
            <a:r>
              <a:rPr lang="en-US" dirty="0" err="1">
                <a:latin typeface="Cambria" pitchFamily="18" charset="0"/>
              </a:rPr>
              <a:t>possuir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boas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fontes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de dados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b="1" dirty="0">
              <a:solidFill>
                <a:srgbClr val="C00000"/>
              </a:solidFill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Cambria" pitchFamily="18" charset="0"/>
              </a:rPr>
              <a:t>Diferentes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setores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podem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necessitar</a:t>
            </a:r>
            <a:r>
              <a:rPr lang="en-US" dirty="0">
                <a:latin typeface="Cambria" pitchFamily="18" charset="0"/>
              </a:rPr>
              <a:t> de </a:t>
            </a:r>
            <a:r>
              <a:rPr lang="en-US" dirty="0" err="1">
                <a:latin typeface="Cambria" pitchFamily="18" charset="0"/>
              </a:rPr>
              <a:t>previsões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diferentes</a:t>
            </a:r>
            <a:r>
              <a:rPr lang="en-US" dirty="0">
                <a:latin typeface="Cambria" pitchFamily="18" charset="0"/>
              </a:rPr>
              <a:t> (</a:t>
            </a:r>
            <a:r>
              <a:rPr lang="en-US" dirty="0" err="1">
                <a:latin typeface="Cambria" pitchFamily="18" charset="0"/>
              </a:rPr>
              <a:t>mais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agregadas</a:t>
            </a:r>
            <a:r>
              <a:rPr lang="en-US" dirty="0">
                <a:latin typeface="Cambria" pitchFamily="18" charset="0"/>
              </a:rPr>
              <a:t>, </a:t>
            </a:r>
            <a:r>
              <a:rPr lang="en-US" dirty="0" err="1">
                <a:latin typeface="Cambria" pitchFamily="18" charset="0"/>
              </a:rPr>
              <a:t>mais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desagregadas</a:t>
            </a:r>
            <a:r>
              <a:rPr lang="en-US" dirty="0">
                <a:latin typeface="Cambria" pitchFamily="18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err="1">
                <a:latin typeface="Cambria" pitchFamily="18" charset="0"/>
              </a:rPr>
              <a:t>Caso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haja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sistemas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como</a:t>
            </a:r>
            <a:r>
              <a:rPr lang="en-US" dirty="0">
                <a:latin typeface="Cambria" pitchFamily="18" charset="0"/>
              </a:rPr>
              <a:t> VMI e CPFR </a:t>
            </a:r>
            <a:r>
              <a:rPr lang="en-US" dirty="0" err="1">
                <a:latin typeface="Cambria" pitchFamily="18" charset="0"/>
              </a:rPr>
              <a:t>os</a:t>
            </a:r>
            <a:r>
              <a:rPr lang="en-US" dirty="0">
                <a:latin typeface="Cambria" pitchFamily="18" charset="0"/>
              </a:rPr>
              <a:t> dados </a:t>
            </a:r>
            <a:r>
              <a:rPr lang="en-US" dirty="0" err="1">
                <a:latin typeface="Cambria" pitchFamily="18" charset="0"/>
              </a:rPr>
              <a:t>serão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mais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precisos</a:t>
            </a:r>
            <a:r>
              <a:rPr lang="en-US" dirty="0">
                <a:latin typeface="Cambria" pitchFamily="18" charset="0"/>
              </a:rPr>
              <a:t> e </a:t>
            </a:r>
            <a:r>
              <a:rPr lang="en-US" dirty="0" err="1">
                <a:latin typeface="Cambria" pitchFamily="18" charset="0"/>
              </a:rPr>
              <a:t>representarão</a:t>
            </a:r>
            <a:r>
              <a:rPr lang="en-US" dirty="0">
                <a:latin typeface="Cambria" pitchFamily="18" charset="0"/>
              </a:rPr>
              <a:t> o </a:t>
            </a:r>
            <a:r>
              <a:rPr lang="en-US" dirty="0" err="1">
                <a:latin typeface="Cambria" pitchFamily="18" charset="0"/>
              </a:rPr>
              <a:t>consumidor</a:t>
            </a:r>
            <a:r>
              <a:rPr lang="en-US" dirty="0">
                <a:latin typeface="Cambria" pitchFamily="18" charset="0"/>
              </a:rPr>
              <a:t> final.</a:t>
            </a: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34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Gerenciamento da demanda -  Fluxo de informações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A20BCF5-432E-49E8-BF9E-A12573DCDA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601" r="21651" b="17289"/>
          <a:stretch/>
        </p:blipFill>
        <p:spPr>
          <a:xfrm>
            <a:off x="395536" y="1341284"/>
            <a:ext cx="3096344" cy="2453028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EF3E9C51-3470-4B79-B3B4-9254D15CEF74}"/>
              </a:ext>
            </a:extLst>
          </p:cNvPr>
          <p:cNvSpPr/>
          <p:nvPr/>
        </p:nvSpPr>
        <p:spPr>
          <a:xfrm>
            <a:off x="539552" y="2124276"/>
            <a:ext cx="792088" cy="4639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CBB4E32-ABC3-43DE-A5DE-857288969C0F}"/>
              </a:ext>
            </a:extLst>
          </p:cNvPr>
          <p:cNvSpPr txBox="1"/>
          <p:nvPr/>
        </p:nvSpPr>
        <p:spPr>
          <a:xfrm>
            <a:off x="3707904" y="1556792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Nesta etapa é realizado um maior detalhamento de onde virão essas informações e elas serão coletadas nos </a:t>
            </a:r>
            <a:r>
              <a:rPr lang="pt-BR" b="1" dirty="0">
                <a:latin typeface="Cambria" pitchFamily="18" charset="0"/>
              </a:rPr>
              <a:t>silos funcionais.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b="1" dirty="0">
              <a:latin typeface="Cambria" pitchFamily="18" charset="0"/>
            </a:endParaRPr>
          </a:p>
          <a:p>
            <a:pPr algn="just"/>
            <a:endParaRPr lang="pt-BR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347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1A20BCF5-432E-49E8-BF9E-A12573DCDA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601" r="21651" b="17289"/>
          <a:stretch/>
        </p:blipFill>
        <p:spPr>
          <a:xfrm>
            <a:off x="395536" y="1341284"/>
            <a:ext cx="3096344" cy="2453028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Gerenciamento da demanda -  Procedimentos de sincronização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F3E9C51-3470-4B79-B3B4-9254D15CEF74}"/>
              </a:ext>
            </a:extLst>
          </p:cNvPr>
          <p:cNvSpPr/>
          <p:nvPr/>
        </p:nvSpPr>
        <p:spPr>
          <a:xfrm>
            <a:off x="539552" y="2520302"/>
            <a:ext cx="792088" cy="4639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CBB4E32-ABC3-43DE-A5DE-857288969C0F}"/>
              </a:ext>
            </a:extLst>
          </p:cNvPr>
          <p:cNvSpPr txBox="1"/>
          <p:nvPr/>
        </p:nvSpPr>
        <p:spPr>
          <a:xfrm>
            <a:off x="3707904" y="1556792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Em seguida, são realizados os procedimentos necessários para sincronizar a </a:t>
            </a:r>
            <a:r>
              <a:rPr lang="pt-BR" b="1" dirty="0">
                <a:latin typeface="Cambria" pitchFamily="18" charset="0"/>
              </a:rPr>
              <a:t>demanda prevista</a:t>
            </a:r>
            <a:r>
              <a:rPr lang="pt-BR" dirty="0">
                <a:latin typeface="Cambria" pitchFamily="18" charset="0"/>
              </a:rPr>
              <a:t> com a </a:t>
            </a:r>
            <a:r>
              <a:rPr lang="pt-BR" b="1" dirty="0">
                <a:latin typeface="Cambria" pitchFamily="18" charset="0"/>
              </a:rPr>
              <a:t>capacidade produtiva </a:t>
            </a:r>
            <a:r>
              <a:rPr lang="pt-BR" dirty="0">
                <a:latin typeface="Cambria" pitchFamily="18" charset="0"/>
              </a:rPr>
              <a:t>disponível pela empresa. Também a parte de </a:t>
            </a:r>
            <a:r>
              <a:rPr lang="pt-BR" b="1" dirty="0">
                <a:latin typeface="Cambria" pitchFamily="18" charset="0"/>
              </a:rPr>
              <a:t>compras</a:t>
            </a:r>
            <a:r>
              <a:rPr lang="pt-BR" dirty="0">
                <a:latin typeface="Cambria" pitchFamily="18" charset="0"/>
              </a:rPr>
              <a:t> e </a:t>
            </a:r>
            <a:r>
              <a:rPr lang="pt-BR" b="1" dirty="0">
                <a:latin typeface="Cambria" pitchFamily="18" charset="0"/>
              </a:rPr>
              <a:t>distribuição</a:t>
            </a:r>
            <a:r>
              <a:rPr lang="pt-BR" dirty="0">
                <a:latin typeface="Cambria" pitchFamily="18" charset="0"/>
              </a:rPr>
              <a:t>.</a:t>
            </a:r>
            <a:endParaRPr lang="pt-BR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008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1A20BCF5-432E-49E8-BF9E-A12573DCDA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601" r="21651" b="17289"/>
          <a:stretch/>
        </p:blipFill>
        <p:spPr>
          <a:xfrm>
            <a:off x="395536" y="1341284"/>
            <a:ext cx="3096344" cy="2453028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Gerenciamento da demanda -  Desenvolver planos de contingência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F3E9C51-3470-4B79-B3B4-9254D15CEF74}"/>
              </a:ext>
            </a:extLst>
          </p:cNvPr>
          <p:cNvSpPr/>
          <p:nvPr/>
        </p:nvSpPr>
        <p:spPr>
          <a:xfrm>
            <a:off x="539552" y="2804695"/>
            <a:ext cx="792088" cy="4639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CBB4E32-ABC3-43DE-A5DE-857288969C0F}"/>
              </a:ext>
            </a:extLst>
          </p:cNvPr>
          <p:cNvSpPr txBox="1"/>
          <p:nvPr/>
        </p:nvSpPr>
        <p:spPr>
          <a:xfrm>
            <a:off x="3707904" y="1556792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Nesta etapa a equipe desenvolve planos para lidar com situações inesperadas como demandas inesperadas ou interrupções de suprimentos.</a:t>
            </a:r>
            <a:endParaRPr lang="pt-BR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901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1A20BCF5-432E-49E8-BF9E-A12573DCDA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601" r="21651" b="17289"/>
          <a:stretch/>
        </p:blipFill>
        <p:spPr>
          <a:xfrm>
            <a:off x="395536" y="1341284"/>
            <a:ext cx="3096344" cy="2453028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Gerenciamento da demanda -  Desenvolver métricas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F3E9C51-3470-4B79-B3B4-9254D15CEF74}"/>
              </a:ext>
            </a:extLst>
          </p:cNvPr>
          <p:cNvSpPr/>
          <p:nvPr/>
        </p:nvSpPr>
        <p:spPr>
          <a:xfrm>
            <a:off x="539552" y="3197007"/>
            <a:ext cx="792088" cy="4639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CBB4E32-ABC3-43DE-A5DE-857288969C0F}"/>
              </a:ext>
            </a:extLst>
          </p:cNvPr>
          <p:cNvSpPr txBox="1"/>
          <p:nvPr/>
        </p:nvSpPr>
        <p:spPr>
          <a:xfrm>
            <a:off x="3707904" y="1556792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Por fim o desenvolvimento de métricas</a:t>
            </a:r>
            <a:endParaRPr lang="pt-BR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237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1A20BCF5-432E-49E8-BF9E-A12573DCDA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601" r="21651" b="17289"/>
          <a:stretch/>
        </p:blipFill>
        <p:spPr>
          <a:xfrm>
            <a:off x="395536" y="1341284"/>
            <a:ext cx="3096344" cy="2453028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Gerenciamento da demanda -  Coletar dados, prever e sincronizar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F3E9C51-3470-4B79-B3B4-9254D15CEF74}"/>
              </a:ext>
            </a:extLst>
          </p:cNvPr>
          <p:cNvSpPr/>
          <p:nvPr/>
        </p:nvSpPr>
        <p:spPr>
          <a:xfrm>
            <a:off x="2555776" y="1754034"/>
            <a:ext cx="792088" cy="11709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CBB4E32-ABC3-43DE-A5DE-857288969C0F}"/>
              </a:ext>
            </a:extLst>
          </p:cNvPr>
          <p:cNvSpPr txBox="1"/>
          <p:nvPr/>
        </p:nvSpPr>
        <p:spPr>
          <a:xfrm>
            <a:off x="3707904" y="1556792"/>
            <a:ext cx="51125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Na parte operacional, a equipe executa a coleta de dados, a previsão de demanda em si e a sincronização conforme relatado na parte estratégica.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São responsáveis por verificar o erro de previsão e refinar a mesma a partir daí.</a:t>
            </a:r>
          </a:p>
        </p:txBody>
      </p:sp>
    </p:spTree>
    <p:extLst>
      <p:ext uri="{BB962C8B-B14F-4D97-AF65-F5344CB8AC3E}">
        <p14:creationId xmlns:p14="http://schemas.microsoft.com/office/powerpoint/2010/main" val="4046436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1A20BCF5-432E-49E8-BF9E-A12573DCDA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601" r="21651" b="17289"/>
          <a:stretch/>
        </p:blipFill>
        <p:spPr>
          <a:xfrm>
            <a:off x="359532" y="1637800"/>
            <a:ext cx="3096344" cy="2453028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Gerenciamento da demanda -  Incrementar flexibilidade e reduzir variabilidade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F3E9C51-3470-4B79-B3B4-9254D15CEF74}"/>
              </a:ext>
            </a:extLst>
          </p:cNvPr>
          <p:cNvSpPr/>
          <p:nvPr/>
        </p:nvSpPr>
        <p:spPr>
          <a:xfrm>
            <a:off x="2519772" y="3221459"/>
            <a:ext cx="792088" cy="30735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CBB4E32-ABC3-43DE-A5DE-857288969C0F}"/>
              </a:ext>
            </a:extLst>
          </p:cNvPr>
          <p:cNvSpPr txBox="1"/>
          <p:nvPr/>
        </p:nvSpPr>
        <p:spPr>
          <a:xfrm>
            <a:off x="3671900" y="1853308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Outro componente chave seria uma equipe responsável por adicionar flexibilidade ao processo e reduzir variabilidade da </a:t>
            </a:r>
            <a:r>
              <a:rPr lang="pt-BR" b="1" dirty="0">
                <a:latin typeface="Cambria" pitchFamily="18" charset="0"/>
              </a:rPr>
              <a:t>demanda</a:t>
            </a:r>
            <a:r>
              <a:rPr lang="pt-BR" dirty="0">
                <a:latin typeface="Cambria" pitchFamily="18" charset="0"/>
              </a:rPr>
              <a:t>, dos </a:t>
            </a:r>
            <a:r>
              <a:rPr lang="pt-BR" b="1" dirty="0">
                <a:latin typeface="Cambria" pitchFamily="18" charset="0"/>
              </a:rPr>
              <a:t>lead-times</a:t>
            </a:r>
            <a:r>
              <a:rPr lang="pt-BR" dirty="0">
                <a:latin typeface="Cambria" pitchFamily="18" charset="0"/>
              </a:rPr>
              <a:t>, </a:t>
            </a:r>
            <a:r>
              <a:rPr lang="pt-BR" b="1" dirty="0">
                <a:latin typeface="Cambria" pitchFamily="18" charset="0"/>
              </a:rPr>
              <a:t>capacidade</a:t>
            </a:r>
            <a:r>
              <a:rPr lang="pt-BR" dirty="0">
                <a:latin typeface="Cambria" pitchFamily="18" charset="0"/>
              </a:rPr>
              <a:t> e etc.</a:t>
            </a:r>
          </a:p>
        </p:txBody>
      </p:sp>
    </p:spTree>
    <p:extLst>
      <p:ext uri="{BB962C8B-B14F-4D97-AF65-F5344CB8AC3E}">
        <p14:creationId xmlns:p14="http://schemas.microsoft.com/office/powerpoint/2010/main" val="2000890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1A20BCF5-432E-49E8-BF9E-A12573DCDA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601" r="21651" b="17289"/>
          <a:stretch/>
        </p:blipFill>
        <p:spPr>
          <a:xfrm>
            <a:off x="395536" y="1341284"/>
            <a:ext cx="3096344" cy="2453028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Gerenciamento da demanda -  Calcular métricas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F3E9C51-3470-4B79-B3B4-9254D15CEF74}"/>
              </a:ext>
            </a:extLst>
          </p:cNvPr>
          <p:cNvSpPr/>
          <p:nvPr/>
        </p:nvSpPr>
        <p:spPr>
          <a:xfrm>
            <a:off x="2555776" y="2924943"/>
            <a:ext cx="792088" cy="30735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CBB4E32-ABC3-43DE-A5DE-857288969C0F}"/>
              </a:ext>
            </a:extLst>
          </p:cNvPr>
          <p:cNvSpPr txBox="1"/>
          <p:nvPr/>
        </p:nvSpPr>
        <p:spPr>
          <a:xfrm>
            <a:off x="3707904" y="1556792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Nesta etapa são calculadas as métricas desenvolvidas no </a:t>
            </a:r>
            <a:r>
              <a:rPr lang="pt-BR" dirty="0" err="1">
                <a:latin typeface="Cambria" pitchFamily="18" charset="0"/>
              </a:rPr>
              <a:t>subprocesso</a:t>
            </a:r>
            <a:r>
              <a:rPr lang="pt-BR" dirty="0">
                <a:latin typeface="Cambria" pitchFamily="18" charset="0"/>
              </a:rPr>
              <a:t> estratégico análogo.</a:t>
            </a:r>
          </a:p>
        </p:txBody>
      </p:sp>
    </p:spTree>
    <p:extLst>
      <p:ext uri="{BB962C8B-B14F-4D97-AF65-F5344CB8AC3E}">
        <p14:creationId xmlns:p14="http://schemas.microsoft.com/office/powerpoint/2010/main" val="1079983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Preenchimento de ordens 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3C383A-FB96-45BA-A44D-39DD68E9C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2" t="20601" r="21651" b="15001"/>
          <a:stretch/>
        </p:blipFill>
        <p:spPr>
          <a:xfrm>
            <a:off x="1403648" y="1275781"/>
            <a:ext cx="6192688" cy="499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8541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Preenchimento de ordens – Revisar estratégia de marketing, estrutura de SC e  metas de serviço ao cliente 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3C383A-FB96-45BA-A44D-39DD68E9C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2" t="20601" r="21651" b="15001"/>
          <a:stretch/>
        </p:blipFill>
        <p:spPr>
          <a:xfrm>
            <a:off x="121248" y="2152452"/>
            <a:ext cx="3456384" cy="278936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EA007303-19FD-4A3A-BB41-F26C555E70D4}"/>
              </a:ext>
            </a:extLst>
          </p:cNvPr>
          <p:cNvSpPr/>
          <p:nvPr/>
        </p:nvSpPr>
        <p:spPr>
          <a:xfrm>
            <a:off x="335580" y="2772684"/>
            <a:ext cx="792088" cy="30735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417622-DEEC-4BA8-80B6-F0BFC6F24164}"/>
              </a:ext>
            </a:extLst>
          </p:cNvPr>
          <p:cNvSpPr txBox="1"/>
          <p:nvPr/>
        </p:nvSpPr>
        <p:spPr>
          <a:xfrm>
            <a:off x="3779912" y="2152452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O artigo não fornece mais detalhes deste </a:t>
            </a:r>
            <a:r>
              <a:rPr lang="pt-BR" dirty="0" err="1">
                <a:latin typeface="Cambria" pitchFamily="18" charset="0"/>
              </a:rPr>
              <a:t>subprocesso</a:t>
            </a:r>
            <a:r>
              <a:rPr lang="pt-BR" dirty="0">
                <a:latin typeface="Cambria" pitchFamily="18" charset="0"/>
              </a:rPr>
              <a:t> além do que já está descrito. Apenas ressalta que o processo precisa de interface com o processo de CRM</a:t>
            </a:r>
          </a:p>
        </p:txBody>
      </p:sp>
    </p:spTree>
    <p:extLst>
      <p:ext uri="{BB962C8B-B14F-4D97-AF65-F5344CB8AC3E}">
        <p14:creationId xmlns:p14="http://schemas.microsoft.com/office/powerpoint/2010/main" val="37949156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Preenchimento de ordens – Definir requerimentos para preenchimento de ordens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3C383A-FB96-45BA-A44D-39DD68E9C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2" t="20601" r="21651" b="15001"/>
          <a:stretch/>
        </p:blipFill>
        <p:spPr>
          <a:xfrm>
            <a:off x="121248" y="2152452"/>
            <a:ext cx="3456384" cy="278936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EA007303-19FD-4A3A-BB41-F26C555E70D4}"/>
              </a:ext>
            </a:extLst>
          </p:cNvPr>
          <p:cNvSpPr/>
          <p:nvPr/>
        </p:nvSpPr>
        <p:spPr>
          <a:xfrm>
            <a:off x="323528" y="3199105"/>
            <a:ext cx="792088" cy="30735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417622-DEEC-4BA8-80B6-F0BFC6F24164}"/>
              </a:ext>
            </a:extLst>
          </p:cNvPr>
          <p:cNvSpPr txBox="1"/>
          <p:nvPr/>
        </p:nvSpPr>
        <p:spPr>
          <a:xfrm>
            <a:off x="3779912" y="2152452"/>
            <a:ext cx="51125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Nesta etapa os requerimentos são especificados, incluindo o ciclo </a:t>
            </a:r>
            <a:r>
              <a:rPr lang="pt-BR" i="1" dirty="0" err="1">
                <a:latin typeface="Cambria" pitchFamily="18" charset="0"/>
              </a:rPr>
              <a:t>order</a:t>
            </a:r>
            <a:r>
              <a:rPr lang="pt-BR" i="1" dirty="0">
                <a:latin typeface="Cambria" pitchFamily="18" charset="0"/>
              </a:rPr>
              <a:t> – </a:t>
            </a:r>
            <a:r>
              <a:rPr lang="pt-BR" i="1" dirty="0" err="1">
                <a:latin typeface="Cambria" pitchFamily="18" charset="0"/>
              </a:rPr>
              <a:t>to</a:t>
            </a:r>
            <a:r>
              <a:rPr lang="pt-BR" i="1" dirty="0">
                <a:latin typeface="Cambria" pitchFamily="18" charset="0"/>
              </a:rPr>
              <a:t> – cash (O2C ou OTC – ciclo completo do processo desde o pedido até a entrega)</a:t>
            </a:r>
            <a:r>
              <a:rPr lang="pt-BR" dirty="0">
                <a:latin typeface="Cambria" pitchFamily="18" charset="0"/>
              </a:rPr>
              <a:t>. Outros inputs chave incluem </a:t>
            </a:r>
            <a:r>
              <a:rPr lang="pt-BR" dirty="0" err="1">
                <a:latin typeface="Cambria" pitchFamily="18" charset="0"/>
              </a:rPr>
              <a:t>capabilidades</a:t>
            </a:r>
            <a:r>
              <a:rPr lang="pt-BR" dirty="0">
                <a:latin typeface="Cambria" pitchFamily="18" charset="0"/>
              </a:rPr>
              <a:t> da manufatura, lead – times e requerimentos de serviço ao cliente.</a:t>
            </a:r>
          </a:p>
        </p:txBody>
      </p:sp>
    </p:spTree>
    <p:extLst>
      <p:ext uri="{BB962C8B-B14F-4D97-AF65-F5344CB8AC3E}">
        <p14:creationId xmlns:p14="http://schemas.microsoft.com/office/powerpoint/2010/main" val="2284769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Preenchimento de ordens – Avaliar rede logística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3C383A-FB96-45BA-A44D-39DD68E9C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2" t="20601" r="21651" b="15001"/>
          <a:stretch/>
        </p:blipFill>
        <p:spPr>
          <a:xfrm>
            <a:off x="121248" y="2152452"/>
            <a:ext cx="3456384" cy="278936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EA007303-19FD-4A3A-BB41-F26C555E70D4}"/>
              </a:ext>
            </a:extLst>
          </p:cNvPr>
          <p:cNvSpPr/>
          <p:nvPr/>
        </p:nvSpPr>
        <p:spPr>
          <a:xfrm>
            <a:off x="323528" y="3547133"/>
            <a:ext cx="792088" cy="30735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417622-DEEC-4BA8-80B6-F0BFC6F24164}"/>
              </a:ext>
            </a:extLst>
          </p:cNvPr>
          <p:cNvSpPr txBox="1"/>
          <p:nvPr/>
        </p:nvSpPr>
        <p:spPr>
          <a:xfrm>
            <a:off x="3779912" y="2152452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O design e a operação da rede possuem papel significante no custo e performance do sistema. Foi estimado que cerca de 80% do custo final do produto depende da rede logística</a:t>
            </a:r>
          </a:p>
        </p:txBody>
      </p:sp>
    </p:spTree>
    <p:extLst>
      <p:ext uri="{BB962C8B-B14F-4D97-AF65-F5344CB8AC3E}">
        <p14:creationId xmlns:p14="http://schemas.microsoft.com/office/powerpoint/2010/main" val="22132060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Preenchimento de ordens – Definir plano para preenchimento de ordens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3C383A-FB96-45BA-A44D-39DD68E9C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2" t="20601" r="21651" b="15001"/>
          <a:stretch/>
        </p:blipFill>
        <p:spPr>
          <a:xfrm>
            <a:off x="121248" y="2152452"/>
            <a:ext cx="3456384" cy="278936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EA007303-19FD-4A3A-BB41-F26C555E70D4}"/>
              </a:ext>
            </a:extLst>
          </p:cNvPr>
          <p:cNvSpPr/>
          <p:nvPr/>
        </p:nvSpPr>
        <p:spPr>
          <a:xfrm>
            <a:off x="323528" y="3919083"/>
            <a:ext cx="792088" cy="30735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417622-DEEC-4BA8-80B6-F0BFC6F24164}"/>
              </a:ext>
            </a:extLst>
          </p:cNvPr>
          <p:cNvSpPr txBox="1"/>
          <p:nvPr/>
        </p:nvSpPr>
        <p:spPr>
          <a:xfrm>
            <a:off x="3779912" y="2152452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Este processo determina como  os pedidos de diversos clientes serão atendidos.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O time de preenchimento de ordens se comunica com o time de CRM para garantir que todas as expectativas serão atendidas.</a:t>
            </a:r>
          </a:p>
        </p:txBody>
      </p:sp>
    </p:spTree>
    <p:extLst>
      <p:ext uri="{BB962C8B-B14F-4D97-AF65-F5344CB8AC3E}">
        <p14:creationId xmlns:p14="http://schemas.microsoft.com/office/powerpoint/2010/main" val="37097304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Preenchimento de ordens – Desenvolver framework de métricas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3C383A-FB96-45BA-A44D-39DD68E9C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2" t="20601" r="21651" b="15001"/>
          <a:stretch/>
        </p:blipFill>
        <p:spPr>
          <a:xfrm>
            <a:off x="121248" y="2152452"/>
            <a:ext cx="3456384" cy="278936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EA007303-19FD-4A3A-BB41-F26C555E70D4}"/>
              </a:ext>
            </a:extLst>
          </p:cNvPr>
          <p:cNvSpPr/>
          <p:nvPr/>
        </p:nvSpPr>
        <p:spPr>
          <a:xfrm>
            <a:off x="352152" y="4257902"/>
            <a:ext cx="792088" cy="30735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417622-DEEC-4BA8-80B6-F0BFC6F24164}"/>
              </a:ext>
            </a:extLst>
          </p:cNvPr>
          <p:cNvSpPr txBox="1"/>
          <p:nvPr/>
        </p:nvSpPr>
        <p:spPr>
          <a:xfrm>
            <a:off x="3779912" y="2152452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Análogo aos anteriores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Pode incluir tempo de O2C, </a:t>
            </a:r>
            <a:r>
              <a:rPr lang="pt-BR" dirty="0" err="1">
                <a:latin typeface="Cambria" pitchFamily="18" charset="0"/>
              </a:rPr>
              <a:t>fill</a:t>
            </a:r>
            <a:r>
              <a:rPr lang="pt-BR" dirty="0">
                <a:latin typeface="Cambria" pitchFamily="18" charset="0"/>
              </a:rPr>
              <a:t> rate dos pedidos</a:t>
            </a:r>
          </a:p>
        </p:txBody>
      </p:sp>
    </p:spTree>
    <p:extLst>
      <p:ext uri="{BB962C8B-B14F-4D97-AF65-F5344CB8AC3E}">
        <p14:creationId xmlns:p14="http://schemas.microsoft.com/office/powerpoint/2010/main" val="25632332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Preenchimento de ordens – Gerar e comunicar ordens, entrar ordens, processar ordens.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3C383A-FB96-45BA-A44D-39DD68E9C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2" t="20601" r="21651" b="15001"/>
          <a:stretch/>
        </p:blipFill>
        <p:spPr>
          <a:xfrm>
            <a:off x="121248" y="2152452"/>
            <a:ext cx="3456384" cy="278936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EA007303-19FD-4A3A-BB41-F26C555E70D4}"/>
              </a:ext>
            </a:extLst>
          </p:cNvPr>
          <p:cNvSpPr/>
          <p:nvPr/>
        </p:nvSpPr>
        <p:spPr>
          <a:xfrm>
            <a:off x="2555776" y="2689969"/>
            <a:ext cx="792088" cy="88304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417622-DEEC-4BA8-80B6-F0BFC6F24164}"/>
              </a:ext>
            </a:extLst>
          </p:cNvPr>
          <p:cNvSpPr txBox="1"/>
          <p:nvPr/>
        </p:nvSpPr>
        <p:spPr>
          <a:xfrm>
            <a:off x="3779912" y="2152452"/>
            <a:ext cx="51125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Primeiramente, ordens são geradas e comunicadas (em geral vêm do CRM)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Em seguida, membro do time de preenchimento de ordens dá entrada no sistema, edita a ordem e repassa para o CRM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No processamento, é checado se há inventário, checado se o cliente possui crédito e a ordem então é processada.</a:t>
            </a:r>
          </a:p>
        </p:txBody>
      </p:sp>
    </p:spTree>
    <p:extLst>
      <p:ext uri="{BB962C8B-B14F-4D97-AF65-F5344CB8AC3E}">
        <p14:creationId xmlns:p14="http://schemas.microsoft.com/office/powerpoint/2010/main" val="13419937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Preenchimento de ordens – Lidar com documentação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3C383A-FB96-45BA-A44D-39DD68E9C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2" t="20601" r="21651" b="15001"/>
          <a:stretch/>
        </p:blipFill>
        <p:spPr>
          <a:xfrm>
            <a:off x="121248" y="2152452"/>
            <a:ext cx="3456384" cy="278936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EA007303-19FD-4A3A-BB41-F26C555E70D4}"/>
              </a:ext>
            </a:extLst>
          </p:cNvPr>
          <p:cNvSpPr/>
          <p:nvPr/>
        </p:nvSpPr>
        <p:spPr>
          <a:xfrm>
            <a:off x="2521520" y="3501008"/>
            <a:ext cx="792088" cy="3226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417622-DEEC-4BA8-80B6-F0BFC6F24164}"/>
              </a:ext>
            </a:extLst>
          </p:cNvPr>
          <p:cNvSpPr txBox="1"/>
          <p:nvPr/>
        </p:nvSpPr>
        <p:spPr>
          <a:xfrm>
            <a:off x="3779912" y="2152452"/>
            <a:ext cx="51125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Neste </a:t>
            </a:r>
            <a:r>
              <a:rPr lang="pt-BR" dirty="0" err="1">
                <a:latin typeface="Cambria" pitchFamily="18" charset="0"/>
              </a:rPr>
              <a:t>subprocesso</a:t>
            </a:r>
            <a:r>
              <a:rPr lang="pt-BR" dirty="0">
                <a:latin typeface="Cambria" pitchFamily="18" charset="0"/>
              </a:rPr>
              <a:t> o time lida com toda a documentação e prepara o </a:t>
            </a:r>
            <a:r>
              <a:rPr lang="pt-BR" dirty="0" err="1">
                <a:latin typeface="Cambria" pitchFamily="18" charset="0"/>
              </a:rPr>
              <a:t>bill</a:t>
            </a:r>
            <a:r>
              <a:rPr lang="pt-BR" dirty="0">
                <a:latin typeface="Cambria" pitchFamily="18" charset="0"/>
              </a:rPr>
              <a:t> </a:t>
            </a:r>
            <a:r>
              <a:rPr lang="pt-BR" dirty="0" err="1">
                <a:latin typeface="Cambria" pitchFamily="18" charset="0"/>
              </a:rPr>
              <a:t>of</a:t>
            </a:r>
            <a:r>
              <a:rPr lang="pt-BR" dirty="0">
                <a:latin typeface="Cambria" pitchFamily="18" charset="0"/>
              </a:rPr>
              <a:t> </a:t>
            </a:r>
            <a:r>
              <a:rPr lang="pt-BR" dirty="0" err="1">
                <a:latin typeface="Cambria" pitchFamily="18" charset="0"/>
              </a:rPr>
              <a:t>lading</a:t>
            </a:r>
            <a:r>
              <a:rPr lang="pt-BR" dirty="0">
                <a:latin typeface="Cambria" pitchFamily="18" charset="0"/>
              </a:rPr>
              <a:t> (documento que reconhece que as mercadorias foram carregadas ou recebidas para embarque)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Instruções de </a:t>
            </a:r>
            <a:r>
              <a:rPr lang="pt-BR" dirty="0" err="1">
                <a:latin typeface="Cambria" pitchFamily="18" charset="0"/>
              </a:rPr>
              <a:t>picking</a:t>
            </a:r>
            <a:r>
              <a:rPr lang="pt-BR" dirty="0">
                <a:latin typeface="Cambria" pitchFamily="18" charset="0"/>
              </a:rPr>
              <a:t>, </a:t>
            </a:r>
            <a:r>
              <a:rPr lang="pt-BR" i="1" dirty="0" err="1">
                <a:latin typeface="Cambria" pitchFamily="18" charset="0"/>
              </a:rPr>
              <a:t>Packing</a:t>
            </a:r>
            <a:r>
              <a:rPr lang="pt-BR" i="1" dirty="0">
                <a:latin typeface="Cambria" pitchFamily="18" charset="0"/>
              </a:rPr>
              <a:t> </a:t>
            </a:r>
            <a:r>
              <a:rPr lang="pt-BR" i="1" dirty="0" err="1">
                <a:latin typeface="Cambria" pitchFamily="18" charset="0"/>
              </a:rPr>
              <a:t>slips</a:t>
            </a:r>
            <a:r>
              <a:rPr lang="pt-BR" i="1" dirty="0">
                <a:latin typeface="Cambria" pitchFamily="18" charset="0"/>
              </a:rPr>
              <a:t> e </a:t>
            </a:r>
            <a:r>
              <a:rPr lang="pt-BR" i="1" dirty="0" err="1">
                <a:latin typeface="Cambria" pitchFamily="18" charset="0"/>
              </a:rPr>
              <a:t>Invoice</a:t>
            </a:r>
            <a:endParaRPr lang="pt-BR" i="1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i="1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i="1" dirty="0">
                <a:latin typeface="Cambria" pitchFamily="18" charset="0"/>
              </a:rPr>
              <a:t>A diferença entre </a:t>
            </a:r>
            <a:r>
              <a:rPr lang="pt-BR" i="1" dirty="0" err="1">
                <a:latin typeface="Cambria" pitchFamily="18" charset="0"/>
              </a:rPr>
              <a:t>packing</a:t>
            </a:r>
            <a:r>
              <a:rPr lang="pt-BR" i="1" dirty="0">
                <a:latin typeface="Cambria" pitchFamily="18" charset="0"/>
              </a:rPr>
              <a:t> </a:t>
            </a:r>
            <a:r>
              <a:rPr lang="pt-BR" i="1" dirty="0" err="1">
                <a:latin typeface="Cambria" pitchFamily="18" charset="0"/>
              </a:rPr>
              <a:t>slip</a:t>
            </a:r>
            <a:r>
              <a:rPr lang="pt-BR" i="1" dirty="0">
                <a:latin typeface="Cambria" pitchFamily="18" charset="0"/>
              </a:rPr>
              <a:t> e </a:t>
            </a:r>
            <a:r>
              <a:rPr lang="pt-BR" i="1" dirty="0" err="1">
                <a:latin typeface="Cambria" pitchFamily="18" charset="0"/>
              </a:rPr>
              <a:t>invoice</a:t>
            </a:r>
            <a:r>
              <a:rPr lang="pt-BR" dirty="0">
                <a:latin typeface="Cambria" pitchFamily="18" charset="0"/>
              </a:rPr>
              <a:t>  é para onde o documento é enviado.  </a:t>
            </a:r>
            <a:r>
              <a:rPr lang="pt-BR" dirty="0" err="1">
                <a:latin typeface="Cambria" pitchFamily="18" charset="0"/>
              </a:rPr>
              <a:t>Invoice</a:t>
            </a:r>
            <a:r>
              <a:rPr lang="pt-BR" dirty="0">
                <a:latin typeface="Cambria" pitchFamily="18" charset="0"/>
              </a:rPr>
              <a:t> vai para a pessoa responsável por pagar a conta e o </a:t>
            </a:r>
            <a:r>
              <a:rPr lang="pt-BR" dirty="0" err="1">
                <a:latin typeface="Cambria" pitchFamily="18" charset="0"/>
              </a:rPr>
              <a:t>packing</a:t>
            </a:r>
            <a:r>
              <a:rPr lang="pt-BR" dirty="0">
                <a:latin typeface="Cambria" pitchFamily="18" charset="0"/>
              </a:rPr>
              <a:t> </a:t>
            </a:r>
            <a:r>
              <a:rPr lang="pt-BR" dirty="0" err="1">
                <a:latin typeface="Cambria" pitchFamily="18" charset="0"/>
              </a:rPr>
              <a:t>slip</a:t>
            </a:r>
            <a:r>
              <a:rPr lang="pt-BR" dirty="0">
                <a:latin typeface="Cambria" pitchFamily="18" charset="0"/>
              </a:rPr>
              <a:t> é incluído na caixa de mercadorias e enviado para quem vai receber (pode ser a mesma pessoa – lista a quantidade de cada produto, data, entre outros)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3249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Preenchimento de ordens – </a:t>
            </a:r>
            <a:r>
              <a:rPr lang="pt-BR" sz="2000" b="1" dirty="0" err="1">
                <a:latin typeface="Cambria" pitchFamily="18" charset="0"/>
              </a:rPr>
              <a:t>Picking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3C383A-FB96-45BA-A44D-39DD68E9C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2" t="20601" r="21651" b="15001"/>
          <a:stretch/>
        </p:blipFill>
        <p:spPr>
          <a:xfrm>
            <a:off x="121248" y="2152452"/>
            <a:ext cx="3456384" cy="278936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EA007303-19FD-4A3A-BB41-F26C555E70D4}"/>
              </a:ext>
            </a:extLst>
          </p:cNvPr>
          <p:cNvSpPr/>
          <p:nvPr/>
        </p:nvSpPr>
        <p:spPr>
          <a:xfrm>
            <a:off x="2521520" y="3789040"/>
            <a:ext cx="792088" cy="3226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417622-DEEC-4BA8-80B6-F0BFC6F24164}"/>
              </a:ext>
            </a:extLst>
          </p:cNvPr>
          <p:cNvSpPr txBox="1"/>
          <p:nvPr/>
        </p:nvSpPr>
        <p:spPr>
          <a:xfrm>
            <a:off x="3779912" y="2152452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Na etapa de </a:t>
            </a:r>
            <a:r>
              <a:rPr lang="pt-BR" dirty="0" err="1">
                <a:latin typeface="Cambria" pitchFamily="18" charset="0"/>
              </a:rPr>
              <a:t>picking</a:t>
            </a:r>
            <a:r>
              <a:rPr lang="pt-BR" dirty="0">
                <a:latin typeface="Cambria" pitchFamily="18" charset="0"/>
              </a:rPr>
              <a:t> a mercadoria é separada e preparada, embalada e armazenada para carga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6284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Preenchimento de ordens – </a:t>
            </a:r>
            <a:r>
              <a:rPr lang="pt-BR" sz="2000" b="1" dirty="0" err="1">
                <a:latin typeface="Cambria" pitchFamily="18" charset="0"/>
              </a:rPr>
              <a:t>Deliver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3C383A-FB96-45BA-A44D-39DD68E9C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2" t="20601" r="21651" b="15001"/>
          <a:stretch/>
        </p:blipFill>
        <p:spPr>
          <a:xfrm>
            <a:off x="121248" y="2152452"/>
            <a:ext cx="3456384" cy="278936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EA007303-19FD-4A3A-BB41-F26C555E70D4}"/>
              </a:ext>
            </a:extLst>
          </p:cNvPr>
          <p:cNvSpPr/>
          <p:nvPr/>
        </p:nvSpPr>
        <p:spPr>
          <a:xfrm>
            <a:off x="2512376" y="4083788"/>
            <a:ext cx="792088" cy="3226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417622-DEEC-4BA8-80B6-F0BFC6F24164}"/>
              </a:ext>
            </a:extLst>
          </p:cNvPr>
          <p:cNvSpPr txBox="1"/>
          <p:nvPr/>
        </p:nvSpPr>
        <p:spPr>
          <a:xfrm>
            <a:off x="3779912" y="2152452"/>
            <a:ext cx="51125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Além da entrega em si a equipe de preenchimento de ordens deve preparar outros documentos relativos ao embarque e pagar a conta do frete. Também fornecem informações para o time de  CRM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484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Preenchimento de ordens – Realizar atividades de pós-entrega e medir desempenho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3C383A-FB96-45BA-A44D-39DD68E9C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2" t="20601" r="21651" b="15001"/>
          <a:stretch/>
        </p:blipFill>
        <p:spPr>
          <a:xfrm>
            <a:off x="121248" y="2152452"/>
            <a:ext cx="3456384" cy="278936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EA007303-19FD-4A3A-BB41-F26C555E70D4}"/>
              </a:ext>
            </a:extLst>
          </p:cNvPr>
          <p:cNvSpPr/>
          <p:nvPr/>
        </p:nvSpPr>
        <p:spPr>
          <a:xfrm>
            <a:off x="2522664" y="4365104"/>
            <a:ext cx="792088" cy="3226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417622-DEEC-4BA8-80B6-F0BFC6F24164}"/>
              </a:ext>
            </a:extLst>
          </p:cNvPr>
          <p:cNvSpPr txBox="1"/>
          <p:nvPr/>
        </p:nvSpPr>
        <p:spPr>
          <a:xfrm>
            <a:off x="3779912" y="2152452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Receber e postar pagamento, registrar não pagamento de cliente e eventualmente gerenciar retorno da mercadoria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4335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Gerenciamento do fluxo de manufatura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22D6314-CC31-4DFE-A656-3AD3FBC29D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7600" r="35825" b="9778"/>
          <a:stretch/>
        </p:blipFill>
        <p:spPr>
          <a:xfrm>
            <a:off x="899592" y="1196752"/>
            <a:ext cx="6347110" cy="506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068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Gerenciamento do fluxo de manufatura – Revisar estratégias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22D6314-CC31-4DFE-A656-3AD3FBC29D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7600" r="35825" b="9778"/>
          <a:stretch/>
        </p:blipFill>
        <p:spPr>
          <a:xfrm>
            <a:off x="320716" y="1592155"/>
            <a:ext cx="4021405" cy="321211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803D220-25D4-4941-8DA8-2F7B63FC2BF1}"/>
              </a:ext>
            </a:extLst>
          </p:cNvPr>
          <p:cNvSpPr/>
          <p:nvPr/>
        </p:nvSpPr>
        <p:spPr>
          <a:xfrm>
            <a:off x="539552" y="2213340"/>
            <a:ext cx="936104" cy="3515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2709828-A8A9-4F1F-B962-A0070B18EB9F}"/>
              </a:ext>
            </a:extLst>
          </p:cNvPr>
          <p:cNvSpPr txBox="1"/>
          <p:nvPr/>
        </p:nvSpPr>
        <p:spPr>
          <a:xfrm>
            <a:off x="4367241" y="1599277"/>
            <a:ext cx="44644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Processo começa com o time revisando as estratégias funcionais de marketing, logística, manufatura,  e compras.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Tal procedimento ajuda a identificar expertise e eventuais mudanças de tecnologia necessárias para operacionalizar o fluxo de manufatura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9347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fluxo de manufatura – Determinar grau de flexibilidade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22D6314-CC31-4DFE-A656-3AD3FBC29D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7600" r="35825" b="9778"/>
          <a:stretch/>
        </p:blipFill>
        <p:spPr>
          <a:xfrm>
            <a:off x="320716" y="2089098"/>
            <a:ext cx="4021405" cy="321211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803D220-25D4-4941-8DA8-2F7B63FC2BF1}"/>
              </a:ext>
            </a:extLst>
          </p:cNvPr>
          <p:cNvSpPr/>
          <p:nvPr/>
        </p:nvSpPr>
        <p:spPr>
          <a:xfrm>
            <a:off x="539552" y="3139377"/>
            <a:ext cx="936104" cy="3515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2709828-A8A9-4F1F-B962-A0070B18EB9F}"/>
              </a:ext>
            </a:extLst>
          </p:cNvPr>
          <p:cNvSpPr txBox="1"/>
          <p:nvPr/>
        </p:nvSpPr>
        <p:spPr>
          <a:xfrm>
            <a:off x="4367241" y="2096220"/>
            <a:ext cx="4464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Determina lote mínimo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Tempo de ciclo e nível de expertise necessária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Política de controle de qualidade</a:t>
            </a:r>
          </a:p>
        </p:txBody>
      </p:sp>
    </p:spTree>
    <p:extLst>
      <p:ext uri="{BB962C8B-B14F-4D97-AF65-F5344CB8AC3E}">
        <p14:creationId xmlns:p14="http://schemas.microsoft.com/office/powerpoint/2010/main" val="35572309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fluxo de manufatura – Determinar fronteiras de </a:t>
            </a:r>
            <a:r>
              <a:rPr lang="pt-BR" sz="2000" b="1" dirty="0" err="1">
                <a:latin typeface="Cambria" pitchFamily="18" charset="0"/>
              </a:rPr>
              <a:t>Push</a:t>
            </a:r>
            <a:r>
              <a:rPr lang="pt-BR" sz="2000" b="1" dirty="0">
                <a:latin typeface="Cambria" pitchFamily="18" charset="0"/>
              </a:rPr>
              <a:t>/</a:t>
            </a:r>
            <a:r>
              <a:rPr lang="pt-BR" sz="2000" b="1" dirty="0" err="1">
                <a:latin typeface="Cambria" pitchFamily="18" charset="0"/>
              </a:rPr>
              <a:t>Pull</a:t>
            </a:r>
            <a:r>
              <a:rPr lang="pt-BR" sz="2000" b="1" dirty="0">
                <a:latin typeface="Cambria" pitchFamily="18" charset="0"/>
              </a:rPr>
              <a:t> (Aonde empurrar e aonde puxar a produção?)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22D6314-CC31-4DFE-A656-3AD3FBC29D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7600" r="35825" b="9778"/>
          <a:stretch/>
        </p:blipFill>
        <p:spPr>
          <a:xfrm>
            <a:off x="320716" y="2089098"/>
            <a:ext cx="4021405" cy="321211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803D220-25D4-4941-8DA8-2F7B63FC2BF1}"/>
              </a:ext>
            </a:extLst>
          </p:cNvPr>
          <p:cNvSpPr/>
          <p:nvPr/>
        </p:nvSpPr>
        <p:spPr>
          <a:xfrm>
            <a:off x="539552" y="3519371"/>
            <a:ext cx="936104" cy="3515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AFEFFFB-3326-423A-93A7-E2BBFBD8A4BC}"/>
              </a:ext>
            </a:extLst>
          </p:cNvPr>
          <p:cNvSpPr txBox="1"/>
          <p:nvPr/>
        </p:nvSpPr>
        <p:spPr>
          <a:xfrm>
            <a:off x="4367241" y="2096220"/>
            <a:ext cx="44644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Depende diretamente do nível de serviço e do cliente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 err="1">
                <a:latin typeface="Cambria" pitchFamily="18" charset="0"/>
              </a:rPr>
              <a:t>Postponement</a:t>
            </a:r>
            <a:r>
              <a:rPr lang="pt-BR" dirty="0">
                <a:latin typeface="Cambria" pitchFamily="18" charset="0"/>
              </a:rPr>
              <a:t> apesar de bom em termos operacionais pode levar a lead times mais longos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Com base nos clientes, </a:t>
            </a:r>
            <a:r>
              <a:rPr lang="pt-BR" b="1" dirty="0">
                <a:solidFill>
                  <a:srgbClr val="C00000"/>
                </a:solidFill>
                <a:latin typeface="Cambria" pitchFamily="18" charset="0"/>
              </a:rPr>
              <a:t>pontos de desacoplamento</a:t>
            </a:r>
            <a:r>
              <a:rPr lang="pt-BR" dirty="0">
                <a:latin typeface="Cambria" pitchFamily="18" charset="0"/>
              </a:rPr>
              <a:t> são estabelecidos de forma a saber que parte da cadeia produtiva trabalhará com pedidos reais e qual trabalhará com previsão</a:t>
            </a:r>
          </a:p>
        </p:txBody>
      </p:sp>
    </p:spTree>
    <p:extLst>
      <p:ext uri="{BB962C8B-B14F-4D97-AF65-F5344CB8AC3E}">
        <p14:creationId xmlns:p14="http://schemas.microsoft.com/office/powerpoint/2010/main" val="9270023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fluxo de manufatura – Identificar restrições e requerimentos de manufatura e </a:t>
            </a:r>
            <a:r>
              <a:rPr lang="pt-BR" sz="2000" b="1" dirty="0" err="1">
                <a:latin typeface="Cambria" pitchFamily="18" charset="0"/>
              </a:rPr>
              <a:t>capabilidades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22D6314-CC31-4DFE-A656-3AD3FBC29D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7600" r="35825" b="9778"/>
          <a:stretch/>
        </p:blipFill>
        <p:spPr>
          <a:xfrm>
            <a:off x="320716" y="2089098"/>
            <a:ext cx="4021405" cy="321211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803D220-25D4-4941-8DA8-2F7B63FC2BF1}"/>
              </a:ext>
            </a:extLst>
          </p:cNvPr>
          <p:cNvSpPr/>
          <p:nvPr/>
        </p:nvSpPr>
        <p:spPr>
          <a:xfrm>
            <a:off x="539552" y="3933056"/>
            <a:ext cx="936104" cy="7200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AFEFFFB-3326-423A-93A7-E2BBFBD8A4BC}"/>
              </a:ext>
            </a:extLst>
          </p:cNvPr>
          <p:cNvSpPr txBox="1"/>
          <p:nvPr/>
        </p:nvSpPr>
        <p:spPr>
          <a:xfrm>
            <a:off x="4367241" y="2096220"/>
            <a:ext cx="44644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Identificar restrições que impactem na capacidade produtiva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Mínimo tempo de ciclo, mínimo tamanho de lote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Caso tais restrições estejam nos fornecedores pode ser tomada a decisão de desenvolver estes fornecedores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0115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fluxo de manufatura – Criar framework de métricas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22D6314-CC31-4DFE-A656-3AD3FBC29D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7600" r="35825" b="9778"/>
          <a:stretch/>
        </p:blipFill>
        <p:spPr>
          <a:xfrm>
            <a:off x="320716" y="2089098"/>
            <a:ext cx="4021405" cy="321211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803D220-25D4-4941-8DA8-2F7B63FC2BF1}"/>
              </a:ext>
            </a:extLst>
          </p:cNvPr>
          <p:cNvSpPr/>
          <p:nvPr/>
        </p:nvSpPr>
        <p:spPr>
          <a:xfrm>
            <a:off x="539552" y="4653136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AFEFFFB-3326-423A-93A7-E2BBFBD8A4BC}"/>
              </a:ext>
            </a:extLst>
          </p:cNvPr>
          <p:cNvSpPr txBox="1"/>
          <p:nvPr/>
        </p:nvSpPr>
        <p:spPr>
          <a:xfrm>
            <a:off x="4367241" y="2096220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Assim como nos outros anteriores é necessário desenvolver um framework de métricas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9318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fluxo de manufatura – Determinar roteiro e velocidade (ritmo) do fluxo na manufatura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22D6314-CC31-4DFE-A656-3AD3FBC29D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7600" r="35825" b="9778"/>
          <a:stretch/>
        </p:blipFill>
        <p:spPr>
          <a:xfrm>
            <a:off x="320716" y="2089098"/>
            <a:ext cx="4021405" cy="321211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803D220-25D4-4941-8DA8-2F7B63FC2BF1}"/>
              </a:ext>
            </a:extLst>
          </p:cNvPr>
          <p:cNvSpPr/>
          <p:nvPr/>
        </p:nvSpPr>
        <p:spPr>
          <a:xfrm>
            <a:off x="3167844" y="2814299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AFEFFFB-3326-423A-93A7-E2BBFBD8A4BC}"/>
              </a:ext>
            </a:extLst>
          </p:cNvPr>
          <p:cNvSpPr txBox="1"/>
          <p:nvPr/>
        </p:nvSpPr>
        <p:spPr>
          <a:xfrm>
            <a:off x="4367241" y="2096220"/>
            <a:ext cx="4464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Desenvolvimento do MPS transformando a demanda em um plano de produção.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0732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fluxo de manufatura – Planejamento da manufatura e materiais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22D6314-CC31-4DFE-A656-3AD3FBC29D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7600" r="35825" b="9778"/>
          <a:stretch/>
        </p:blipFill>
        <p:spPr>
          <a:xfrm>
            <a:off x="320716" y="2089098"/>
            <a:ext cx="4021405" cy="321211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803D220-25D4-4941-8DA8-2F7B63FC2BF1}"/>
              </a:ext>
            </a:extLst>
          </p:cNvPr>
          <p:cNvSpPr/>
          <p:nvPr/>
        </p:nvSpPr>
        <p:spPr>
          <a:xfrm>
            <a:off x="3167844" y="3429000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AFEFFFB-3326-423A-93A7-E2BBFBD8A4BC}"/>
              </a:ext>
            </a:extLst>
          </p:cNvPr>
          <p:cNvSpPr txBox="1"/>
          <p:nvPr/>
        </p:nvSpPr>
        <p:spPr>
          <a:xfrm>
            <a:off x="4367241" y="2096220"/>
            <a:ext cx="4464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É feito um plano detalhado do planejamento de materiais e capacidade (Equivalente ao RCCP do MRPII)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2690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fluxo de manufatura – Sincronizar capacidade e demanda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22D6314-CC31-4DFE-A656-3AD3FBC29D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7600" r="35825" b="9778"/>
          <a:stretch/>
        </p:blipFill>
        <p:spPr>
          <a:xfrm>
            <a:off x="320716" y="2089098"/>
            <a:ext cx="4021405" cy="321211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803D220-25D4-4941-8DA8-2F7B63FC2BF1}"/>
              </a:ext>
            </a:extLst>
          </p:cNvPr>
          <p:cNvSpPr/>
          <p:nvPr/>
        </p:nvSpPr>
        <p:spPr>
          <a:xfrm>
            <a:off x="3167844" y="3933056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AFEFFFB-3326-423A-93A7-E2BBFBD8A4BC}"/>
              </a:ext>
            </a:extLst>
          </p:cNvPr>
          <p:cNvSpPr txBox="1"/>
          <p:nvPr/>
        </p:nvSpPr>
        <p:spPr>
          <a:xfrm>
            <a:off x="4367241" y="2096220"/>
            <a:ext cx="44644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Demanda e capacidade são sincronizados e são decididos níveis de estoque incluindo matérias-primas, WIP, subcomponentes e embalagem nos diversos elos.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7901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fluxo de manufatura – Medir desempenho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22D6314-CC31-4DFE-A656-3AD3FBC29D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7600" r="35825" b="9778"/>
          <a:stretch/>
        </p:blipFill>
        <p:spPr>
          <a:xfrm>
            <a:off x="320716" y="2089098"/>
            <a:ext cx="4021405" cy="321211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803D220-25D4-4941-8DA8-2F7B63FC2BF1}"/>
              </a:ext>
            </a:extLst>
          </p:cNvPr>
          <p:cNvSpPr/>
          <p:nvPr/>
        </p:nvSpPr>
        <p:spPr>
          <a:xfrm>
            <a:off x="3167844" y="4437112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AFEFFFB-3326-423A-93A7-E2BBFBD8A4BC}"/>
              </a:ext>
            </a:extLst>
          </p:cNvPr>
          <p:cNvSpPr txBox="1"/>
          <p:nvPr/>
        </p:nvSpPr>
        <p:spPr>
          <a:xfrm>
            <a:off x="4367241" y="2096220"/>
            <a:ext cx="4464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Análoga às anteriores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0632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relacionamento com Fornecedores 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2D7BC80-F24D-4BAD-BC6D-68FEC221A4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978" r="21651" b="16778"/>
          <a:stretch/>
        </p:blipFill>
        <p:spPr>
          <a:xfrm>
            <a:off x="1259632" y="1378531"/>
            <a:ext cx="6192688" cy="491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003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388D66D-1E78-4726-BE5A-52422690B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978" r="21651" b="16778"/>
          <a:stretch/>
        </p:blipFill>
        <p:spPr>
          <a:xfrm>
            <a:off x="333681" y="2340434"/>
            <a:ext cx="4032448" cy="320150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relacionamento com Fornecedores – Revisar estratégia de manufatura e compras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70939F-16C0-4D41-8F4A-81DCC979F188}"/>
              </a:ext>
            </a:extLst>
          </p:cNvPr>
          <p:cNvSpPr/>
          <p:nvPr/>
        </p:nvSpPr>
        <p:spPr>
          <a:xfrm>
            <a:off x="504684" y="3046130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394890-2AAA-4FFC-98F9-ABFADB58264E}"/>
              </a:ext>
            </a:extLst>
          </p:cNvPr>
          <p:cNvSpPr txBox="1"/>
          <p:nvPr/>
        </p:nvSpPr>
        <p:spPr>
          <a:xfrm>
            <a:off x="4367233" y="2318381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O objetivo deste processo é desenvolver níveis de serviço adequados com base nas estratégias</a:t>
            </a:r>
          </a:p>
        </p:txBody>
      </p:sp>
    </p:spTree>
    <p:extLst>
      <p:ext uri="{BB962C8B-B14F-4D97-AF65-F5344CB8AC3E}">
        <p14:creationId xmlns:p14="http://schemas.microsoft.com/office/powerpoint/2010/main" val="11884970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388D66D-1E78-4726-BE5A-52422690B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978" r="21651" b="16778"/>
          <a:stretch/>
        </p:blipFill>
        <p:spPr>
          <a:xfrm>
            <a:off x="333681" y="2340434"/>
            <a:ext cx="4032448" cy="320150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relacionamento com Fornecedores – Identificar critérios para categorizar os fornecedores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70939F-16C0-4D41-8F4A-81DCC979F188}"/>
              </a:ext>
            </a:extLst>
          </p:cNvPr>
          <p:cNvSpPr/>
          <p:nvPr/>
        </p:nvSpPr>
        <p:spPr>
          <a:xfrm>
            <a:off x="504684" y="3461575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394890-2AAA-4FFC-98F9-ABFADB58264E}"/>
              </a:ext>
            </a:extLst>
          </p:cNvPr>
          <p:cNvSpPr txBox="1"/>
          <p:nvPr/>
        </p:nvSpPr>
        <p:spPr>
          <a:xfrm>
            <a:off x="4367233" y="2318381"/>
            <a:ext cx="44644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Entre os critérios estão: Lucratividade, crescimento e estabilidade do fornecedor.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O quão críticos são os componentes comprados.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Volume comprado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Capacidade de fornecimento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Cultura de inovação do fornecedor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Níveis de qualidade do fornecedor</a:t>
            </a:r>
          </a:p>
        </p:txBody>
      </p:sp>
    </p:spTree>
    <p:extLst>
      <p:ext uri="{BB962C8B-B14F-4D97-AF65-F5344CB8AC3E}">
        <p14:creationId xmlns:p14="http://schemas.microsoft.com/office/powerpoint/2010/main" val="38334263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388D66D-1E78-4726-BE5A-52422690B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978" r="21651" b="16778"/>
          <a:stretch/>
        </p:blipFill>
        <p:spPr>
          <a:xfrm>
            <a:off x="333681" y="2340434"/>
            <a:ext cx="4032448" cy="320150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relacionamento com Fornecedores – Desenvolver diretrizes para grau de customização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70939F-16C0-4D41-8F4A-81DCC979F188}"/>
              </a:ext>
            </a:extLst>
          </p:cNvPr>
          <p:cNvSpPr/>
          <p:nvPr/>
        </p:nvSpPr>
        <p:spPr>
          <a:xfrm>
            <a:off x="539552" y="3917178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394890-2AAA-4FFC-98F9-ABFADB58264E}"/>
              </a:ext>
            </a:extLst>
          </p:cNvPr>
          <p:cNvSpPr txBox="1"/>
          <p:nvPr/>
        </p:nvSpPr>
        <p:spPr>
          <a:xfrm>
            <a:off x="4367233" y="2318381"/>
            <a:ext cx="4464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Para tal, há de se considerar implicações de custo e qualidade.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Os times precisam sentar juntos e entender o grau de customização necessário (que pode levar à implementação de iniciativas como CPFR por exemplo)</a:t>
            </a:r>
          </a:p>
        </p:txBody>
      </p:sp>
    </p:spTree>
    <p:extLst>
      <p:ext uri="{BB962C8B-B14F-4D97-AF65-F5344CB8AC3E}">
        <p14:creationId xmlns:p14="http://schemas.microsoft.com/office/powerpoint/2010/main" val="22888683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388D66D-1E78-4726-BE5A-52422690B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978" r="21651" b="16778"/>
          <a:stretch/>
        </p:blipFill>
        <p:spPr>
          <a:xfrm>
            <a:off x="333681" y="2340434"/>
            <a:ext cx="4032448" cy="320150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relacionamento com Fornecedores – Desenvolver métricas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70939F-16C0-4D41-8F4A-81DCC979F188}"/>
              </a:ext>
            </a:extLst>
          </p:cNvPr>
          <p:cNvSpPr/>
          <p:nvPr/>
        </p:nvSpPr>
        <p:spPr>
          <a:xfrm>
            <a:off x="539552" y="4349706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394890-2AAA-4FFC-98F9-ABFADB58264E}"/>
              </a:ext>
            </a:extLst>
          </p:cNvPr>
          <p:cNvSpPr txBox="1"/>
          <p:nvPr/>
        </p:nvSpPr>
        <p:spPr>
          <a:xfrm>
            <a:off x="4367233" y="2318381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Neste caso há uma particularidade pois as métricas irão medir o sucesso do relacionamento com os fornecedores</a:t>
            </a:r>
          </a:p>
        </p:txBody>
      </p:sp>
    </p:spTree>
    <p:extLst>
      <p:ext uri="{BB962C8B-B14F-4D97-AF65-F5344CB8AC3E}">
        <p14:creationId xmlns:p14="http://schemas.microsoft.com/office/powerpoint/2010/main" val="23464416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388D66D-1E78-4726-BE5A-52422690B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978" r="21651" b="16778"/>
          <a:stretch/>
        </p:blipFill>
        <p:spPr>
          <a:xfrm>
            <a:off x="333681" y="2340434"/>
            <a:ext cx="4032448" cy="320150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relacionamento com Fornecedores – Desenvolver diretrizes para dividir benefícios de melhoria de processos com os fornecedores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70939F-16C0-4D41-8F4A-81DCC979F188}"/>
              </a:ext>
            </a:extLst>
          </p:cNvPr>
          <p:cNvSpPr/>
          <p:nvPr/>
        </p:nvSpPr>
        <p:spPr>
          <a:xfrm>
            <a:off x="539552" y="4783377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394890-2AAA-4FFC-98F9-ABFADB58264E}"/>
              </a:ext>
            </a:extLst>
          </p:cNvPr>
          <p:cNvSpPr txBox="1"/>
          <p:nvPr/>
        </p:nvSpPr>
        <p:spPr>
          <a:xfrm>
            <a:off x="4367233" y="2318381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Por exemplo o </a:t>
            </a:r>
            <a:r>
              <a:rPr lang="pt-BR" dirty="0" err="1">
                <a:latin typeface="Cambria" pitchFamily="18" charset="0"/>
              </a:rPr>
              <a:t>Wal</a:t>
            </a:r>
            <a:r>
              <a:rPr lang="pt-BR" dirty="0">
                <a:latin typeface="Cambria" pitchFamily="18" charset="0"/>
              </a:rPr>
              <a:t> Mart decidiu dividir as economias de custos em 3: 1/3 para eles, 1/3 para os fornecedores e 1/3 para os clientes  </a:t>
            </a:r>
          </a:p>
        </p:txBody>
      </p:sp>
    </p:spTree>
    <p:extLst>
      <p:ext uri="{BB962C8B-B14F-4D97-AF65-F5344CB8AC3E}">
        <p14:creationId xmlns:p14="http://schemas.microsoft.com/office/powerpoint/2010/main" val="39598533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388D66D-1E78-4726-BE5A-52422690B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978" r="21651" b="16778"/>
          <a:stretch/>
        </p:blipFill>
        <p:spPr>
          <a:xfrm>
            <a:off x="333681" y="2340434"/>
            <a:ext cx="4032448" cy="320150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relacionamento com Fornecedores – Diferenciar os fornecedores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70939F-16C0-4D41-8F4A-81DCC979F188}"/>
              </a:ext>
            </a:extLst>
          </p:cNvPr>
          <p:cNvSpPr/>
          <p:nvPr/>
        </p:nvSpPr>
        <p:spPr>
          <a:xfrm>
            <a:off x="3167844" y="2927665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394890-2AAA-4FFC-98F9-ABFADB58264E}"/>
              </a:ext>
            </a:extLst>
          </p:cNvPr>
          <p:cNvSpPr txBox="1"/>
          <p:nvPr/>
        </p:nvSpPr>
        <p:spPr>
          <a:xfrm>
            <a:off x="4367233" y="2318381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Categorizar para identificar fornecedores-chave.</a:t>
            </a:r>
          </a:p>
        </p:txBody>
      </p:sp>
    </p:spTree>
    <p:extLst>
      <p:ext uri="{BB962C8B-B14F-4D97-AF65-F5344CB8AC3E}">
        <p14:creationId xmlns:p14="http://schemas.microsoft.com/office/powerpoint/2010/main" val="22169407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388D66D-1E78-4726-BE5A-52422690B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978" r="21651" b="16778"/>
          <a:stretch/>
        </p:blipFill>
        <p:spPr>
          <a:xfrm>
            <a:off x="333681" y="2340434"/>
            <a:ext cx="4032448" cy="320150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relacionamento com Fornecedores – Selecionar um time de gerenciamento para cada fornecedor-chave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70939F-16C0-4D41-8F4A-81DCC979F188}"/>
              </a:ext>
            </a:extLst>
          </p:cNvPr>
          <p:cNvSpPr/>
          <p:nvPr/>
        </p:nvSpPr>
        <p:spPr>
          <a:xfrm>
            <a:off x="3167844" y="3284984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394890-2AAA-4FFC-98F9-ABFADB58264E}"/>
              </a:ext>
            </a:extLst>
          </p:cNvPr>
          <p:cNvSpPr txBox="1"/>
          <p:nvPr/>
        </p:nvSpPr>
        <p:spPr>
          <a:xfrm>
            <a:off x="4367233" y="2318381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Cada fornecedor é atribuído à uma equipe específica</a:t>
            </a:r>
          </a:p>
        </p:txBody>
      </p:sp>
    </p:spTree>
    <p:extLst>
      <p:ext uri="{BB962C8B-B14F-4D97-AF65-F5344CB8AC3E}">
        <p14:creationId xmlns:p14="http://schemas.microsoft.com/office/powerpoint/2010/main" val="33451716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388D66D-1E78-4726-BE5A-52422690B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978" r="21651" b="16778"/>
          <a:stretch/>
        </p:blipFill>
        <p:spPr>
          <a:xfrm>
            <a:off x="333681" y="2340434"/>
            <a:ext cx="4032448" cy="320150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relacionamento com Fornecedores – Selecionar um time de gerenciamento para cada fornecedor-chave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70939F-16C0-4D41-8F4A-81DCC979F188}"/>
              </a:ext>
            </a:extLst>
          </p:cNvPr>
          <p:cNvSpPr/>
          <p:nvPr/>
        </p:nvSpPr>
        <p:spPr>
          <a:xfrm>
            <a:off x="3167844" y="3284984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394890-2AAA-4FFC-98F9-ABFADB58264E}"/>
              </a:ext>
            </a:extLst>
          </p:cNvPr>
          <p:cNvSpPr txBox="1"/>
          <p:nvPr/>
        </p:nvSpPr>
        <p:spPr>
          <a:xfrm>
            <a:off x="4367233" y="2318381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Cada fornecedor é atribuído à uma equipe específica</a:t>
            </a:r>
          </a:p>
        </p:txBody>
      </p:sp>
    </p:spTree>
    <p:extLst>
      <p:ext uri="{BB962C8B-B14F-4D97-AF65-F5344CB8AC3E}">
        <p14:creationId xmlns:p14="http://schemas.microsoft.com/office/powerpoint/2010/main" val="29564910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388D66D-1E78-4726-BE5A-52422690B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978" r="21651" b="16778"/>
          <a:stretch/>
        </p:blipFill>
        <p:spPr>
          <a:xfrm>
            <a:off x="333681" y="2340434"/>
            <a:ext cx="4032448" cy="320150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relacionamento com Fornecedores – Revisar o papel de cada fornecedor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70939F-16C0-4D41-8F4A-81DCC979F188}"/>
              </a:ext>
            </a:extLst>
          </p:cNvPr>
          <p:cNvSpPr/>
          <p:nvPr/>
        </p:nvSpPr>
        <p:spPr>
          <a:xfrm>
            <a:off x="3167844" y="3645024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394890-2AAA-4FFC-98F9-ABFADB58264E}"/>
              </a:ext>
            </a:extLst>
          </p:cNvPr>
          <p:cNvSpPr txBox="1"/>
          <p:nvPr/>
        </p:nvSpPr>
        <p:spPr>
          <a:xfrm>
            <a:off x="4367233" y="2318381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Cada time verifica o papel de cada fornecedor de modo a garantir que cada fornecedor entenda seu papel na SC</a:t>
            </a:r>
          </a:p>
        </p:txBody>
      </p:sp>
    </p:spTree>
    <p:extLst>
      <p:ext uri="{BB962C8B-B14F-4D97-AF65-F5344CB8AC3E}">
        <p14:creationId xmlns:p14="http://schemas.microsoft.com/office/powerpoint/2010/main" val="31277525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388D66D-1E78-4726-BE5A-52422690B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978" r="21651" b="16778"/>
          <a:stretch/>
        </p:blipFill>
        <p:spPr>
          <a:xfrm>
            <a:off x="333681" y="2340434"/>
            <a:ext cx="4032448" cy="320150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relacionamento com Fornecedores – Identificar oportunidades com cada fornecedor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70939F-16C0-4D41-8F4A-81DCC979F188}"/>
              </a:ext>
            </a:extLst>
          </p:cNvPr>
          <p:cNvSpPr/>
          <p:nvPr/>
        </p:nvSpPr>
        <p:spPr>
          <a:xfrm>
            <a:off x="3167844" y="3933056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394890-2AAA-4FFC-98F9-ABFADB58264E}"/>
              </a:ext>
            </a:extLst>
          </p:cNvPr>
          <p:cNvSpPr txBox="1"/>
          <p:nvPr/>
        </p:nvSpPr>
        <p:spPr>
          <a:xfrm>
            <a:off x="4367233" y="2318381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Os times trabalham para identificar oportunidades de melhoria com cada fornecedor</a:t>
            </a:r>
          </a:p>
        </p:txBody>
      </p:sp>
    </p:spTree>
    <p:extLst>
      <p:ext uri="{BB962C8B-B14F-4D97-AF65-F5344CB8AC3E}">
        <p14:creationId xmlns:p14="http://schemas.microsoft.com/office/powerpoint/2010/main" val="6654717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388D66D-1E78-4726-BE5A-52422690B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978" r="21651" b="16778"/>
          <a:stretch/>
        </p:blipFill>
        <p:spPr>
          <a:xfrm>
            <a:off x="333681" y="2340434"/>
            <a:ext cx="4032448" cy="320150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relacionamento com Fornecedores – Desenvolver acordo de nível de serviço e plano de comunicação e implementar os acordos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70939F-16C0-4D41-8F4A-81DCC979F188}"/>
              </a:ext>
            </a:extLst>
          </p:cNvPr>
          <p:cNvSpPr/>
          <p:nvPr/>
        </p:nvSpPr>
        <p:spPr>
          <a:xfrm>
            <a:off x="3167844" y="4293096"/>
            <a:ext cx="936104" cy="6480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394890-2AAA-4FFC-98F9-ABFADB58264E}"/>
              </a:ext>
            </a:extLst>
          </p:cNvPr>
          <p:cNvSpPr txBox="1"/>
          <p:nvPr/>
        </p:nvSpPr>
        <p:spPr>
          <a:xfrm>
            <a:off x="4367233" y="2318381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Times trabalham para identificar os acordos de nível de serviço adequados.</a:t>
            </a:r>
          </a:p>
        </p:txBody>
      </p:sp>
    </p:spTree>
    <p:extLst>
      <p:ext uri="{BB962C8B-B14F-4D97-AF65-F5344CB8AC3E}">
        <p14:creationId xmlns:p14="http://schemas.microsoft.com/office/powerpoint/2010/main" val="37033048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388D66D-1E78-4726-BE5A-52422690B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0978" r="21651" b="16778"/>
          <a:stretch/>
        </p:blipFill>
        <p:spPr>
          <a:xfrm>
            <a:off x="333681" y="2340434"/>
            <a:ext cx="4032448" cy="320150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relacionamento com Fornecedores – Medir performance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D70939F-16C0-4D41-8F4A-81DCC979F188}"/>
              </a:ext>
            </a:extLst>
          </p:cNvPr>
          <p:cNvSpPr/>
          <p:nvPr/>
        </p:nvSpPr>
        <p:spPr>
          <a:xfrm>
            <a:off x="3167844" y="4869160"/>
            <a:ext cx="936104" cy="4320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394890-2AAA-4FFC-98F9-ABFADB58264E}"/>
              </a:ext>
            </a:extLst>
          </p:cNvPr>
          <p:cNvSpPr txBox="1"/>
          <p:nvPr/>
        </p:nvSpPr>
        <p:spPr>
          <a:xfrm>
            <a:off x="4367233" y="2318381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Medir o desempenho</a:t>
            </a:r>
          </a:p>
        </p:txBody>
      </p:sp>
    </p:spTree>
    <p:extLst>
      <p:ext uri="{BB962C8B-B14F-4D97-AF65-F5344CB8AC3E}">
        <p14:creationId xmlns:p14="http://schemas.microsoft.com/office/powerpoint/2010/main" val="2675627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Desenvolvimento de produtos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5CCFC2-76E8-4E37-B505-9FD95419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9200" r="21651" b="18690"/>
          <a:stretch/>
        </p:blipFill>
        <p:spPr>
          <a:xfrm>
            <a:off x="1331640" y="1416244"/>
            <a:ext cx="6102551" cy="483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1625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Desenvolvimento de produtos - Revisar a estratégia de compras, marketing e manufatura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5CCFC2-76E8-4E37-B505-9FD95419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9200" r="21651" b="18690"/>
          <a:stretch/>
        </p:blipFill>
        <p:spPr>
          <a:xfrm>
            <a:off x="310372" y="1795975"/>
            <a:ext cx="4122586" cy="3266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574B476-9FA2-4B8E-A63D-A70D98EECBE5}"/>
              </a:ext>
            </a:extLst>
          </p:cNvPr>
          <p:cNvSpPr/>
          <p:nvPr/>
        </p:nvSpPr>
        <p:spPr>
          <a:xfrm>
            <a:off x="539552" y="2492895"/>
            <a:ext cx="936104" cy="347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5280F5-A1A5-4EDA-ADA2-3838DE1C0B65}"/>
              </a:ext>
            </a:extLst>
          </p:cNvPr>
          <p:cNvSpPr txBox="1"/>
          <p:nvPr/>
        </p:nvSpPr>
        <p:spPr>
          <a:xfrm>
            <a:off x="4432958" y="1791579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Revisão serve para decidir como tais planos irão impactar o desenvolvimento de produtos</a:t>
            </a:r>
          </a:p>
        </p:txBody>
      </p:sp>
    </p:spTree>
    <p:extLst>
      <p:ext uri="{BB962C8B-B14F-4D97-AF65-F5344CB8AC3E}">
        <p14:creationId xmlns:p14="http://schemas.microsoft.com/office/powerpoint/2010/main" val="11145585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Desenvolvimento de produtos – Desenvolver a geração de ideias e processo de triagem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5CCFC2-76E8-4E37-B505-9FD95419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9200" r="21651" b="18690"/>
          <a:stretch/>
        </p:blipFill>
        <p:spPr>
          <a:xfrm>
            <a:off x="310372" y="1795975"/>
            <a:ext cx="4122586" cy="3266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574B476-9FA2-4B8E-A63D-A70D98EECBE5}"/>
              </a:ext>
            </a:extLst>
          </p:cNvPr>
          <p:cNvSpPr/>
          <p:nvPr/>
        </p:nvSpPr>
        <p:spPr>
          <a:xfrm>
            <a:off x="539552" y="2924944"/>
            <a:ext cx="936104" cy="347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5280F5-A1A5-4EDA-ADA2-3838DE1C0B65}"/>
              </a:ext>
            </a:extLst>
          </p:cNvPr>
          <p:cNvSpPr txBox="1"/>
          <p:nvPr/>
        </p:nvSpPr>
        <p:spPr>
          <a:xfrm>
            <a:off x="4432958" y="1791579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Esta etapa determina as fontes de ideias,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Considerar incentivos para desenvolvimento de novos produtos</a:t>
            </a:r>
          </a:p>
          <a:p>
            <a:pPr algn="just"/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2341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Desenvolvimento de produtos – Estabelecer diretrizes para o time </a:t>
            </a:r>
            <a:r>
              <a:rPr lang="pt-BR" sz="2000" b="1" dirty="0" err="1">
                <a:latin typeface="Cambria" pitchFamily="18" charset="0"/>
              </a:rPr>
              <a:t>transfuncional</a:t>
            </a:r>
            <a:r>
              <a:rPr lang="pt-BR" sz="2000" b="1" dirty="0">
                <a:latin typeface="Cambria" pitchFamily="18" charset="0"/>
              </a:rPr>
              <a:t> de desenvolvimento de produtos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5CCFC2-76E8-4E37-B505-9FD95419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9200" r="21651" b="18690"/>
          <a:stretch/>
        </p:blipFill>
        <p:spPr>
          <a:xfrm>
            <a:off x="310372" y="1795975"/>
            <a:ext cx="4122586" cy="3266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574B476-9FA2-4B8E-A63D-A70D98EECBE5}"/>
              </a:ext>
            </a:extLst>
          </p:cNvPr>
          <p:cNvSpPr/>
          <p:nvPr/>
        </p:nvSpPr>
        <p:spPr>
          <a:xfrm>
            <a:off x="539552" y="3284984"/>
            <a:ext cx="936104" cy="347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5280F5-A1A5-4EDA-ADA2-3838DE1C0B65}"/>
              </a:ext>
            </a:extLst>
          </p:cNvPr>
          <p:cNvSpPr txBox="1"/>
          <p:nvPr/>
        </p:nvSpPr>
        <p:spPr>
          <a:xfrm>
            <a:off x="4432958" y="1791579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É importante ter as pessoas certas de cada um dos silos funcionais.</a:t>
            </a:r>
          </a:p>
          <a:p>
            <a:pPr algn="just"/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0147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Desenvolvimento de produtos – Identificar problemas e restrições no lançamento de produtos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5CCFC2-76E8-4E37-B505-9FD95419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9200" r="21651" b="18690"/>
          <a:stretch/>
        </p:blipFill>
        <p:spPr>
          <a:xfrm>
            <a:off x="310372" y="1795975"/>
            <a:ext cx="4122586" cy="3266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574B476-9FA2-4B8E-A63D-A70D98EECBE5}"/>
              </a:ext>
            </a:extLst>
          </p:cNvPr>
          <p:cNvSpPr/>
          <p:nvPr/>
        </p:nvSpPr>
        <p:spPr>
          <a:xfrm>
            <a:off x="539552" y="3657427"/>
            <a:ext cx="936104" cy="347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5280F5-A1A5-4EDA-ADA2-3838DE1C0B65}"/>
              </a:ext>
            </a:extLst>
          </p:cNvPr>
          <p:cNvSpPr txBox="1"/>
          <p:nvPr/>
        </p:nvSpPr>
        <p:spPr>
          <a:xfrm>
            <a:off x="4432958" y="1791579"/>
            <a:ext cx="4464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É importante o time identificar problemas que possam dificultar o desenvolvimento e comercialização de produtos.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4643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Desenvolvimento de produtos – Estabelecer diretrizes para  novos produtos e projetos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5CCFC2-76E8-4E37-B505-9FD95419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9200" r="21651" b="18690"/>
          <a:stretch/>
        </p:blipFill>
        <p:spPr>
          <a:xfrm>
            <a:off x="310372" y="1795975"/>
            <a:ext cx="4122586" cy="3266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574B476-9FA2-4B8E-A63D-A70D98EECBE5}"/>
              </a:ext>
            </a:extLst>
          </p:cNvPr>
          <p:cNvSpPr/>
          <p:nvPr/>
        </p:nvSpPr>
        <p:spPr>
          <a:xfrm>
            <a:off x="539552" y="4017467"/>
            <a:ext cx="936104" cy="347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5280F5-A1A5-4EDA-ADA2-3838DE1C0B65}"/>
              </a:ext>
            </a:extLst>
          </p:cNvPr>
          <p:cNvSpPr txBox="1"/>
          <p:nvPr/>
        </p:nvSpPr>
        <p:spPr>
          <a:xfrm>
            <a:off x="4432958" y="1791579"/>
            <a:ext cx="4464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Inclui determinar o time-</a:t>
            </a:r>
            <a:r>
              <a:rPr lang="pt-BR" dirty="0" err="1">
                <a:latin typeface="Cambria" pitchFamily="18" charset="0"/>
              </a:rPr>
              <a:t>to</a:t>
            </a:r>
            <a:r>
              <a:rPr lang="pt-BR" dirty="0">
                <a:latin typeface="Cambria" pitchFamily="18" charset="0"/>
              </a:rPr>
              <a:t>-Market (tempo desde a concepção até lançamento) e lucratividade.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7640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Desenvolvimento de produtos – Desenvolver métricas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5CCFC2-76E8-4E37-B505-9FD95419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9200" r="21651" b="18690"/>
          <a:stretch/>
        </p:blipFill>
        <p:spPr>
          <a:xfrm>
            <a:off x="310372" y="1795975"/>
            <a:ext cx="4122586" cy="3266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574B476-9FA2-4B8E-A63D-A70D98EECBE5}"/>
              </a:ext>
            </a:extLst>
          </p:cNvPr>
          <p:cNvSpPr/>
          <p:nvPr/>
        </p:nvSpPr>
        <p:spPr>
          <a:xfrm>
            <a:off x="539552" y="4365104"/>
            <a:ext cx="936104" cy="347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5280F5-A1A5-4EDA-ADA2-3838DE1C0B65}"/>
              </a:ext>
            </a:extLst>
          </p:cNvPr>
          <p:cNvSpPr txBox="1"/>
          <p:nvPr/>
        </p:nvSpPr>
        <p:spPr>
          <a:xfrm>
            <a:off x="4432958" y="1791579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Desenvolvimento de métricas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2150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Desenvolvimento de produtos – Definir novos produtos e avaliar aderência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5CCFC2-76E8-4E37-B505-9FD95419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9200" r="21651" b="18690"/>
          <a:stretch/>
        </p:blipFill>
        <p:spPr>
          <a:xfrm>
            <a:off x="310372" y="1795975"/>
            <a:ext cx="4122586" cy="3266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574B476-9FA2-4B8E-A63D-A70D98EECBE5}"/>
              </a:ext>
            </a:extLst>
          </p:cNvPr>
          <p:cNvSpPr/>
          <p:nvPr/>
        </p:nvSpPr>
        <p:spPr>
          <a:xfrm>
            <a:off x="3186180" y="2426015"/>
            <a:ext cx="936104" cy="347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5280F5-A1A5-4EDA-ADA2-3838DE1C0B65}"/>
              </a:ext>
            </a:extLst>
          </p:cNvPr>
          <p:cNvSpPr txBox="1"/>
          <p:nvPr/>
        </p:nvSpPr>
        <p:spPr>
          <a:xfrm>
            <a:off x="4432958" y="1791579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Nesta etapa a equipe define a aderência dos novos produtos aos canais existentes de manufatura, distribuição</a:t>
            </a:r>
          </a:p>
        </p:txBody>
      </p:sp>
    </p:spTree>
    <p:extLst>
      <p:ext uri="{BB962C8B-B14F-4D97-AF65-F5344CB8AC3E}">
        <p14:creationId xmlns:p14="http://schemas.microsoft.com/office/powerpoint/2010/main" val="17659982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Desenvolvimento de produtos – Estabelecer equipe </a:t>
            </a:r>
            <a:r>
              <a:rPr lang="pt-BR" sz="2000" b="1" dirty="0" err="1">
                <a:latin typeface="Cambria" pitchFamily="18" charset="0"/>
              </a:rPr>
              <a:t>transfuncional</a:t>
            </a:r>
            <a:r>
              <a:rPr lang="pt-BR" sz="2000" b="1" dirty="0">
                <a:latin typeface="Cambria" pitchFamily="18" charset="0"/>
              </a:rPr>
              <a:t> de desenvolvimento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5CCFC2-76E8-4E37-B505-9FD95419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9200" r="21651" b="18690"/>
          <a:stretch/>
        </p:blipFill>
        <p:spPr>
          <a:xfrm>
            <a:off x="310372" y="1795975"/>
            <a:ext cx="4122586" cy="3266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574B476-9FA2-4B8E-A63D-A70D98EECBE5}"/>
              </a:ext>
            </a:extLst>
          </p:cNvPr>
          <p:cNvSpPr/>
          <p:nvPr/>
        </p:nvSpPr>
        <p:spPr>
          <a:xfrm>
            <a:off x="3186180" y="2721323"/>
            <a:ext cx="936104" cy="347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5280F5-A1A5-4EDA-ADA2-3838DE1C0B65}"/>
              </a:ext>
            </a:extLst>
          </p:cNvPr>
          <p:cNvSpPr txBox="1"/>
          <p:nvPr/>
        </p:nvSpPr>
        <p:spPr>
          <a:xfrm>
            <a:off x="4432958" y="1791579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Usando as diretrizes vindas do processo estratégico, os times de desenvolvimento são escolhidos para cada produto.</a:t>
            </a:r>
          </a:p>
        </p:txBody>
      </p:sp>
    </p:spTree>
    <p:extLst>
      <p:ext uri="{BB962C8B-B14F-4D97-AF65-F5344CB8AC3E}">
        <p14:creationId xmlns:p14="http://schemas.microsoft.com/office/powerpoint/2010/main" val="13710114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Desenvolvimento de produtos – Formalizar o projeto de desenvolvimento do novo produto.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5CCFC2-76E8-4E37-B505-9FD95419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9200" r="21651" b="18690"/>
          <a:stretch/>
        </p:blipFill>
        <p:spPr>
          <a:xfrm>
            <a:off x="310372" y="1795975"/>
            <a:ext cx="4122586" cy="3266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574B476-9FA2-4B8E-A63D-A70D98EECBE5}"/>
              </a:ext>
            </a:extLst>
          </p:cNvPr>
          <p:cNvSpPr/>
          <p:nvPr/>
        </p:nvSpPr>
        <p:spPr>
          <a:xfrm>
            <a:off x="3186180" y="3009355"/>
            <a:ext cx="936104" cy="347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5280F5-A1A5-4EDA-ADA2-3838DE1C0B65}"/>
              </a:ext>
            </a:extLst>
          </p:cNvPr>
          <p:cNvSpPr txBox="1"/>
          <p:nvPr/>
        </p:nvSpPr>
        <p:spPr>
          <a:xfrm>
            <a:off x="4432958" y="1791579"/>
            <a:ext cx="4464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Determinar o time-</a:t>
            </a:r>
            <a:r>
              <a:rPr lang="pt-BR" dirty="0" err="1">
                <a:latin typeface="Cambria" pitchFamily="18" charset="0"/>
              </a:rPr>
              <a:t>to</a:t>
            </a:r>
            <a:r>
              <a:rPr lang="pt-BR" dirty="0">
                <a:latin typeface="Cambria" pitchFamily="18" charset="0"/>
              </a:rPr>
              <a:t>-Market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Cenários de lucratividade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Examinar mais detalhadamente a aderência estratégica do produto aos mercados e canais</a:t>
            </a:r>
          </a:p>
        </p:txBody>
      </p:sp>
    </p:spTree>
    <p:extLst>
      <p:ext uri="{BB962C8B-B14F-4D97-AF65-F5344CB8AC3E}">
        <p14:creationId xmlns:p14="http://schemas.microsoft.com/office/powerpoint/2010/main" val="28155141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Desenvolvimento de produtos – Design e protótipos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5CCFC2-76E8-4E37-B505-9FD95419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9200" r="21651" b="18690"/>
          <a:stretch/>
        </p:blipFill>
        <p:spPr>
          <a:xfrm>
            <a:off x="310372" y="1795975"/>
            <a:ext cx="4122586" cy="3266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574B476-9FA2-4B8E-A63D-A70D98EECBE5}"/>
              </a:ext>
            </a:extLst>
          </p:cNvPr>
          <p:cNvSpPr/>
          <p:nvPr/>
        </p:nvSpPr>
        <p:spPr>
          <a:xfrm>
            <a:off x="3275856" y="3294386"/>
            <a:ext cx="936104" cy="347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5280F5-A1A5-4EDA-ADA2-3838DE1C0B65}"/>
              </a:ext>
            </a:extLst>
          </p:cNvPr>
          <p:cNvSpPr txBox="1"/>
          <p:nvPr/>
        </p:nvSpPr>
        <p:spPr>
          <a:xfrm>
            <a:off x="4432958" y="1791579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Equipe responsável pelo design e criação de protótipos.</a:t>
            </a:r>
          </a:p>
        </p:txBody>
      </p:sp>
    </p:spTree>
    <p:extLst>
      <p:ext uri="{BB962C8B-B14F-4D97-AF65-F5344CB8AC3E}">
        <p14:creationId xmlns:p14="http://schemas.microsoft.com/office/powerpoint/2010/main" val="30587903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Desenvolvimento de produtos – Decisões de fazer ou comprar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5CCFC2-76E8-4E37-B505-9FD95419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9200" r="21651" b="18690"/>
          <a:stretch/>
        </p:blipFill>
        <p:spPr>
          <a:xfrm>
            <a:off x="310372" y="1795975"/>
            <a:ext cx="4122586" cy="3266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574B476-9FA2-4B8E-A63D-A70D98EECBE5}"/>
              </a:ext>
            </a:extLst>
          </p:cNvPr>
          <p:cNvSpPr/>
          <p:nvPr/>
        </p:nvSpPr>
        <p:spPr>
          <a:xfrm>
            <a:off x="3203848" y="3585419"/>
            <a:ext cx="936104" cy="347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5280F5-A1A5-4EDA-ADA2-3838DE1C0B65}"/>
              </a:ext>
            </a:extLst>
          </p:cNvPr>
          <p:cNvSpPr txBox="1"/>
          <p:nvPr/>
        </p:nvSpPr>
        <p:spPr>
          <a:xfrm>
            <a:off x="4432958" y="1791579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Equipe decide que componentes irá produzir e quais irá comprar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B9B9F95-8421-4328-9FA7-284CBE71F363}"/>
              </a:ext>
            </a:extLst>
          </p:cNvPr>
          <p:cNvSpPr/>
          <p:nvPr/>
        </p:nvSpPr>
        <p:spPr>
          <a:xfrm>
            <a:off x="4607178" y="2800589"/>
            <a:ext cx="43153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“(...)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personal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IBM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outsourced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operating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system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company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named</a:t>
            </a:r>
            <a:r>
              <a:rPr lang="pt-BR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Microsoft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decision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enabled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IBM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bring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PC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quicker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hindsight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it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clearly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strategic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error</a:t>
            </a:r>
            <a:r>
              <a:rPr 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“</a:t>
            </a:r>
          </a:p>
        </p:txBody>
      </p:sp>
    </p:spTree>
    <p:extLst>
      <p:ext uri="{BB962C8B-B14F-4D97-AF65-F5344CB8AC3E}">
        <p14:creationId xmlns:p14="http://schemas.microsoft.com/office/powerpoint/2010/main" val="19749248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Desenvolvimento de produtos – Determinar canais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5CCFC2-76E8-4E37-B505-9FD95419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9200" r="21651" b="18690"/>
          <a:stretch/>
        </p:blipFill>
        <p:spPr>
          <a:xfrm>
            <a:off x="310372" y="1795975"/>
            <a:ext cx="4122586" cy="3266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574B476-9FA2-4B8E-A63D-A70D98EECBE5}"/>
              </a:ext>
            </a:extLst>
          </p:cNvPr>
          <p:cNvSpPr/>
          <p:nvPr/>
        </p:nvSpPr>
        <p:spPr>
          <a:xfrm>
            <a:off x="3203848" y="3873451"/>
            <a:ext cx="936104" cy="347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5280F5-A1A5-4EDA-ADA2-3838DE1C0B65}"/>
              </a:ext>
            </a:extLst>
          </p:cNvPr>
          <p:cNvSpPr txBox="1"/>
          <p:nvPr/>
        </p:nvSpPr>
        <p:spPr>
          <a:xfrm>
            <a:off x="4432958" y="1791579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Quais canais de Marketing e distribuição serão utilizados</a:t>
            </a:r>
          </a:p>
        </p:txBody>
      </p:sp>
    </p:spTree>
    <p:extLst>
      <p:ext uri="{BB962C8B-B14F-4D97-AF65-F5344CB8AC3E}">
        <p14:creationId xmlns:p14="http://schemas.microsoft.com/office/powerpoint/2010/main" val="136988615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Desenvolvimento de produtos – Lançamento do produto e métricas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5CCFC2-76E8-4E37-B505-9FD95419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19200" r="21651" b="18690"/>
          <a:stretch/>
        </p:blipFill>
        <p:spPr>
          <a:xfrm>
            <a:off x="310372" y="1795975"/>
            <a:ext cx="4122586" cy="3266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574B476-9FA2-4B8E-A63D-A70D98EECBE5}"/>
              </a:ext>
            </a:extLst>
          </p:cNvPr>
          <p:cNvSpPr/>
          <p:nvPr/>
        </p:nvSpPr>
        <p:spPr>
          <a:xfrm>
            <a:off x="3203848" y="4149080"/>
            <a:ext cx="936104" cy="7200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5280F5-A1A5-4EDA-ADA2-3838DE1C0B65}"/>
              </a:ext>
            </a:extLst>
          </p:cNvPr>
          <p:cNvSpPr txBox="1"/>
          <p:nvPr/>
        </p:nvSpPr>
        <p:spPr>
          <a:xfrm>
            <a:off x="4432958" y="1791579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Plano de marketing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Treinamento da força de vendas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Planos de promoção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ED69A94-1399-4A59-BD8B-017209A10EE6}"/>
              </a:ext>
            </a:extLst>
          </p:cNvPr>
          <p:cNvSpPr txBox="1"/>
          <p:nvPr/>
        </p:nvSpPr>
        <p:spPr>
          <a:xfrm>
            <a:off x="4432958" y="314533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Medir</a:t>
            </a:r>
          </a:p>
        </p:txBody>
      </p:sp>
    </p:spTree>
    <p:extLst>
      <p:ext uri="{BB962C8B-B14F-4D97-AF65-F5344CB8AC3E}">
        <p14:creationId xmlns:p14="http://schemas.microsoft.com/office/powerpoint/2010/main" val="223375982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retorno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BA4B43-8F5C-430E-9B19-863A08B4E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0978" r="35825" b="16401"/>
          <a:stretch/>
        </p:blipFill>
        <p:spPr>
          <a:xfrm>
            <a:off x="1763688" y="1397956"/>
            <a:ext cx="6120680" cy="488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638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retorno – Revisar diretrizes ambientais e legais de </a:t>
            </a:r>
            <a:r>
              <a:rPr lang="pt-BR" sz="2000" b="1" dirty="0" err="1">
                <a:latin typeface="Cambria" pitchFamily="18" charset="0"/>
              </a:rPr>
              <a:t>compliance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BA4B43-8F5C-430E-9B19-863A08B4E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0978" r="35825" b="16401"/>
          <a:stretch/>
        </p:blipFill>
        <p:spPr>
          <a:xfrm>
            <a:off x="287523" y="2028358"/>
            <a:ext cx="4054597" cy="323862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8D4F575-AC44-410F-A9A3-91DAA9C361F3}"/>
              </a:ext>
            </a:extLst>
          </p:cNvPr>
          <p:cNvSpPr/>
          <p:nvPr/>
        </p:nvSpPr>
        <p:spPr>
          <a:xfrm>
            <a:off x="502976" y="2691776"/>
            <a:ext cx="936104" cy="4290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DBA58E-53D4-4B80-8BDF-0F7070EBD2A7}"/>
              </a:ext>
            </a:extLst>
          </p:cNvPr>
          <p:cNvSpPr txBox="1"/>
          <p:nvPr/>
        </p:nvSpPr>
        <p:spPr>
          <a:xfrm>
            <a:off x="4414804" y="2073622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Membros do time devem se informar da legislação específica (ambiental, recall e problemas com embalagens)</a:t>
            </a:r>
          </a:p>
        </p:txBody>
      </p:sp>
    </p:spTree>
    <p:extLst>
      <p:ext uri="{BB962C8B-B14F-4D97-AF65-F5344CB8AC3E}">
        <p14:creationId xmlns:p14="http://schemas.microsoft.com/office/powerpoint/2010/main" val="343876367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retorno – </a:t>
            </a:r>
            <a:r>
              <a:rPr lang="en-US" sz="2000" b="1" dirty="0">
                <a:latin typeface="Cambria" pitchFamily="18" charset="0"/>
              </a:rPr>
              <a:t>Return avoidance, gatekeeping and disposition guidelines.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BA4B43-8F5C-430E-9B19-863A08B4E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0978" r="35825" b="16401"/>
          <a:stretch/>
        </p:blipFill>
        <p:spPr>
          <a:xfrm>
            <a:off x="287523" y="2028358"/>
            <a:ext cx="4054597" cy="323862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8D4F575-AC44-410F-A9A3-91DAA9C361F3}"/>
              </a:ext>
            </a:extLst>
          </p:cNvPr>
          <p:cNvSpPr/>
          <p:nvPr/>
        </p:nvSpPr>
        <p:spPr>
          <a:xfrm>
            <a:off x="502976" y="3071921"/>
            <a:ext cx="936104" cy="4290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DBA58E-53D4-4B80-8BDF-0F7070EBD2A7}"/>
              </a:ext>
            </a:extLst>
          </p:cNvPr>
          <p:cNvSpPr txBox="1"/>
          <p:nvPr/>
        </p:nvSpPr>
        <p:spPr>
          <a:xfrm>
            <a:off x="4414804" y="2073622"/>
            <a:ext cx="4464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 err="1">
                <a:latin typeface="Cambria" pitchFamily="18" charset="0"/>
              </a:rPr>
              <a:t>Return</a:t>
            </a:r>
            <a:r>
              <a:rPr lang="pt-BR" dirty="0">
                <a:latin typeface="Cambria" pitchFamily="18" charset="0"/>
              </a:rPr>
              <a:t> </a:t>
            </a:r>
            <a:r>
              <a:rPr lang="pt-BR" dirty="0" err="1">
                <a:latin typeface="Cambria" pitchFamily="18" charset="0"/>
              </a:rPr>
              <a:t>avoidance</a:t>
            </a:r>
            <a:r>
              <a:rPr lang="pt-BR" dirty="0">
                <a:latin typeface="Cambria" pitchFamily="18" charset="0"/>
              </a:rPr>
              <a:t> significa fabricar e vender o produto de forma a minimizar o retorno.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 err="1">
                <a:latin typeface="Cambria" pitchFamily="18" charset="0"/>
              </a:rPr>
              <a:t>Gatekeeping</a:t>
            </a:r>
            <a:r>
              <a:rPr lang="pt-BR" dirty="0">
                <a:latin typeface="Cambria" pitchFamily="18" charset="0"/>
              </a:rPr>
              <a:t> é o processo de triagem de produtos defeituosos e sem garantia no processo logístico reverso</a:t>
            </a:r>
          </a:p>
        </p:txBody>
      </p:sp>
    </p:spTree>
    <p:extLst>
      <p:ext uri="{BB962C8B-B14F-4D97-AF65-F5344CB8AC3E}">
        <p14:creationId xmlns:p14="http://schemas.microsoft.com/office/powerpoint/2010/main" val="6645113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retorno – </a:t>
            </a:r>
            <a:r>
              <a:rPr lang="en-US" sz="2000" b="1" dirty="0">
                <a:latin typeface="Cambria" pitchFamily="18" charset="0"/>
              </a:rPr>
              <a:t>Rede de </a:t>
            </a:r>
            <a:r>
              <a:rPr lang="en-US" sz="2000" b="1" dirty="0" err="1">
                <a:latin typeface="Cambria" pitchFamily="18" charset="0"/>
              </a:rPr>
              <a:t>fluxo</a:t>
            </a:r>
            <a:r>
              <a:rPr lang="en-US" sz="2000" b="1" dirty="0">
                <a:latin typeface="Cambria" pitchFamily="18" charset="0"/>
              </a:rPr>
              <a:t> de </a:t>
            </a:r>
            <a:r>
              <a:rPr lang="en-US" sz="2000" b="1" dirty="0" err="1">
                <a:latin typeface="Cambria" pitchFamily="18" charset="0"/>
              </a:rPr>
              <a:t>retorno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BA4B43-8F5C-430E-9B19-863A08B4E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0978" r="35825" b="16401"/>
          <a:stretch/>
        </p:blipFill>
        <p:spPr>
          <a:xfrm>
            <a:off x="287523" y="2028358"/>
            <a:ext cx="4054597" cy="323862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8D4F575-AC44-410F-A9A3-91DAA9C361F3}"/>
              </a:ext>
            </a:extLst>
          </p:cNvPr>
          <p:cNvSpPr/>
          <p:nvPr/>
        </p:nvSpPr>
        <p:spPr>
          <a:xfrm>
            <a:off x="502976" y="3431961"/>
            <a:ext cx="936104" cy="4290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DBA58E-53D4-4B80-8BDF-0F7070EBD2A7}"/>
              </a:ext>
            </a:extLst>
          </p:cNvPr>
          <p:cNvSpPr txBox="1"/>
          <p:nvPr/>
        </p:nvSpPr>
        <p:spPr>
          <a:xfrm>
            <a:off x="4414804" y="2073622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Times criam planos para transportar e manter produtos devolvidos até seu lugar final de entrega</a:t>
            </a:r>
          </a:p>
        </p:txBody>
      </p:sp>
    </p:spTree>
    <p:extLst>
      <p:ext uri="{BB962C8B-B14F-4D97-AF65-F5344CB8AC3E}">
        <p14:creationId xmlns:p14="http://schemas.microsoft.com/office/powerpoint/2010/main" val="219039714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retorno – </a:t>
            </a:r>
            <a:r>
              <a:rPr lang="en-US" sz="2000" b="1" dirty="0" err="1">
                <a:latin typeface="Cambria" pitchFamily="18" charset="0"/>
              </a:rPr>
              <a:t>Desenvolver</a:t>
            </a:r>
            <a:r>
              <a:rPr lang="en-US" sz="2000" b="1" dirty="0">
                <a:latin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</a:rPr>
              <a:t>regras</a:t>
            </a:r>
            <a:r>
              <a:rPr lang="en-US" sz="2000" b="1" dirty="0">
                <a:latin typeface="Cambria" pitchFamily="18" charset="0"/>
              </a:rPr>
              <a:t> de </a:t>
            </a:r>
            <a:r>
              <a:rPr lang="en-US" sz="2000" b="1" dirty="0" err="1">
                <a:latin typeface="Cambria" pitchFamily="18" charset="0"/>
              </a:rPr>
              <a:t>crédito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BA4B43-8F5C-430E-9B19-863A08B4E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0978" r="35825" b="16401"/>
          <a:stretch/>
        </p:blipFill>
        <p:spPr>
          <a:xfrm>
            <a:off x="287523" y="2028358"/>
            <a:ext cx="4054597" cy="323862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8D4F575-AC44-410F-A9A3-91DAA9C361F3}"/>
              </a:ext>
            </a:extLst>
          </p:cNvPr>
          <p:cNvSpPr/>
          <p:nvPr/>
        </p:nvSpPr>
        <p:spPr>
          <a:xfrm>
            <a:off x="502976" y="3792001"/>
            <a:ext cx="936104" cy="4290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DBA58E-53D4-4B80-8BDF-0F7070EBD2A7}"/>
              </a:ext>
            </a:extLst>
          </p:cNvPr>
          <p:cNvSpPr txBox="1"/>
          <p:nvPr/>
        </p:nvSpPr>
        <p:spPr>
          <a:xfrm>
            <a:off x="4414804" y="2073622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Como as mercadorias devolvidas serão creditadas</a:t>
            </a:r>
          </a:p>
        </p:txBody>
      </p:sp>
    </p:spTree>
    <p:extLst>
      <p:ext uri="{BB962C8B-B14F-4D97-AF65-F5344CB8AC3E}">
        <p14:creationId xmlns:p14="http://schemas.microsoft.com/office/powerpoint/2010/main" val="39124099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retorno – </a:t>
            </a:r>
            <a:r>
              <a:rPr lang="en-US" sz="2000" b="1" dirty="0" err="1">
                <a:latin typeface="Cambria" pitchFamily="18" charset="0"/>
              </a:rPr>
              <a:t>Determinar</a:t>
            </a:r>
            <a:r>
              <a:rPr lang="en-US" sz="2000" b="1" dirty="0">
                <a:latin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</a:rPr>
              <a:t>mercados</a:t>
            </a:r>
            <a:r>
              <a:rPr lang="en-US" sz="2000" b="1" dirty="0">
                <a:latin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</a:rPr>
              <a:t>secundários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BA4B43-8F5C-430E-9B19-863A08B4E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0978" r="35825" b="16401"/>
          <a:stretch/>
        </p:blipFill>
        <p:spPr>
          <a:xfrm>
            <a:off x="287523" y="2028358"/>
            <a:ext cx="4054597" cy="323862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8D4F575-AC44-410F-A9A3-91DAA9C361F3}"/>
              </a:ext>
            </a:extLst>
          </p:cNvPr>
          <p:cNvSpPr/>
          <p:nvPr/>
        </p:nvSpPr>
        <p:spPr>
          <a:xfrm>
            <a:off x="502976" y="4152041"/>
            <a:ext cx="936104" cy="8145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DBA58E-53D4-4B80-8BDF-0F7070EBD2A7}"/>
              </a:ext>
            </a:extLst>
          </p:cNvPr>
          <p:cNvSpPr txBox="1"/>
          <p:nvPr/>
        </p:nvSpPr>
        <p:spPr>
          <a:xfrm>
            <a:off x="4414804" y="2073622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Artigo não descreve este processo e pula logo para o de métricas</a:t>
            </a:r>
          </a:p>
        </p:txBody>
      </p:sp>
    </p:spTree>
    <p:extLst>
      <p:ext uri="{BB962C8B-B14F-4D97-AF65-F5344CB8AC3E}">
        <p14:creationId xmlns:p14="http://schemas.microsoft.com/office/powerpoint/2010/main" val="2441232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retorno – </a:t>
            </a:r>
            <a:r>
              <a:rPr lang="en-US" sz="2000" b="1" dirty="0" err="1">
                <a:latin typeface="Cambria" pitchFamily="18" charset="0"/>
              </a:rPr>
              <a:t>Receber</a:t>
            </a:r>
            <a:r>
              <a:rPr lang="en-US" sz="2000" b="1" dirty="0">
                <a:latin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</a:rPr>
              <a:t>pedido</a:t>
            </a:r>
            <a:r>
              <a:rPr lang="en-US" sz="2000" b="1" dirty="0">
                <a:latin typeface="Cambria" pitchFamily="18" charset="0"/>
              </a:rPr>
              <a:t> de </a:t>
            </a:r>
            <a:r>
              <a:rPr lang="en-US" sz="2000" b="1" dirty="0" err="1">
                <a:latin typeface="Cambria" pitchFamily="18" charset="0"/>
              </a:rPr>
              <a:t>devolução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BA4B43-8F5C-430E-9B19-863A08B4E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0978" r="35825" b="16401"/>
          <a:stretch/>
        </p:blipFill>
        <p:spPr>
          <a:xfrm>
            <a:off x="287523" y="2028358"/>
            <a:ext cx="4054597" cy="323862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8D4F575-AC44-410F-A9A3-91DAA9C361F3}"/>
              </a:ext>
            </a:extLst>
          </p:cNvPr>
          <p:cNvSpPr/>
          <p:nvPr/>
        </p:nvSpPr>
        <p:spPr>
          <a:xfrm>
            <a:off x="3167844" y="2748105"/>
            <a:ext cx="936104" cy="32085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DBA58E-53D4-4B80-8BDF-0F7070EBD2A7}"/>
              </a:ext>
            </a:extLst>
          </p:cNvPr>
          <p:cNvSpPr txBox="1"/>
          <p:nvPr/>
        </p:nvSpPr>
        <p:spPr>
          <a:xfrm>
            <a:off x="4414804" y="2073622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Processo é iniciado quando o cliente solicita devolução.</a:t>
            </a:r>
          </a:p>
        </p:txBody>
      </p:sp>
    </p:spTree>
    <p:extLst>
      <p:ext uri="{BB962C8B-B14F-4D97-AF65-F5344CB8AC3E}">
        <p14:creationId xmlns:p14="http://schemas.microsoft.com/office/powerpoint/2010/main" val="196486767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retorno – </a:t>
            </a:r>
            <a:r>
              <a:rPr lang="en-US" sz="2000" b="1" dirty="0" err="1">
                <a:latin typeface="Cambria" pitchFamily="18" charset="0"/>
              </a:rPr>
              <a:t>Determinar</a:t>
            </a:r>
            <a:r>
              <a:rPr lang="en-US" sz="2000" b="1" dirty="0">
                <a:latin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</a:rPr>
              <a:t>rota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BA4B43-8F5C-430E-9B19-863A08B4E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0978" r="35825" b="16401"/>
          <a:stretch/>
        </p:blipFill>
        <p:spPr>
          <a:xfrm>
            <a:off x="287523" y="2028358"/>
            <a:ext cx="4054597" cy="323862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8D4F575-AC44-410F-A9A3-91DAA9C361F3}"/>
              </a:ext>
            </a:extLst>
          </p:cNvPr>
          <p:cNvSpPr/>
          <p:nvPr/>
        </p:nvSpPr>
        <p:spPr>
          <a:xfrm>
            <a:off x="3167844" y="3108145"/>
            <a:ext cx="936104" cy="32085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DBA58E-53D4-4B80-8BDF-0F7070EBD2A7}"/>
              </a:ext>
            </a:extLst>
          </p:cNvPr>
          <p:cNvSpPr txBox="1"/>
          <p:nvPr/>
        </p:nvSpPr>
        <p:spPr>
          <a:xfrm>
            <a:off x="4414804" y="207362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Determinar a rota do produto devolvido</a:t>
            </a:r>
          </a:p>
        </p:txBody>
      </p:sp>
    </p:spTree>
    <p:extLst>
      <p:ext uri="{BB962C8B-B14F-4D97-AF65-F5344CB8AC3E}">
        <p14:creationId xmlns:p14="http://schemas.microsoft.com/office/powerpoint/2010/main" val="219756168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retorno – </a:t>
            </a:r>
            <a:r>
              <a:rPr lang="en-US" sz="2000" b="1" dirty="0" err="1">
                <a:latin typeface="Cambria" pitchFamily="18" charset="0"/>
              </a:rPr>
              <a:t>Receber</a:t>
            </a:r>
            <a:r>
              <a:rPr lang="en-US" sz="2000" b="1" dirty="0">
                <a:latin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</a:rPr>
              <a:t>mercadoria</a:t>
            </a:r>
            <a:r>
              <a:rPr lang="en-US" sz="2000" b="1" dirty="0">
                <a:latin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</a:rPr>
              <a:t>retornada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BA4B43-8F5C-430E-9B19-863A08B4E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0978" r="35825" b="16401"/>
          <a:stretch/>
        </p:blipFill>
        <p:spPr>
          <a:xfrm>
            <a:off x="287523" y="2028358"/>
            <a:ext cx="4054597" cy="323862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8D4F575-AC44-410F-A9A3-91DAA9C361F3}"/>
              </a:ext>
            </a:extLst>
          </p:cNvPr>
          <p:cNvSpPr/>
          <p:nvPr/>
        </p:nvSpPr>
        <p:spPr>
          <a:xfrm>
            <a:off x="3167844" y="3501008"/>
            <a:ext cx="936104" cy="32085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DBA58E-53D4-4B80-8BDF-0F7070EBD2A7}"/>
              </a:ext>
            </a:extLst>
          </p:cNvPr>
          <p:cNvSpPr txBox="1"/>
          <p:nvPr/>
        </p:nvSpPr>
        <p:spPr>
          <a:xfrm>
            <a:off x="4414804" y="2073622"/>
            <a:ext cx="4464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Nesta etapa o item deve ser verificado, inspecionado e processado.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O processo deve terminar o quanto antes para evitar que o valor do produto decresça mais do que o necessário.</a:t>
            </a:r>
          </a:p>
        </p:txBody>
      </p:sp>
    </p:spTree>
    <p:extLst>
      <p:ext uri="{BB962C8B-B14F-4D97-AF65-F5344CB8AC3E}">
        <p14:creationId xmlns:p14="http://schemas.microsoft.com/office/powerpoint/2010/main" val="29487355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retorno – </a:t>
            </a:r>
            <a:r>
              <a:rPr lang="en-US" sz="2000" b="1" dirty="0" err="1">
                <a:latin typeface="Cambria" pitchFamily="18" charset="0"/>
              </a:rPr>
              <a:t>Selecionar</a:t>
            </a:r>
            <a:r>
              <a:rPr lang="en-US" sz="2000" b="1" dirty="0">
                <a:latin typeface="Cambria" pitchFamily="18" charset="0"/>
              </a:rPr>
              <a:t> o que </a:t>
            </a:r>
            <a:r>
              <a:rPr lang="en-US" sz="2000" b="1" dirty="0" err="1">
                <a:latin typeface="Cambria" pitchFamily="18" charset="0"/>
              </a:rPr>
              <a:t>fazer</a:t>
            </a:r>
            <a:r>
              <a:rPr lang="en-US" sz="2000" b="1" dirty="0">
                <a:latin typeface="Cambria" pitchFamily="18" charset="0"/>
              </a:rPr>
              <a:t> com o </a:t>
            </a:r>
            <a:r>
              <a:rPr lang="en-US" sz="2000" b="1" dirty="0" err="1">
                <a:latin typeface="Cambria" pitchFamily="18" charset="0"/>
              </a:rPr>
              <a:t>produto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BA4B43-8F5C-430E-9B19-863A08B4E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0978" r="35825" b="16401"/>
          <a:stretch/>
        </p:blipFill>
        <p:spPr>
          <a:xfrm>
            <a:off x="287523" y="2028358"/>
            <a:ext cx="4054597" cy="323862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8D4F575-AC44-410F-A9A3-91DAA9C361F3}"/>
              </a:ext>
            </a:extLst>
          </p:cNvPr>
          <p:cNvSpPr/>
          <p:nvPr/>
        </p:nvSpPr>
        <p:spPr>
          <a:xfrm>
            <a:off x="3167844" y="3828225"/>
            <a:ext cx="936104" cy="32085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DBA58E-53D4-4B80-8BDF-0F7070EBD2A7}"/>
              </a:ext>
            </a:extLst>
          </p:cNvPr>
          <p:cNvSpPr txBox="1"/>
          <p:nvPr/>
        </p:nvSpPr>
        <p:spPr>
          <a:xfrm>
            <a:off x="4391980" y="2028358"/>
            <a:ext cx="4464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Após receber o produto ele pode ser devolvido ao fornecedor, remodelado, </a:t>
            </a:r>
            <a:r>
              <a:rPr lang="pt-BR" dirty="0" err="1">
                <a:latin typeface="Cambria" pitchFamily="18" charset="0"/>
              </a:rPr>
              <a:t>remanufaturado</a:t>
            </a:r>
            <a:r>
              <a:rPr lang="pt-BR" dirty="0">
                <a:latin typeface="Cambria" pitchFamily="18" charset="0"/>
              </a:rPr>
              <a:t>, reciclado, revendido como está, revendido para mercado secundário ou enviado para aterro sanitário</a:t>
            </a:r>
          </a:p>
        </p:txBody>
      </p:sp>
    </p:spTree>
    <p:extLst>
      <p:ext uri="{BB962C8B-B14F-4D97-AF65-F5344CB8AC3E}">
        <p14:creationId xmlns:p14="http://schemas.microsoft.com/office/powerpoint/2010/main" val="148721126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retorno – </a:t>
            </a:r>
            <a:r>
              <a:rPr lang="en-US" sz="2000" b="1" dirty="0" err="1">
                <a:latin typeface="Cambria" pitchFamily="18" charset="0"/>
              </a:rPr>
              <a:t>Creditar</a:t>
            </a:r>
            <a:r>
              <a:rPr lang="en-US" sz="2000" b="1" dirty="0">
                <a:latin typeface="Cambria" pitchFamily="18" charset="0"/>
              </a:rPr>
              <a:t> o </a:t>
            </a:r>
            <a:r>
              <a:rPr lang="en-US" sz="2000" b="1" dirty="0" err="1">
                <a:latin typeface="Cambria" pitchFamily="18" charset="0"/>
              </a:rPr>
              <a:t>consumidor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BA4B43-8F5C-430E-9B19-863A08B4E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0978" r="35825" b="16401"/>
          <a:stretch/>
        </p:blipFill>
        <p:spPr>
          <a:xfrm>
            <a:off x="287523" y="2028358"/>
            <a:ext cx="4054597" cy="323862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8D4F575-AC44-410F-A9A3-91DAA9C361F3}"/>
              </a:ext>
            </a:extLst>
          </p:cNvPr>
          <p:cNvSpPr/>
          <p:nvPr/>
        </p:nvSpPr>
        <p:spPr>
          <a:xfrm>
            <a:off x="3167844" y="4188265"/>
            <a:ext cx="936104" cy="32085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DBA58E-53D4-4B80-8BDF-0F7070EBD2A7}"/>
              </a:ext>
            </a:extLst>
          </p:cNvPr>
          <p:cNvSpPr txBox="1"/>
          <p:nvPr/>
        </p:nvSpPr>
        <p:spPr>
          <a:xfrm>
            <a:off x="4391980" y="2028358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Parte operacional do correspondente estratégico.</a:t>
            </a:r>
          </a:p>
        </p:txBody>
      </p:sp>
    </p:spTree>
    <p:extLst>
      <p:ext uri="{BB962C8B-B14F-4D97-AF65-F5344CB8AC3E}">
        <p14:creationId xmlns:p14="http://schemas.microsoft.com/office/powerpoint/2010/main" val="8513374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Gerenciamento do retorno – </a:t>
            </a:r>
            <a:r>
              <a:rPr lang="en-US" sz="2000" b="1" dirty="0" err="1">
                <a:latin typeface="Cambria" pitchFamily="18" charset="0"/>
              </a:rPr>
              <a:t>Analisar</a:t>
            </a:r>
            <a:r>
              <a:rPr lang="en-US" sz="2000" b="1" dirty="0">
                <a:latin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</a:rPr>
              <a:t>retorno</a:t>
            </a:r>
            <a:r>
              <a:rPr lang="en-US" sz="2000" b="1" dirty="0">
                <a:latin typeface="Cambria" pitchFamily="18" charset="0"/>
              </a:rPr>
              <a:t> e </a:t>
            </a:r>
            <a:r>
              <a:rPr lang="en-US" sz="2000" b="1" dirty="0" err="1">
                <a:latin typeface="Cambria" pitchFamily="18" charset="0"/>
              </a:rPr>
              <a:t>medir</a:t>
            </a:r>
            <a:r>
              <a:rPr lang="en-US" sz="2000" b="1" dirty="0">
                <a:latin typeface="Cambria" pitchFamily="18" charset="0"/>
              </a:rPr>
              <a:t> performance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BA4B43-8F5C-430E-9B19-863A08B4E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0978" r="35825" b="16401"/>
          <a:stretch/>
        </p:blipFill>
        <p:spPr>
          <a:xfrm>
            <a:off x="287523" y="2028358"/>
            <a:ext cx="4054597" cy="323862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D8D4F575-AC44-410F-A9A3-91DAA9C361F3}"/>
              </a:ext>
            </a:extLst>
          </p:cNvPr>
          <p:cNvSpPr/>
          <p:nvPr/>
        </p:nvSpPr>
        <p:spPr>
          <a:xfrm>
            <a:off x="3167844" y="4548305"/>
            <a:ext cx="936104" cy="32085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DBA58E-53D4-4B80-8BDF-0F7070EBD2A7}"/>
              </a:ext>
            </a:extLst>
          </p:cNvPr>
          <p:cNvSpPr txBox="1"/>
          <p:nvPr/>
        </p:nvSpPr>
        <p:spPr>
          <a:xfrm>
            <a:off x="4391980" y="2028358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Parte operacional do correspondente estratégico.</a:t>
            </a:r>
          </a:p>
        </p:txBody>
      </p:sp>
    </p:spTree>
    <p:extLst>
      <p:ext uri="{BB962C8B-B14F-4D97-AF65-F5344CB8AC3E}">
        <p14:creationId xmlns:p14="http://schemas.microsoft.com/office/powerpoint/2010/main" val="129664350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Implementando o SCM de forma integrada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DBA58E-53D4-4B80-8BDF-0F7070EBD2A7}"/>
              </a:ext>
            </a:extLst>
          </p:cNvPr>
          <p:cNvSpPr txBox="1"/>
          <p:nvPr/>
        </p:nvSpPr>
        <p:spPr>
          <a:xfrm>
            <a:off x="395536" y="1559090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Implementar o SCM envolve identificar seus processos e membros – chave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Identificar o tipo/nível de integração necessária para cada um destes membros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O foco deve ser sempre o aumento de </a:t>
            </a:r>
            <a:r>
              <a:rPr lang="pt-BR" b="1" dirty="0">
                <a:solidFill>
                  <a:srgbClr val="C00000"/>
                </a:solidFill>
                <a:latin typeface="Cambria" pitchFamily="18" charset="0"/>
              </a:rPr>
              <a:t>eficiência da cadeia</a:t>
            </a:r>
            <a:r>
              <a:rPr lang="pt-BR" dirty="0">
                <a:latin typeface="Cambria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Necessidade de mudança da mentalidade </a:t>
            </a:r>
            <a:r>
              <a:rPr lang="pt-BR" b="1" dirty="0">
                <a:solidFill>
                  <a:srgbClr val="C00000"/>
                </a:solidFill>
                <a:latin typeface="Cambria" pitchFamily="18" charset="0"/>
              </a:rPr>
              <a:t>funcional</a:t>
            </a:r>
            <a:r>
              <a:rPr lang="pt-BR" dirty="0">
                <a:latin typeface="Cambria" pitchFamily="18" charset="0"/>
              </a:rPr>
              <a:t> para uma mentalidade de </a:t>
            </a:r>
            <a:r>
              <a:rPr lang="pt-BR" b="1" dirty="0">
                <a:solidFill>
                  <a:srgbClr val="C00000"/>
                </a:solidFill>
                <a:latin typeface="Cambria" pitchFamily="18" charset="0"/>
              </a:rPr>
              <a:t>processos de negócios</a:t>
            </a:r>
            <a:r>
              <a:rPr lang="pt-BR" dirty="0">
                <a:latin typeface="Cambr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259447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Implementando o SCM de forma integrada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1CB8454-D672-4598-B6AD-A35B080B4E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8" t="23400" r="24013" b="10801"/>
          <a:stretch/>
        </p:blipFill>
        <p:spPr>
          <a:xfrm>
            <a:off x="1079612" y="1557166"/>
            <a:ext cx="6719407" cy="464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0882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0" y="6288578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Os 8 Processos de negócios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Detalhamento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87524" y="997846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E mais...implementação do SCM requer:</a:t>
            </a:r>
            <a:endParaRPr lang="pt-BR" sz="2400" b="1" dirty="0">
              <a:latin typeface="Cambria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D7284-CBBB-4B91-959F-FA6F924D9B9A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2 – 8 processos de negócios</a:t>
            </a:r>
          </a:p>
          <a:p>
            <a:r>
              <a:rPr lang="pt-BR" sz="1200" b="1" i="1" dirty="0">
                <a:latin typeface="Cambria" pitchFamily="18" charset="0"/>
              </a:rPr>
              <a:t>SCM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2AD1017-23A5-4D4E-89E6-34D39BA20B1E}"/>
              </a:ext>
            </a:extLst>
          </p:cNvPr>
          <p:cNvSpPr txBox="1"/>
          <p:nvPr/>
        </p:nvSpPr>
        <p:spPr>
          <a:xfrm>
            <a:off x="287524" y="1534943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Suporte das lideranças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Entendimento do nível de mudança necessária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Alinhamento na visão de cadeia e processos-chave.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itchFamily="18" charset="0"/>
              </a:rPr>
              <a:t>Comprometimento com os recursos e </a:t>
            </a:r>
            <a:r>
              <a:rPr lang="pt-BR" dirty="0" err="1">
                <a:latin typeface="Cambria" pitchFamily="18" charset="0"/>
              </a:rPr>
              <a:t>empoderamento</a:t>
            </a:r>
            <a:r>
              <a:rPr lang="pt-BR" dirty="0">
                <a:latin typeface="Cambria" pitchFamily="18" charset="0"/>
              </a:rPr>
              <a:t> dos agentes para alcance dos objetivos</a:t>
            </a:r>
          </a:p>
        </p:txBody>
      </p:sp>
    </p:spTree>
    <p:extLst>
      <p:ext uri="{BB962C8B-B14F-4D97-AF65-F5344CB8AC3E}">
        <p14:creationId xmlns:p14="http://schemas.microsoft.com/office/powerpoint/2010/main" val="3894894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37350</TotalTime>
  <Words>4134</Words>
  <Application>Microsoft Office PowerPoint</Application>
  <PresentationFormat>Apresentação na tela (4:3)</PresentationFormat>
  <Paragraphs>706</Paragraphs>
  <Slides>88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88</vt:i4>
      </vt:variant>
    </vt:vector>
  </HeadingPairs>
  <TitlesOfParts>
    <vt:vector size="94" baseType="lpstr">
      <vt:lpstr>Arial</vt:lpstr>
      <vt:lpstr>Calibri</vt:lpstr>
      <vt:lpstr>Cambria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</dc:creator>
  <cp:lastModifiedBy>Pedro Senna</cp:lastModifiedBy>
  <cp:revision>247</cp:revision>
  <dcterms:created xsi:type="dcterms:W3CDTF">2013-12-27T12:27:06Z</dcterms:created>
  <dcterms:modified xsi:type="dcterms:W3CDTF">2026-03-01T19:53:37Z</dcterms:modified>
</cp:coreProperties>
</file>