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9"/>
  </p:notesMasterIdLst>
  <p:sldIdLst>
    <p:sldId id="256" r:id="rId2"/>
    <p:sldId id="257" r:id="rId3"/>
    <p:sldId id="259" r:id="rId4"/>
    <p:sldId id="258" r:id="rId5"/>
    <p:sldId id="274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C224-CAC4-48F0-B514-2223D5E99316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09E0F-3ADE-4354-8659-C5AA011712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43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09E0F-3ADE-4354-8659-C5AA0117128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01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6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6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2/23/2026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2/23/2026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2/23/2026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0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9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75" r:id="rId8"/>
    <p:sldLayoutId id="2147483676" r:id="rId9"/>
    <p:sldLayoutId id="2147483677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pedro.senna@cefet-rj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1" descr="Vista de cima da mesa de madeira com a planta, teclado branco, café em uma caneca branca, caderno de anotações e caneta">
            <a:extLst>
              <a:ext uri="{FF2B5EF4-FFF2-40B4-BE49-F238E27FC236}">
                <a16:creationId xmlns:a16="http://schemas.microsoft.com/office/drawing/2014/main" id="{8A6C0CE9-A50A-7750-EC78-FD87AD014A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03" r="1" b="18779"/>
          <a:stretch>
            <a:fillRect/>
          </a:stretch>
        </p:blipFill>
        <p:spPr>
          <a:xfrm>
            <a:off x="-6250" y="-17494"/>
            <a:ext cx="12198250" cy="626589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E72DA6-F609-4537-9EE4-D12F65EC7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50" y="6237978"/>
            <a:ext cx="12198250" cy="6295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0FA05C-C0FC-4528-883E-4E75E4581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48" y="6237978"/>
            <a:ext cx="12192000" cy="637516"/>
          </a:xfrm>
          <a:prstGeom prst="rect">
            <a:avLst/>
          </a:prstGeom>
          <a:blipFill dpi="0" rotWithShape="1">
            <a:blip r:embed="rId5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00C2DA-798A-ACF9-363E-74A85770E5E2}"/>
              </a:ext>
            </a:extLst>
          </p:cNvPr>
          <p:cNvSpPr/>
          <p:nvPr/>
        </p:nvSpPr>
        <p:spPr>
          <a:xfrm>
            <a:off x="101905" y="3285866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Aula 1 –Histórico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7F9A16C-49CA-BABB-5EE0-4D532909E7DF}"/>
              </a:ext>
            </a:extLst>
          </p:cNvPr>
          <p:cNvSpPr/>
          <p:nvPr/>
        </p:nvSpPr>
        <p:spPr>
          <a:xfrm>
            <a:off x="3048" y="6237978"/>
            <a:ext cx="12185904" cy="6200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http://www.tamandarebangu.com.br/new/images/stories/cefet.jpg">
            <a:extLst>
              <a:ext uri="{FF2B5EF4-FFF2-40B4-BE49-F238E27FC236}">
                <a16:creationId xmlns:a16="http://schemas.microsoft.com/office/drawing/2014/main" id="{463324F1-5A9D-8595-11C1-F2700B23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11"/>
            <a:ext cx="906098" cy="89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4D5C76-DB34-0D3E-0D83-769672667DD0}"/>
              </a:ext>
            </a:extLst>
          </p:cNvPr>
          <p:cNvSpPr txBox="1"/>
          <p:nvPr/>
        </p:nvSpPr>
        <p:spPr>
          <a:xfrm>
            <a:off x="247775" y="6368533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  <a:latin typeface="Cambria" pitchFamily="18" charset="0"/>
              </a:rPr>
              <a:t>Prof. Pedro Senna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F5E9CE-7841-E77E-6B6C-AA2556B9C5FD}"/>
              </a:ext>
            </a:extLst>
          </p:cNvPr>
          <p:cNvSpPr/>
          <p:nvPr/>
        </p:nvSpPr>
        <p:spPr>
          <a:xfrm>
            <a:off x="101905" y="1783295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7757 - Gestão da Qualidade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12:50 – 15:25 – E409</a:t>
            </a:r>
          </a:p>
        </p:txBody>
      </p:sp>
    </p:spTree>
    <p:extLst>
      <p:ext uri="{BB962C8B-B14F-4D97-AF65-F5344CB8AC3E}">
        <p14:creationId xmlns:p14="http://schemas.microsoft.com/office/powerpoint/2010/main" val="224165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DE8BB95-E01E-0902-AAEB-551170ECAE94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798445-57D8-4811-3F84-C3C4958D65C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A0C36E-5790-ACD4-9617-7EEF56EC334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Apresentação do Curso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686B659-77FC-739E-4B70-AD8BC56E929D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7A6BF76-FB9E-2A6A-A633-80C1C5E1CD51}"/>
              </a:ext>
            </a:extLst>
          </p:cNvPr>
          <p:cNvSpPr txBox="1"/>
          <p:nvPr/>
        </p:nvSpPr>
        <p:spPr>
          <a:xfrm>
            <a:off x="714607" y="931564"/>
            <a:ext cx="932412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do curso: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 err="1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Obs</a:t>
            </a: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: outro colega deve assumir a disciplina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Horário -  12:50 – 15:25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Ementa geral: </a:t>
            </a:r>
            <a:r>
              <a:rPr lang="pt-BR" dirty="0"/>
              <a:t>Histórico da Gestão da Qualidade. Gestão da Qualidade Total e Modelos de Excelência em Desempenho Organizacional. Normalização. Qualidade em Projetos. Sistemas de Qualidade. Tópicos Especiais.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Dinâmica das aulas – Parte teórica + Parte Prática = Produto – linkando a ementa com a realidade de vocês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Entregas vão valer as presenças 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31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B767B-17CC-4AC9-2899-042536DB1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C5298BE-F3A9-89BC-3499-C858C34ED20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F9E98C1-93E4-5948-274F-BFE80B82D3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E2CA97-0072-7855-E2DD-DA20BB462777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Apresentação do Curso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593257D-6342-FD66-1324-1AC0B6E098A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9358FA4-D76D-6616-28E3-CDCAF134EE49}"/>
              </a:ext>
            </a:extLst>
          </p:cNvPr>
          <p:cNvSpPr txBox="1"/>
          <p:nvPr/>
        </p:nvSpPr>
        <p:spPr>
          <a:xfrm>
            <a:off x="714607" y="931564"/>
            <a:ext cx="93241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do curso: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 err="1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Obs</a:t>
            </a: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: outro colega deve assumir a disciplina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Horário -  12:50 – 15:25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Ementa geral: </a:t>
            </a:r>
            <a:r>
              <a:rPr lang="pt-BR" dirty="0"/>
              <a:t>Histórico da Gestão da Qualidade. Gestão da Qualidade Total e Modelos de Excelência em Desempenho Organizacional. Normalização. Qualidade em Projetos. Sistemas de Qualidade. Tópicos Especiais.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Dinâmica das aulas – Parte teórica + Parte Prática = Produto – linkando a ementa com a realidade de vocês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Entregas vão valer as presenças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Infelizmente eu não consigo entregar um calendário dado essa imprevisibilidade.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9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AEF2-FD81-E049-ECAE-FBC6564E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538C284-C176-1208-7209-5E636AF9F2E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66D2C1-6C61-2175-BAB0-CDC5207CF2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1C334D-5E0C-AE52-2581-27B7B861F30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3D5215-FFCE-539F-B068-C3EB997DE32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13E9F08-C411-D23F-C878-B8AECCA5B277}"/>
              </a:ext>
            </a:extLst>
          </p:cNvPr>
          <p:cNvSpPr txBox="1"/>
          <p:nvPr/>
        </p:nvSpPr>
        <p:spPr>
          <a:xfrm>
            <a:off x="508131" y="1347749"/>
            <a:ext cx="8232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Módulo 1 - Construindo as noções de Qualidade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Módulo 2 - Aprofundando as noções de Qualidade</a:t>
            </a:r>
          </a:p>
        </p:txBody>
      </p:sp>
    </p:spTree>
    <p:extLst>
      <p:ext uri="{BB962C8B-B14F-4D97-AF65-F5344CB8AC3E}">
        <p14:creationId xmlns:p14="http://schemas.microsoft.com/office/powerpoint/2010/main" val="347330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287F-523D-3EB4-D373-9F059C26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8D7AE99-915F-88D4-CAF3-127C2968BED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E00A015-0A1A-46B1-C917-8443CC69A8A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28DC25-1015-14DB-B953-B3DACF3A525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1556E8-552E-259C-E292-F3240D7D5A5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43392E-7F95-0420-C653-D0F8DD50387C}"/>
              </a:ext>
            </a:extLst>
          </p:cNvPr>
          <p:cNvSpPr txBox="1"/>
          <p:nvPr/>
        </p:nvSpPr>
        <p:spPr>
          <a:xfrm>
            <a:off x="1530686" y="2599698"/>
            <a:ext cx="8232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1 - Construindo as noções de Qualidade</a:t>
            </a:r>
          </a:p>
        </p:txBody>
      </p:sp>
    </p:spTree>
    <p:extLst>
      <p:ext uri="{BB962C8B-B14F-4D97-AF65-F5344CB8AC3E}">
        <p14:creationId xmlns:p14="http://schemas.microsoft.com/office/powerpoint/2010/main" val="4202809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CCA4-6B9B-59DF-A925-EA8487C35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07E465-07D8-DF1A-94CF-2C5D712ABE7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033714-73EB-CD53-9169-C400E8F8BAD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D2E149-48FF-4093-EAB0-D291723B6F9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F0DD44D-1A6F-9D62-E8C6-09C79781E53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F401A8C-1377-326E-6AF4-965CDFA15FCE}"/>
              </a:ext>
            </a:extLst>
          </p:cNvPr>
          <p:cNvSpPr txBox="1"/>
          <p:nvPr/>
        </p:nvSpPr>
        <p:spPr>
          <a:xfrm>
            <a:off x="508131" y="747982"/>
            <a:ext cx="6010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Qualidade...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algn="just"/>
            <a:r>
              <a:rPr lang="pt-BR" b="1" dirty="0"/>
              <a:t>	o que é?</a:t>
            </a:r>
          </a:p>
        </p:txBody>
      </p:sp>
    </p:spTree>
    <p:extLst>
      <p:ext uri="{BB962C8B-B14F-4D97-AF65-F5344CB8AC3E}">
        <p14:creationId xmlns:p14="http://schemas.microsoft.com/office/powerpoint/2010/main" val="869210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DFF47-7593-03C2-E66D-1D3D3BAF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ECD3111-3A29-B297-298E-90579D36E3C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7F64F28-A356-3C5F-9896-E127AC77F4A2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8E8150-9AF2-2EC8-65FD-383FB73DFC4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5D2BF77-4D49-ADE4-38D2-203FA2FB1CD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2013C0E-C990-19AE-375F-26862AD8F80B}"/>
              </a:ext>
            </a:extLst>
          </p:cNvPr>
          <p:cNvSpPr txBox="1"/>
          <p:nvPr/>
        </p:nvSpPr>
        <p:spPr>
          <a:xfrm>
            <a:off x="508131" y="747982"/>
            <a:ext cx="6010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Gestão da Qualidade...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algn="just"/>
            <a:r>
              <a:rPr lang="pt-BR" b="1" dirty="0"/>
              <a:t>	o que é?</a:t>
            </a:r>
          </a:p>
        </p:txBody>
      </p:sp>
    </p:spTree>
    <p:extLst>
      <p:ext uri="{BB962C8B-B14F-4D97-AF65-F5344CB8AC3E}">
        <p14:creationId xmlns:p14="http://schemas.microsoft.com/office/powerpoint/2010/main" val="178083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57113-20AC-879A-845A-5A27AE8E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A5AB81B-8ECA-0A12-61B2-17C814D44E6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DF4F818-4522-2DE0-A3CC-7F3A4E8AEA9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96A34-B2D3-9A84-3223-7E06B0B9CD3E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B021F4A-CE9B-9844-A97F-F5B35286B42B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3E2F515-4A77-82F9-4DA0-817DC2B18A09}"/>
              </a:ext>
            </a:extLst>
          </p:cNvPr>
          <p:cNvSpPr txBox="1"/>
          <p:nvPr/>
        </p:nvSpPr>
        <p:spPr>
          <a:xfrm>
            <a:off x="508131" y="747982"/>
            <a:ext cx="945194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Vamos construir juntos o conceito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que vocês entendem por Qualidade e Gestão da Qualidade... Vão refletindo...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Vamos refletir sobre algumas questões: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O que é “ter qualidade”?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 carro de luxo quebra em 3 meses?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28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D33F1-A487-FE43-D839-39C8EF1BE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13977FD-DC54-5676-47F8-F8EF5BD9A6E0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70533C-BA30-8388-B8A3-D99FA37F42A2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BE2849E-620E-3656-C80A-3FE9DDBE74D4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16F2DFC-2614-6C4B-1F6A-7FD751D2D895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7EB4391-415F-159F-F187-B4FAB91F6205}"/>
              </a:ext>
            </a:extLst>
          </p:cNvPr>
          <p:cNvSpPr txBox="1"/>
          <p:nvPr/>
        </p:nvSpPr>
        <p:spPr>
          <a:xfrm>
            <a:off x="508131" y="747982"/>
            <a:ext cx="945194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Vamos construir juntos o conceito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que vocês entendem por Qualidade e Gestão da Qualidade... Vão refletindo...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Vamos refletir sobre algumas questões: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O que é “ter qualidade”?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 carro de luxo quebra em 3 meses?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 fiat 147 fica 3 meses sem quebrar?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4708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7F077-7AB7-EFB0-73A1-FC7546439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C11360D-320C-5347-0F91-541A04242FE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865A66A-1867-896D-9BF5-F9B9341B976A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3069934-2737-B871-B8D8-B4C6C1F2E97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D15CC0-5531-021D-BD56-A3DCDECDB65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03C5B3B-B16A-39EC-38CA-4FC4A0569EB5}"/>
              </a:ext>
            </a:extLst>
          </p:cNvPr>
          <p:cNvSpPr txBox="1"/>
          <p:nvPr/>
        </p:nvSpPr>
        <p:spPr>
          <a:xfrm>
            <a:off x="508131" y="747982"/>
            <a:ext cx="945194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Vamos construir juntos o conceito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que vocês entendem por Qualidade e Gestão da Qualidade... Vão refletindo...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Vamos refletir sobre algumas questões: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O que é “ter qualidade”?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 carro de luxo quebra em 3 meses?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 fiat 147 fica 3 meses sem quebrar?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uma fábrica produz 99% dos componentes sem defeitos?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1% dos ADES produzidos contém soda cáustica?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498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BA250-34F0-4E2B-32B5-4299D1D4D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874C5FE-42AD-96B5-5826-81BB61C468A4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EE32BD5-5D03-D0E8-0B93-6A1BF92E572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024662-AA18-2EB9-88C0-D448CC9A6EB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ED47CA2-F291-0261-5FD9-F504F1DD8C98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DBF5BAD-760A-7D2F-E370-4973FFB7606B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A78F5F94-2172-5E18-AEC7-CF895A77F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419" y="2042919"/>
            <a:ext cx="2953162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44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17082-A469-1AA8-1A26-3AC0B129F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CDA1156-DFDE-8916-7ED6-324BDE4897A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EE30297-211F-7F5C-D0BD-F6ABBD85E7E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42449E-8D1D-41AA-A52F-2DFD39C6810B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86B164-702C-F689-2B56-4B5A113CFF0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774F9B-0644-D078-14B7-777526E9F4D9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Imagem 2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FC155D18-0350-3032-A64A-4114A5665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392" y="1342734"/>
            <a:ext cx="3515216" cy="41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57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7264-3505-D90C-1CC2-FDDA9828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5A89D5F-456C-51A2-5E0D-F7A8D89F4809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8FD66E-404C-40B2-C993-A53E0A741D3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0BF6613-3318-5FEE-942D-527EFD47083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6CA3C11-A38A-C049-CCD1-FEE16479E3D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EA54B4-D247-7316-FFDF-6DD9F4F99FCE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7" name="Imagem 6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71E08E2C-CEEB-E976-FAA0-3A3E1FF42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023" y="804496"/>
            <a:ext cx="3781953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5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353B9-7BD0-CC77-A5F0-B40EB6EC3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ACD9AC-D262-FF6E-D9A7-B23377729CE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3587649-DE19-57B1-ED3F-2E57579D5AF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656BCB-4283-F1DC-AAC0-D7D60052F97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E0BEF43-CFD6-8B2F-5798-A952F52C234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428F4C8-645B-C189-0AFE-1892FAE46FDA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Imagem 2" descr="Desenho de animal com corpo de desenho animado&#10;&#10;O conteúdo gerado por IA pode estar incorreto.">
            <a:extLst>
              <a:ext uri="{FF2B5EF4-FFF2-40B4-BE49-F238E27FC236}">
                <a16:creationId xmlns:a16="http://schemas.microsoft.com/office/drawing/2014/main" id="{86B8C866-E981-E1FD-C250-FE51B1A90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366" y="1518971"/>
            <a:ext cx="2629267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68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12195-6427-A110-BF89-52C25C387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273678E-1B88-B025-CE05-0891EAC4D97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E0DDD22-F62D-1F56-3122-A25F52EE13A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FEE564-D5AA-D5E7-AC6F-A2DA4488CCFA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51A6E5E-EDDB-435E-EA0C-24FABC60B8B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AAD04D-B3A6-85D2-0133-334F6F7BFCC1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7" name="Imagem 6" descr="Interface gráfica do usuário, Aplicativo, Ícone&#10;&#10;O conteúdo gerado por IA pode estar incorreto.">
            <a:extLst>
              <a:ext uri="{FF2B5EF4-FFF2-40B4-BE49-F238E27FC236}">
                <a16:creationId xmlns:a16="http://schemas.microsoft.com/office/drawing/2014/main" id="{76DBD68B-3EC6-A48D-49EF-84C18D405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076" y="975970"/>
            <a:ext cx="4105848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83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A8BE9-3FD7-AB1D-E949-517D2EC5A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766B8FD-2FF0-713F-048D-948B093937B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33F9FA9-20D2-C79E-84C6-50F9CCDEBE5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995708B-30B6-3224-2BCB-C0784D659422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B8814E-6E84-A150-D9C4-F80FFF0F554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AB2EC7-6A95-B57E-6C05-4F8C3CABBF99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Imagem 2" descr="Diagrama&#10;&#10;O conteúdo gerado por IA pode estar incorreto.">
            <a:extLst>
              <a:ext uri="{FF2B5EF4-FFF2-40B4-BE49-F238E27FC236}">
                <a16:creationId xmlns:a16="http://schemas.microsoft.com/office/drawing/2014/main" id="{070886B6-7A8D-1944-2798-CB2626D9C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444" y="1033128"/>
            <a:ext cx="3839111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96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4D67A-2EFE-80CD-6C9B-56A1F327C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AFACCC5-79B9-1C7F-532E-A4443337D86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9767EC2-F00E-149D-F584-06A09A33D8FD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BA2CCF-18F6-2A86-6BF1-63E10670CBB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23B1CA-3198-2BB4-ED6B-36884EEBA068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044FA1-5593-37EA-ABDF-6D3D3C5A37D0}"/>
              </a:ext>
            </a:extLst>
          </p:cNvPr>
          <p:cNvSpPr txBox="1"/>
          <p:nvPr/>
        </p:nvSpPr>
        <p:spPr>
          <a:xfrm>
            <a:off x="508131" y="747982"/>
            <a:ext cx="9451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Vejam estas figuras: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7" name="Imagem 6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AFCE62C7-1E26-1B64-0FC2-61859B62C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497" y="1014075"/>
            <a:ext cx="3801005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36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6AAA5-48E7-7210-E7FA-D5BF4931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392B192-CD6C-59EF-67A9-2EFDC72A6D7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C1246D7-B286-998B-BC09-0195EF4EE9C9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3733CA1-604D-D4BB-4A72-71A15833704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BF381C1-83DD-546E-E86F-A6DB028FF2B3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56A7765-AFDA-106D-EBBC-BE41E6EA62D7}"/>
              </a:ext>
            </a:extLst>
          </p:cNvPr>
          <p:cNvSpPr txBox="1"/>
          <p:nvPr/>
        </p:nvSpPr>
        <p:spPr>
          <a:xfrm>
            <a:off x="508131" y="747982"/>
            <a:ext cx="11329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Primeira atividade da aula: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reúnam em grupos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Reflitam como esses conceitos se aplicam à Engenharia Ambiental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Norteiem-se pelas seguintes questões: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O que é qualidade e gestão da qualidade em um contexto de Engenharia Ambiental?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Como essa “Fábula” da árvore se aplicaria ao contexto de vocês?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Criem um produto a partir disso. Pode ser um protocolo de gestão da qualidade dentro do exemplo que vocês pensaram. Inclua protocolos de controle para a “fábula” da árvore não se repetir. </a:t>
            </a:r>
            <a:r>
              <a:rPr lang="pt-BR" b="1" dirty="0"/>
              <a:t>Esta atividade vai começar a desenvolver o pensamento da qualidade (20-30 min)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Escaneiem com os celulares e enviem para pedro.senna@cefet-rj.br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1057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C8731-2819-F4E8-8433-6FBBFB43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04C578B-1E53-3599-F277-B56B428A53AE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58E89D7-BD6F-F607-ACEA-93C0BF33D8D2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EC2DDCE-86BE-FC09-5A8E-DF30E7133B71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11F6268-5B4B-48DA-54C3-09337CA7DA2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089FEBC-3088-00ED-0956-827E75186B0A}"/>
              </a:ext>
            </a:extLst>
          </p:cNvPr>
          <p:cNvSpPr txBox="1"/>
          <p:nvPr/>
        </p:nvSpPr>
        <p:spPr>
          <a:xfrm>
            <a:off x="1530686" y="2599698"/>
            <a:ext cx="8232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2 - Aprofundando as noções de Qualidade</a:t>
            </a:r>
          </a:p>
        </p:txBody>
      </p:sp>
    </p:spTree>
    <p:extLst>
      <p:ext uri="{BB962C8B-B14F-4D97-AF65-F5344CB8AC3E}">
        <p14:creationId xmlns:p14="http://schemas.microsoft.com/office/powerpoint/2010/main" val="3743076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5D0E-CB17-FF20-538B-D36BB5D16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93B5257-08F4-D33E-84D3-E19A7F3AA77E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21E7ED1-ED31-A550-1D95-925F5131810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9BA369-8068-7677-3495-A554B57285A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Construindo os conceitos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FC27E62-2E34-AE70-0AA1-773BCE66CCB5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674BFA2-1CAC-A93C-8EE0-B4980C9E026A}"/>
              </a:ext>
            </a:extLst>
          </p:cNvPr>
          <p:cNvSpPr txBox="1"/>
          <p:nvPr/>
        </p:nvSpPr>
        <p:spPr>
          <a:xfrm>
            <a:off x="508131" y="747982"/>
            <a:ext cx="11329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Adequação ao uso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414729C9-F566-2F68-1118-B1BCAE746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6" t="22440" r="21208" b="22440"/>
          <a:stretch>
            <a:fillRect/>
          </a:stretch>
        </p:blipFill>
        <p:spPr bwMode="auto">
          <a:xfrm>
            <a:off x="2956847" y="747982"/>
            <a:ext cx="6767513" cy="507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923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FFEC5-1BF3-7DCA-B1D5-B7FD84DF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0C6D10C-A7CA-5648-1F06-40E09AC5754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07DD4D1-B967-3FAF-A256-55E64F0B70C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C72A72-85A0-6C42-9670-22491C94848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Construindo os conceitos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E090773-48E8-6FA8-02BE-54DF6169655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367C6A-46FA-1CAB-D31E-44429B590DEC}"/>
              </a:ext>
            </a:extLst>
          </p:cNvPr>
          <p:cNvSpPr txBox="1"/>
          <p:nvPr/>
        </p:nvSpPr>
        <p:spPr>
          <a:xfrm>
            <a:off x="508131" y="747982"/>
            <a:ext cx="11329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Adequação ao uso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E9E9F7F-CC8C-3723-7E00-EC82FD068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1" t="27365" r="21208" b="17513"/>
          <a:stretch>
            <a:fillRect/>
          </a:stretch>
        </p:blipFill>
        <p:spPr bwMode="auto">
          <a:xfrm>
            <a:off x="3090672" y="747982"/>
            <a:ext cx="6840537" cy="510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642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40CA9-E1EC-0275-017E-0CBC52E51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CA3AB9F-B366-0A30-F989-165320737D3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F9776E-DF10-FC39-27AA-7C829E14AA2B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F6D143-981A-7F1E-E254-6D1A9DF4DDF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Construindo os conceitos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1A4FA8B-68F4-29AF-A27E-50861CA1BB7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79C52B6-E6D2-E677-4D99-4A550BEB00A1}"/>
              </a:ext>
            </a:extLst>
          </p:cNvPr>
          <p:cNvSpPr txBox="1"/>
          <p:nvPr/>
        </p:nvSpPr>
        <p:spPr>
          <a:xfrm>
            <a:off x="508131" y="747982"/>
            <a:ext cx="11329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Adequação ao uso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316B8316-D7F1-654B-B5A7-7D2E0A4BD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3" t="26367" r="21208" b="18489"/>
          <a:stretch>
            <a:fillRect/>
          </a:stretch>
        </p:blipFill>
        <p:spPr bwMode="auto">
          <a:xfrm>
            <a:off x="3421985" y="893762"/>
            <a:ext cx="6697662" cy="507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464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9695E-8389-CDF5-29AC-D6E05EDCE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545D077-B6D4-2BD0-9C9E-5309A03C114E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E5C4694-D901-D0BC-9127-5272EDC3207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1067619-19DF-2559-D005-22479D32340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Evolução do conceito de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48B33F7-5A59-BC97-E574-B1575A7C5CE8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AB545D5-BE18-CC4E-2300-8B274EF24069}"/>
              </a:ext>
            </a:extLst>
          </p:cNvPr>
          <p:cNvSpPr txBox="1"/>
          <p:nvPr/>
        </p:nvSpPr>
        <p:spPr>
          <a:xfrm>
            <a:off x="508131" y="747982"/>
            <a:ext cx="11329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Evolução do conceito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7" name="Imagem 6" descr="Gráfico, Gráfico de mapa de árvore&#10;&#10;O conteúdo gerado por IA pode estar incorreto.">
            <a:extLst>
              <a:ext uri="{FF2B5EF4-FFF2-40B4-BE49-F238E27FC236}">
                <a16:creationId xmlns:a16="http://schemas.microsoft.com/office/drawing/2014/main" id="{53F4048B-B3A6-174B-5EB8-C94B803F1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12" y="1343463"/>
            <a:ext cx="8249801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1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8E262-B0A5-9462-38B8-9F3C6480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A856821-C07F-7519-24F7-450F0D1E6A9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A0531F-AAF2-FA84-A68F-161801E4684E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F1B32E-8649-411F-B46F-1FA143DDD4D4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Evolução do conceito de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A14CEB1-4B03-8C7A-5859-65ACC7BF731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6D30C6F-17DE-B1D5-9DB2-6B4CBFA089A6}"/>
              </a:ext>
            </a:extLst>
          </p:cNvPr>
          <p:cNvSpPr txBox="1"/>
          <p:nvPr/>
        </p:nvSpPr>
        <p:spPr>
          <a:xfrm>
            <a:off x="508131" y="747982"/>
            <a:ext cx="113299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Ainda sem formalizar nada...</a:t>
            </a:r>
          </a:p>
          <a:p>
            <a:pPr algn="just"/>
            <a:endParaRPr lang="pt-BR" b="1" dirty="0"/>
          </a:p>
          <a:p>
            <a:pPr algn="just"/>
            <a:r>
              <a:rPr lang="pt-BR" dirty="0"/>
              <a:t>Intuitivamente...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As questões anteriores nos fazem pensar em algo chamado: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>
                <a:solidFill>
                  <a:srgbClr val="C00000"/>
                </a:solidFill>
              </a:rPr>
              <a:t>Nível de serviço.</a:t>
            </a:r>
          </a:p>
          <a:p>
            <a:pPr algn="just"/>
            <a:endParaRPr lang="pt-BR" b="1" dirty="0"/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9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FF80F-47C4-9735-3A64-AC107D9CF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9E5AE86-D127-DE44-7949-0D59767A3C76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381142E-F4CB-251C-DC6C-30C943B21D4B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70F4506-AC59-B48F-2102-F1009C8EB73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Evolução do conceito de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B11539-A4C7-27C6-6B77-B4669E2696E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C239839-6164-B75E-00D4-AE9B4334BFC6}"/>
              </a:ext>
            </a:extLst>
          </p:cNvPr>
          <p:cNvSpPr txBox="1"/>
          <p:nvPr/>
        </p:nvSpPr>
        <p:spPr>
          <a:xfrm>
            <a:off x="508131" y="747982"/>
            <a:ext cx="1132990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Um Carro de luxo é um produto premium. O Cliente paga mais e espera desempenho diferenciado.</a:t>
            </a:r>
          </a:p>
          <a:p>
            <a:endParaRPr lang="pt-BR" dirty="0"/>
          </a:p>
          <a:p>
            <a:r>
              <a:rPr lang="pt-BR" dirty="0"/>
              <a:t>O dono do FIAT 147 possui que expectativa?</a:t>
            </a:r>
          </a:p>
          <a:p>
            <a:endParaRPr lang="pt-BR" dirty="0"/>
          </a:p>
          <a:p>
            <a:r>
              <a:rPr lang="pt-BR" dirty="0"/>
              <a:t>Se o Neymar faz 20 gols em uma temporada...</a:t>
            </a:r>
          </a:p>
          <a:p>
            <a:r>
              <a:rPr lang="pt-BR" dirty="0"/>
              <a:t>isso é o mínimo que se espera dele.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Quanto à fábrica é ainda mais complexo... 99% de peças sem defeito pode ou não ser bom...se estamos falando de árvores de natal (não a do natal) o resultado significa um prejuízo enorme.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Idem para o ADES...o que representa de prejuízo cair soda cáustica no ADES? Perda de valor de marca? Descrédito? Para este tipo de “defeito” a tolerância deve ser zero.</a:t>
            </a:r>
          </a:p>
          <a:p>
            <a:endParaRPr lang="pt-BR" dirty="0"/>
          </a:p>
          <a:p>
            <a:endParaRPr lang="pt-BR" b="1" dirty="0">
              <a:latin typeface="Cambria" pitchFamily="18" charset="0"/>
            </a:endParaRP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</p:txBody>
      </p:sp>
      <p:pic>
        <p:nvPicPr>
          <p:cNvPr id="1026" name="Picture 2" descr="CBIE">
            <a:extLst>
              <a:ext uri="{FF2B5EF4-FFF2-40B4-BE49-F238E27FC236}">
                <a16:creationId xmlns:a16="http://schemas.microsoft.com/office/drawing/2014/main" id="{C89F4F67-8C3A-59F9-BE54-0A2C9D875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3868417"/>
            <a:ext cx="2949676" cy="148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1933645-40D6-25D2-A6DB-E6CA370B2081}"/>
              </a:ext>
            </a:extLst>
          </p:cNvPr>
          <p:cNvSpPr txBox="1"/>
          <p:nvPr/>
        </p:nvSpPr>
        <p:spPr>
          <a:xfrm>
            <a:off x="3660749" y="3856450"/>
            <a:ext cx="5089961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C00000"/>
                </a:solidFill>
              </a:rPr>
              <a:t>conjunto de válvulas, manômetros e conexões instalado no topo do poço (na superfície ou fundo do mar) para controlar o fluxo de hidrocarbonetos e garantir a segurança operacional</a:t>
            </a:r>
            <a:r>
              <a:rPr lang="pt-BR" dirty="0">
                <a:solidFill>
                  <a:srgbClr val="C00000"/>
                </a:solidFill>
                <a:effectLst/>
                <a:latin typeface="Google Sans"/>
              </a:rPr>
              <a:t>.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89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44869-05E9-CAEB-5D37-693A3B92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EE4BB0A-50E1-A9CA-918E-8955AF83841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AAA473E-FA84-3413-D7DF-9088762274BE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3CAAC-CF45-4098-E7F9-01675C3938E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Evolução do conceito de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018AADC-42D0-07B4-54CE-72E560405178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6B1A6FD-6ED4-B468-81C9-80BAE54A0B0A}"/>
              </a:ext>
            </a:extLst>
          </p:cNvPr>
          <p:cNvSpPr txBox="1"/>
          <p:nvPr/>
        </p:nvSpPr>
        <p:spPr>
          <a:xfrm>
            <a:off x="508131" y="747982"/>
            <a:ext cx="11329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É fundamental observar e cumprir o </a:t>
            </a:r>
            <a:r>
              <a:rPr lang="pt-BR" b="1" dirty="0">
                <a:solidFill>
                  <a:srgbClr val="C00000"/>
                </a:solidFill>
              </a:rPr>
              <a:t>nível de serviço acordado!</a:t>
            </a:r>
            <a:endParaRPr lang="pt-BR" dirty="0"/>
          </a:p>
        </p:txBody>
      </p:sp>
      <p:pic>
        <p:nvPicPr>
          <p:cNvPr id="2" name="Picture 4" descr="http://noticias.prestumseguros.com.br/wp-content/uploads/2013/03/alvo.png">
            <a:extLst>
              <a:ext uri="{FF2B5EF4-FFF2-40B4-BE49-F238E27FC236}">
                <a16:creationId xmlns:a16="http://schemas.microsoft.com/office/drawing/2014/main" id="{E909A72C-237F-7961-9FEE-DCD09DB54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749" y="1643642"/>
            <a:ext cx="1532787" cy="161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0D6C356-FD1D-D6AB-AAE0-75CC0EF24087}"/>
              </a:ext>
            </a:extLst>
          </p:cNvPr>
          <p:cNvSpPr txBox="1"/>
          <p:nvPr/>
        </p:nvSpPr>
        <p:spPr>
          <a:xfrm>
            <a:off x="508130" y="3534471"/>
            <a:ext cx="1015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Caso a empresa forneça um </a:t>
            </a:r>
            <a:r>
              <a:rPr lang="pt-BR" b="1" dirty="0">
                <a:solidFill>
                  <a:srgbClr val="C00000"/>
                </a:solidFill>
              </a:rPr>
              <a:t>nível de serviço superior </a:t>
            </a:r>
            <a:r>
              <a:rPr lang="pt-BR" dirty="0"/>
              <a:t>ao desejado a percepção do cliente pode não ser a esperada e a empresa incorrerá em custos adicionais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5D67023-0868-62EC-80BB-4D2A5C8782DA}"/>
              </a:ext>
            </a:extLst>
          </p:cNvPr>
          <p:cNvSpPr txBox="1"/>
          <p:nvPr/>
        </p:nvSpPr>
        <p:spPr>
          <a:xfrm>
            <a:off x="508129" y="4550691"/>
            <a:ext cx="10159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Caso o </a:t>
            </a:r>
            <a:r>
              <a:rPr lang="pt-BR" b="1" dirty="0">
                <a:solidFill>
                  <a:srgbClr val="C00000"/>
                </a:solidFill>
              </a:rPr>
              <a:t>nível de serviço seja inferior </a:t>
            </a:r>
            <a:r>
              <a:rPr lang="pt-BR" dirty="0"/>
              <a:t>ao acordado o cliente certamente ficará irritado por receber um serviço abaixo do esperado</a:t>
            </a:r>
          </a:p>
        </p:txBody>
      </p:sp>
    </p:spTree>
    <p:extLst>
      <p:ext uri="{BB962C8B-B14F-4D97-AF65-F5344CB8AC3E}">
        <p14:creationId xmlns:p14="http://schemas.microsoft.com/office/powerpoint/2010/main" val="4025281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5176A-164F-1D80-E69F-D70D2F36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7FB463F-7C87-DB0E-0271-46872131BBF9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7DC0CAA-70E9-D875-AE3F-D2E885896B5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3F6489-F888-46AF-7E8C-E3F46D15317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9AD354-C7D3-B072-AD45-C18D8B925C4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2E43DF-EB16-E6E3-C1EB-DF1B9EA001C7}"/>
              </a:ext>
            </a:extLst>
          </p:cNvPr>
          <p:cNvSpPr txBox="1"/>
          <p:nvPr/>
        </p:nvSpPr>
        <p:spPr>
          <a:xfrm>
            <a:off x="508131" y="747982"/>
            <a:ext cx="11329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Segunda atividade da aula: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reúnam em grupos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Reflitam como esses conceitos se aplicam à Engenharia Ambiental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Norteiem-se pelas seguintes questões: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Pensem em exemplos da área de vocês que sejam análogos ao do fiat uno e da Ferrari.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Pensem e exemplifiquem como o conceito de nível de serviço se aplica a projetos/serviços da área de vocês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Criem um produto a partir disso. Pensem em um protocolo que a partir de uma necessidade real do cliente ajude vocês a estimar o nível de serviço exato para aquele cliente. </a:t>
            </a:r>
            <a:r>
              <a:rPr lang="pt-BR" b="1" dirty="0"/>
              <a:t>Esta atividade vai começar a desenvolver um pensamento </a:t>
            </a:r>
            <a:r>
              <a:rPr lang="pt-BR" b="1" dirty="0" err="1"/>
              <a:t>projetizado</a:t>
            </a:r>
            <a:r>
              <a:rPr lang="pt-BR" b="1" dirty="0"/>
              <a:t> (20-30 min).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Escaneiem com os celulares e enviem para </a:t>
            </a:r>
            <a:r>
              <a:rPr lang="pt-BR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pedro.senna@cefet-rj.br</a:t>
            </a:r>
            <a:endParaRPr lang="pt-BR" b="1" dirty="0">
              <a:solidFill>
                <a:srgbClr val="0070C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Assinem a lista de presença na saída ao final da última entrega.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1908345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1044</Words>
  <Application>Microsoft Office PowerPoint</Application>
  <PresentationFormat>Widescreen</PresentationFormat>
  <Paragraphs>190</Paragraphs>
  <Slides>27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4" baseType="lpstr">
      <vt:lpstr>Aptos</vt:lpstr>
      <vt:lpstr>Arial</vt:lpstr>
      <vt:lpstr>Avenir Next LT Pro</vt:lpstr>
      <vt:lpstr>AvenirNext LT Pro Medium</vt:lpstr>
      <vt:lpstr>Cambria</vt:lpstr>
      <vt:lpstr>Google Sans</vt:lpstr>
      <vt:lpstr>BlockprintVTI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Senna</dc:creator>
  <cp:lastModifiedBy>Pedro Senna</cp:lastModifiedBy>
  <cp:revision>20</cp:revision>
  <dcterms:created xsi:type="dcterms:W3CDTF">2026-02-06T14:09:29Z</dcterms:created>
  <dcterms:modified xsi:type="dcterms:W3CDTF">2026-02-23T21:13:38Z</dcterms:modified>
</cp:coreProperties>
</file>