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62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361" r:id="rId11"/>
    <p:sldId id="363" r:id="rId12"/>
    <p:sldId id="364" r:id="rId13"/>
    <p:sldId id="365" r:id="rId14"/>
    <p:sldId id="298" r:id="rId15"/>
    <p:sldId id="366" r:id="rId16"/>
    <p:sldId id="299" r:id="rId17"/>
    <p:sldId id="300" r:id="rId18"/>
    <p:sldId id="302" r:id="rId19"/>
    <p:sldId id="303" r:id="rId20"/>
    <p:sldId id="322" r:id="rId21"/>
    <p:sldId id="304" r:id="rId22"/>
    <p:sldId id="306" r:id="rId23"/>
    <p:sldId id="307" r:id="rId24"/>
    <p:sldId id="308" r:id="rId25"/>
    <p:sldId id="310" r:id="rId26"/>
    <p:sldId id="311" r:id="rId27"/>
    <p:sldId id="312" r:id="rId28"/>
    <p:sldId id="313" r:id="rId29"/>
    <p:sldId id="341" r:id="rId30"/>
    <p:sldId id="367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1 – Introdução ao curso e </a:t>
            </a:r>
            <a:r>
              <a:rPr lang="pt-BR" b="1" dirty="0" err="1">
                <a:latin typeface="Cambria" panose="02040503050406030204" pitchFamily="18" charset="0"/>
                <a:ea typeface="Cambria" panose="02040503050406030204" pitchFamily="18" charset="0"/>
              </a:rPr>
              <a:t>supply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b="1" dirty="0" err="1">
                <a:latin typeface="Cambria" panose="02040503050406030204" pitchFamily="18" charset="0"/>
                <a:ea typeface="Cambria" panose="02040503050406030204" pitchFamily="18" charset="0"/>
              </a:rPr>
              <a:t>chain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 management</a:t>
            </a: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70E619F-1118-CA43-62E2-10A238C82F11}"/>
              </a:ext>
            </a:extLst>
          </p:cNvPr>
          <p:cNvSpPr/>
          <p:nvPr/>
        </p:nvSpPr>
        <p:spPr>
          <a:xfrm>
            <a:off x="0" y="752355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Apresentação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Apresentação</a:t>
            </a:r>
          </a:p>
          <a:p>
            <a:endParaRPr lang="pt-BR" sz="2400" b="1" dirty="0">
              <a:latin typeface="Cambria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D72BC9-68A5-4324-A49A-15898B43C9BC}"/>
              </a:ext>
            </a:extLst>
          </p:cNvPr>
          <p:cNvSpPr txBox="1"/>
          <p:nvPr/>
        </p:nvSpPr>
        <p:spPr>
          <a:xfrm>
            <a:off x="342250" y="144836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Pedro Senna Vieira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EE4538-6242-46F9-863D-205F451472E6}"/>
              </a:ext>
            </a:extLst>
          </p:cNvPr>
          <p:cNvSpPr txBox="1"/>
          <p:nvPr/>
        </p:nvSpPr>
        <p:spPr>
          <a:xfrm>
            <a:off x="342250" y="1833424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Engenheiro de Produção – </a:t>
            </a:r>
            <a:r>
              <a:rPr lang="pt-BR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Cefet</a:t>
            </a:r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/RJ – 2009</a:t>
            </a:r>
          </a:p>
          <a:p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Mestre em Transportes e Logística – PUC-Rio – 2014</a:t>
            </a:r>
          </a:p>
          <a:p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Doutor em Engenharia de Produção e Sistemas – CEFET/RJ – 2019</a:t>
            </a:r>
          </a:p>
          <a:p>
            <a:r>
              <a:rPr lang="pt-BR" sz="1600" i="1" dirty="0">
                <a:latin typeface="Cambria" panose="02040503050406030204" pitchFamily="18" charset="0"/>
                <a:ea typeface="Cambria" panose="02040503050406030204" pitchFamily="18" charset="0"/>
              </a:rPr>
              <a:t>Pós doutorado em Engenharia de Produção – COPPE UFRJ 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42708D-1364-49D6-B77F-FF2AF8BE7BDB}"/>
              </a:ext>
            </a:extLst>
          </p:cNvPr>
          <p:cNvSpPr txBox="1"/>
          <p:nvPr/>
        </p:nvSpPr>
        <p:spPr>
          <a:xfrm>
            <a:off x="323528" y="3159693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ambria" pitchFamily="18" charset="0"/>
              </a:rPr>
              <a:t>Experiências profissionais e acadêmicas: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D2798CCD-4B98-41DC-966F-7005BB7BF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57" y="3637676"/>
            <a:ext cx="881396" cy="5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EFBEAB6B-C715-44B8-9AF0-C9714B234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25" y="3592692"/>
            <a:ext cx="403210" cy="6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Saiba mais sobre a empresa Visagio | Bettha">
            <a:extLst>
              <a:ext uri="{FF2B5EF4-FFF2-40B4-BE49-F238E27FC236}">
                <a16:creationId xmlns:a16="http://schemas.microsoft.com/office/drawing/2014/main" id="{085B5A16-8520-4A9F-991F-0BEE4B6828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5" b="38449"/>
          <a:stretch/>
        </p:blipFill>
        <p:spPr bwMode="auto">
          <a:xfrm>
            <a:off x="1390620" y="3733041"/>
            <a:ext cx="738666" cy="25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ILOS - Especialistas em Logistica e Supply Chain | LinkedIn">
            <a:extLst>
              <a:ext uri="{FF2B5EF4-FFF2-40B4-BE49-F238E27FC236}">
                <a16:creationId xmlns:a16="http://schemas.microsoft.com/office/drawing/2014/main" id="{F63CA80E-7AD9-4FA6-A10D-B5D6B70C3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490" y="363767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BE292FC0-FE5F-4A06-A190-B8C0F7A77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613" y="3691512"/>
            <a:ext cx="1560071" cy="42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6">
            <a:extLst>
              <a:ext uri="{FF2B5EF4-FFF2-40B4-BE49-F238E27FC236}">
                <a16:creationId xmlns:a16="http://schemas.microsoft.com/office/drawing/2014/main" id="{F8C69B16-DD6B-4696-AA97-0DAF442DCE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1345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4B5295A0-BAF0-4430-8244-DEAC9D7F25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814" t="38097" r="42125" b="33200"/>
          <a:stretch/>
        </p:blipFill>
        <p:spPr>
          <a:xfrm>
            <a:off x="4491914" y="3599772"/>
            <a:ext cx="829092" cy="78458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9829879-5E87-4495-98CE-6909F87398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642" y="3546546"/>
            <a:ext cx="1050049" cy="790161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C574846C-98AA-4B5B-8A0D-42D43D838408}"/>
              </a:ext>
            </a:extLst>
          </p:cNvPr>
          <p:cNvSpPr txBox="1"/>
          <p:nvPr/>
        </p:nvSpPr>
        <p:spPr>
          <a:xfrm>
            <a:off x="308239" y="4618527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ambria" pitchFamily="18" charset="0"/>
              </a:rPr>
              <a:t>Linhas de pesquisa: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6D08A06-1259-4E99-8F0D-81466FFDEC09}"/>
              </a:ext>
            </a:extLst>
          </p:cNvPr>
          <p:cNvSpPr txBox="1"/>
          <p:nvPr/>
        </p:nvSpPr>
        <p:spPr>
          <a:xfrm>
            <a:off x="291185" y="5258124"/>
            <a:ext cx="7973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SCRM, </a:t>
            </a:r>
            <a:r>
              <a:rPr lang="pt-BR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SCRes</a:t>
            </a:r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t-BR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Omnichannel</a:t>
            </a:r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, Torres de Controle, </a:t>
            </a:r>
            <a:r>
              <a:rPr lang="pt-BR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Smart</a:t>
            </a:r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Cities</a:t>
            </a:r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, Data Science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87AF7B3-E10F-4B16-9AB2-B8ED9CCCE963}"/>
              </a:ext>
            </a:extLst>
          </p:cNvPr>
          <p:cNvSpPr txBox="1"/>
          <p:nvPr/>
        </p:nvSpPr>
        <p:spPr>
          <a:xfrm>
            <a:off x="291185" y="5809620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ambria" pitchFamily="18" charset="0"/>
              </a:rPr>
              <a:t>Informações adicionais: </a:t>
            </a:r>
            <a:r>
              <a:rPr lang="pt-BR" sz="1600" b="1" dirty="0" err="1">
                <a:latin typeface="Cambria" pitchFamily="18" charset="0"/>
              </a:rPr>
              <a:t>Linkedin</a:t>
            </a:r>
            <a:r>
              <a:rPr lang="pt-BR" sz="1600" b="1" dirty="0">
                <a:latin typeface="Cambria" pitchFamily="18" charset="0"/>
              </a:rPr>
              <a:t>, Lattes e </a:t>
            </a:r>
            <a:r>
              <a:rPr lang="pt-BR" sz="1600" b="1" dirty="0" err="1">
                <a:latin typeface="Cambria" pitchFamily="18" charset="0"/>
              </a:rPr>
              <a:t>Research</a:t>
            </a:r>
            <a:r>
              <a:rPr lang="pt-BR" sz="1600" b="1" dirty="0">
                <a:latin typeface="Cambria" pitchFamily="18" charset="0"/>
              </a:rPr>
              <a:t> Gate.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72CB13-190D-D0DB-FF35-2E21D6D8851D}"/>
              </a:ext>
            </a:extLst>
          </p:cNvPr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69412B12-5DB3-D786-7C38-21405F62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2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7A6D48A-D000-3201-0DE6-7B1DCFA034D6}"/>
              </a:ext>
            </a:extLst>
          </p:cNvPr>
          <p:cNvSpPr/>
          <p:nvPr/>
        </p:nvSpPr>
        <p:spPr>
          <a:xfrm>
            <a:off x="0" y="752355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5BD63F1-6D9E-C89B-E89D-4D090388ADC9}"/>
              </a:ext>
            </a:extLst>
          </p:cNvPr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Objetivo geral do curso: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527175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Capacitar o aluno nos conceitos fundamentais de Logística.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23528" y="2348880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Proposta do curso: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827584" y="2924944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Preparar o aluno para se tornar um profissional completo, abordando as frentes: Pesquisa e Projeto.</a:t>
            </a:r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9A33A84B-4406-76C8-3B05-FCF1F0E8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29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7CD1281-2FA8-48AA-B36F-37A56F0E2E8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234709E-FA7E-8D86-7840-2A29567CC820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4DBDDF5-5807-8285-0A31-1A5AFEAC13EF}"/>
              </a:ext>
            </a:extLst>
          </p:cNvPr>
          <p:cNvSpPr txBox="1">
            <a:spLocks/>
          </p:cNvSpPr>
          <p:nvPr/>
        </p:nvSpPr>
        <p:spPr>
          <a:xfrm>
            <a:off x="6553200" y="64153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Dinâmica do curso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372706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O curso será composto por: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844824"/>
            <a:ext cx="75608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Aulas teóricas – Apresentação de conteúdo básico.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Atividades toda aula – contam para presença e média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Se o aluno faltar pode entregar depois mas não contará presença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Toda aula após um conceito grupos se reúnem e geram um pequeno produto para reforçar o entendimento.</a:t>
            </a:r>
          </a:p>
          <a:p>
            <a:endParaRPr lang="pt-BR" sz="1600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Aulas práticas – mais focadas em programação e produtos</a:t>
            </a:r>
            <a:endParaRPr lang="pt-BR" sz="1600" b="1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pt-BR" sz="1600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sz="1600" i="1" dirty="0">
                <a:latin typeface="Cambria" pitchFamily="18" charset="0"/>
              </a:rPr>
              <a:t>Prova – conteúdo básico será avaliado</a:t>
            </a:r>
          </a:p>
          <a:p>
            <a:pPr marL="342900" indent="-342900">
              <a:buFont typeface="Wingdings" pitchFamily="2" charset="2"/>
              <a:buChar char="§"/>
            </a:pPr>
            <a:endParaRPr lang="pt-BR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pt-BR" i="1" dirty="0">
              <a:latin typeface="Cambria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6335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9D01F8-A782-CEB2-D6A8-C8F412CEC23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D61BFBD-19B9-C3EC-8F9C-BEE5BF47302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51007ED1-DC67-862E-F382-4B39AA66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Ementa do curso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372706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O curso será composto por: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844824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Introdução ao curso SCM e Logística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Processos de cadeias de suprimentos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 err="1">
                <a:latin typeface="Cambria" pitchFamily="18" charset="0"/>
              </a:rPr>
              <a:t>Last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mile</a:t>
            </a:r>
            <a:endParaRPr lang="pt-BR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Serviço ao cliente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 err="1">
                <a:latin typeface="Cambria" pitchFamily="18" charset="0"/>
              </a:rPr>
              <a:t>Omnichannel</a:t>
            </a:r>
            <a:endParaRPr lang="pt-BR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Armazenagem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Transportes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Gestão de risco em cadeias de suprimentos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Economia circular e cadeias de circuito fechado</a:t>
            </a:r>
          </a:p>
          <a:p>
            <a:endParaRPr lang="pt-BR" i="1" dirty="0">
              <a:latin typeface="Cambria" pitchFamily="18" charset="0"/>
            </a:endParaRPr>
          </a:p>
          <a:p>
            <a:endParaRPr lang="pt-BR" i="1" dirty="0">
              <a:latin typeface="Cambria" pitchFamily="18" charset="0"/>
            </a:endParaRPr>
          </a:p>
          <a:p>
            <a:endParaRPr lang="pt-BR" i="1" dirty="0">
              <a:latin typeface="Cambria" pitchFamily="18" charset="0"/>
            </a:endParaRPr>
          </a:p>
          <a:p>
            <a:endParaRPr lang="pt-BR" dirty="0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F2D09495-38B4-9D32-C532-2D303034A107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5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4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B719461-A7A8-DDDB-DDDC-9D2EE0732FD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445AB9E-CFB1-9D06-0608-A708F4B93286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212580A-B2B2-9EE7-3D73-993C39D761F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Bibliografias: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84482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Artigos científicos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Slides de aula.</a:t>
            </a:r>
          </a:p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600891-6CB9-4265-81DF-2FE3E80C40C9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01180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3FA2148-0EB4-5F06-9698-3500DD6ACE4A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A7D5EA1-B960-835D-5B04-EAFFF84E0F6E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7C51FA00-5592-48C4-F37A-A7331EA31A3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Comunicação e Materiais de Apoio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67544" y="1484784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https://supplychain24h.com/</a:t>
            </a:r>
          </a:p>
          <a:p>
            <a:pPr algn="just"/>
            <a:endParaRPr lang="pt-BR" i="1" dirty="0">
              <a:latin typeface="Cambria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Grupo do Teams – Para recados gerais e comunicação com a turma toda.</a:t>
            </a:r>
          </a:p>
          <a:p>
            <a:pPr lvl="1" algn="just"/>
            <a:endParaRPr lang="pt-BR" i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44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  <a:endParaRPr lang="pt-BR" sz="1400" b="1" dirty="0">
              <a:solidFill>
                <a:srgbClr val="4F81BD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6 – Armazenagem I - 7/4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- 14/4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11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17 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036445A-BD4E-02F5-014F-559EB02D44CF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67F50C7-A8B6-CC94-6CFC-241B260650B1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Número de Slide 3">
            <a:extLst>
              <a:ext uri="{FF2B5EF4-FFF2-40B4-BE49-F238E27FC236}">
                <a16:creationId xmlns:a16="http://schemas.microsoft.com/office/drawing/2014/main" id="{1C678430-105C-DEB1-13B2-486DDEA0B27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79512" y="1340768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sz="1600" b="1" dirty="0">
                <a:latin typeface="Cambria" pitchFamily="18" charset="0"/>
              </a:rPr>
              <a:t>Provas </a:t>
            </a:r>
            <a:r>
              <a:rPr lang="pt-BR" sz="1600" dirty="0">
                <a:latin typeface="Cambria" pitchFamily="18" charset="0"/>
              </a:rPr>
              <a:t>– Avaliação do conteúdo qualitativo trabalhado até o momento. Será testada a capacidade analítica e o nível de conhecimento conceitual. Irão ser cobrados os slides e o que for falado em sala. As duas provas juntas terão peso 0,6 na média final.  Texto mal escrito, prova suja, tudo isso irá perder pontos. A prova não possui sustentação oral. </a:t>
            </a:r>
            <a:r>
              <a:rPr lang="pt-BR" sz="1600" b="1" dirty="0">
                <a:latin typeface="Cambria" pitchFamily="18" charset="0"/>
              </a:rPr>
              <a:t>Importante – </a:t>
            </a:r>
            <a:r>
              <a:rPr lang="pt-BR" sz="1600" b="1" dirty="0">
                <a:solidFill>
                  <a:schemeClr val="accent2"/>
                </a:solidFill>
                <a:latin typeface="Cambria" pitchFamily="18" charset="0"/>
              </a:rPr>
              <a:t>Há o material de aula e o material complementar. O material complementar precisa ser estudado pois ele também compõe a matéria da prova.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Detalhamento técnico das avaliações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9D889D7-FA0E-4A4E-87DD-37E06E1945C3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F4C927B-4425-4421-9BA6-B029F2C7C76C}"/>
              </a:ext>
            </a:extLst>
          </p:cNvPr>
          <p:cNvSpPr/>
          <p:nvPr/>
        </p:nvSpPr>
        <p:spPr>
          <a:xfrm>
            <a:off x="179512" y="3178703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sz="1600" b="1" dirty="0">
                <a:latin typeface="Cambria" pitchFamily="18" charset="0"/>
              </a:rPr>
              <a:t>Trabalhos </a:t>
            </a:r>
            <a:r>
              <a:rPr lang="pt-BR" sz="1600" dirty="0">
                <a:latin typeface="Cambria" pitchFamily="18" charset="0"/>
              </a:rPr>
              <a:t>– A cada aula será passado um trabalho que deverá ser entregue em sala. Quando o trabalho for complexo, ao menos uma entrega parcial.</a:t>
            </a: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sz="1600" dirty="0">
                <a:latin typeface="Cambria" pitchFamily="18" charset="0"/>
              </a:rPr>
              <a:t>A entrega do trabalho valerá nota e contabilizará a presença do dia.</a:t>
            </a: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sz="1600" dirty="0">
                <a:latin typeface="Cambria" pitchFamily="18" charset="0"/>
              </a:rPr>
              <a:t>Caso o aluno falte, poderá entregar o trabalho, mas não contabilizará presença.</a:t>
            </a: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sz="1600" dirty="0">
                <a:latin typeface="Cambria" pitchFamily="18" charset="0"/>
              </a:rPr>
              <a:t>A soma de todos os trabalhos mais a entrega final valerá 0,4 na média.</a:t>
            </a: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sz="1600" dirty="0">
                <a:latin typeface="Cambria" pitchFamily="18" charset="0"/>
              </a:rPr>
              <a:t>As entregas das aulas são mais simples, a entrega final precisa ser em um relatório técnico, mais detalhado e bem formatado. </a:t>
            </a:r>
          </a:p>
        </p:txBody>
      </p:sp>
    </p:spTree>
    <p:extLst>
      <p:ext uri="{BB962C8B-B14F-4D97-AF65-F5344CB8AC3E}">
        <p14:creationId xmlns:p14="http://schemas.microsoft.com/office/powerpoint/2010/main" val="3990412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06A9283-4865-2D22-9E6F-8B0AEBC437BA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AAB0540-DA0F-5914-FF9D-A7CFCB4FABFD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EB93BCCA-DA96-CEEF-EFD8-A8322C93A06E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Livros publicados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9612E6-CF41-45F1-87C5-B8DFD9245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48" y="1576700"/>
            <a:ext cx="2665196" cy="402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335D734-41FF-45D8-94FC-C4A0FE90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214" y="1562642"/>
            <a:ext cx="2883784" cy="42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99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B6A8-BD0D-AC73-EDCF-1CCD5777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C9B9D71-36D4-A33F-90E8-45056599AC9E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AEF3C93-02DF-01E2-15AB-0F7152EF5EF4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9104E313-3321-54E4-296F-55A950A1AA5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9C00ECE-7CA0-C0BA-6DC2-D0066502AC8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F54B6BD-CF92-130B-EB8F-2E17A4A01A05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8494FC-BC7E-E0A0-4D18-053E2C47C012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81BB24-0C01-0A88-9288-A101F1EB6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2BB970-BE96-1A21-84F5-0E969BAC25C9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https://www.youtube.com/@SobrevivendoagraduacaoEngenhar</a:t>
            </a:r>
          </a:p>
        </p:txBody>
      </p:sp>
      <p:pic>
        <p:nvPicPr>
          <p:cNvPr id="11" name="Imagem 10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E47B606C-69A4-5572-6D0B-E8F3CAB4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93" y="2053066"/>
            <a:ext cx="7121692" cy="399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2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A5F2F-8662-5802-3423-B5317DD35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F428225-8D0D-DBC0-53F5-DC49D52BE2E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2B1F0FE-266C-1F96-C29D-B24A247FB6FD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25C5C84-B238-04CA-6166-5C262FDF9BFD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525CA1-08BF-4835-08C9-176D660D8F6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879E0D-04C1-406B-EA26-165D8914E308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09BCF2-8944-670E-D091-2CDEA059845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89D79A-C9D0-9653-38D8-4AE0F3BF3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D3D3BE-7182-F504-E627-CCA54B6A6A52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https://www.youtube.com/@Logística24h</a:t>
            </a:r>
          </a:p>
        </p:txBody>
      </p:sp>
      <p:pic>
        <p:nvPicPr>
          <p:cNvPr id="10" name="Imagem 9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F981A6F0-BAB5-2CB0-2770-DD6EA822A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70" y="2072486"/>
            <a:ext cx="6586002" cy="392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2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B4B7C49-CAF0-34A4-10AC-433AD1118641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DA6B62-1429-3EEA-FB4A-A328BEE4A7C8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5F87E92C-00F8-E880-15BE-041566AEBECF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Agora...minha hora de conhecer vocês...</a:t>
            </a:r>
          </a:p>
          <a:p>
            <a:endParaRPr lang="pt-BR" sz="2400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Nome...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Estagia?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Como escolheu a Produção?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Já imagina no que vai trabalhar?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Outras experiências de trabalho, cursos,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Cambria" pitchFamily="18" charset="0"/>
              </a:rPr>
              <a:t>Escolha uma área de interesse...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F447CB2-61E3-4DF7-AB58-0B7A7DA9BCCB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903441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14E88-0FF5-F80B-E2A9-AB97D158F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E1CE7AB-B055-F346-B286-24669630CD27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B84114-6C43-C96F-599A-619235C1E6D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A5EE23D7-FD08-8ADE-9910-6C874F725190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15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BEF415-7FEB-668E-6505-850721E7D00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B0A85C-10CC-9066-3F97-7FC5A42FF1C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3D7D4A-6A10-F4AC-E72A-4D8EDBEA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09D5F5F-50B9-D324-F370-104229737E34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0" name="Imagem 9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7D3C47EF-3282-B5A6-A628-6E210226DC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2" t="21989" r="2414" b="21736"/>
          <a:stretch>
            <a:fillRect/>
          </a:stretch>
        </p:blipFill>
        <p:spPr>
          <a:xfrm>
            <a:off x="289857" y="2546040"/>
            <a:ext cx="8640960" cy="27980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D728B58-4A32-E845-323C-E8C2A924E422}"/>
              </a:ext>
            </a:extLst>
          </p:cNvPr>
          <p:cNvSpPr txBox="1"/>
          <p:nvPr/>
        </p:nvSpPr>
        <p:spPr>
          <a:xfrm>
            <a:off x="323528" y="879103"/>
            <a:ext cx="81369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Plano de aula:</a:t>
            </a:r>
          </a:p>
          <a:p>
            <a:r>
              <a:rPr lang="pt-BR" sz="2400" b="1" dirty="0">
                <a:latin typeface="Cambria" pitchFamily="18" charset="0"/>
              </a:rPr>
              <a:t>	</a:t>
            </a:r>
          </a:p>
          <a:p>
            <a:r>
              <a:rPr lang="pt-BR" sz="2000" b="1" dirty="0">
                <a:latin typeface="Cambria" pitchFamily="18" charset="0"/>
              </a:rPr>
              <a:t>Módulo 1 – Logística e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</a:t>
            </a:r>
            <a:r>
              <a:rPr lang="pt-BR" sz="2000" b="1" dirty="0" err="1">
                <a:latin typeface="Cambria" pitchFamily="18" charset="0"/>
              </a:rPr>
              <a:t>chain</a:t>
            </a:r>
            <a:r>
              <a:rPr lang="pt-BR" sz="2000" b="1" dirty="0">
                <a:latin typeface="Cambria" pitchFamily="18" charset="0"/>
              </a:rPr>
              <a:t> management</a:t>
            </a:r>
            <a:endParaRPr lang="pt-BR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647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D514E56-E13F-4F32-98A9-EAFEE5D4BE14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D3FE55-0A0B-9D82-5DA2-D41140272EAA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1E84C543-4027-704D-B824-D61FE7123BD7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Supply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chain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management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Gestão de Cadeias de Suprimentos –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Management</a:t>
            </a:r>
            <a:endParaRPr lang="pt-BR" sz="2400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8" y="1772816"/>
            <a:ext cx="85689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Cambria" pitchFamily="18" charset="0"/>
              </a:rPr>
              <a:t>Vamos começar do início....</a:t>
            </a:r>
          </a:p>
          <a:p>
            <a:endParaRPr lang="pt-BR" sz="2000" dirty="0">
              <a:latin typeface="Cambria" pitchFamily="18" charset="0"/>
            </a:endParaRPr>
          </a:p>
          <a:p>
            <a:r>
              <a:rPr lang="pt-BR" sz="2000" dirty="0">
                <a:latin typeface="Cambria" pitchFamily="18" charset="0"/>
              </a:rPr>
              <a:t>O Que é uma cadeia de suprimentos?</a:t>
            </a:r>
          </a:p>
          <a:p>
            <a:endParaRPr lang="pt-BR" sz="2000" dirty="0">
              <a:latin typeface="Cambria" pitchFamily="18" charset="0"/>
            </a:endParaRPr>
          </a:p>
          <a:p>
            <a:r>
              <a:rPr lang="pt-BR" sz="2000" dirty="0">
                <a:latin typeface="Cambria" pitchFamily="18" charset="0"/>
              </a:rPr>
              <a:t>Com as palavras de vocês vamos construir nossa definição</a:t>
            </a:r>
            <a:endParaRPr lang="pt-BR" sz="2400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3496999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BAE7D85-2456-4055-F7D2-0F54334A3E4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12FEEA2-A293-648C-16FB-2E2A92C654CE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A06B9E17-B9F6-CE80-F398-D778380E12F5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Supply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chain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management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Gestão de Cadeias de Suprimentos –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Management</a:t>
            </a:r>
            <a:endParaRPr lang="pt-BR" sz="2400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2B832F6-C070-451F-9E32-E4EE291235E1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90ED6FA-C841-4FB6-7691-12D57F6DE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1524175"/>
            <a:ext cx="7911084" cy="433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25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605327D-F9F9-2219-9BDC-1E2B2F8F2FEC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2B0E5E-9381-AACE-5D8D-728F6D9216A1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77F201A7-6554-FF70-7B22-50384FDC6BCE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Supply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chain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management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3367" y="980728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Cambria" pitchFamily="18" charset="0"/>
              </a:rPr>
              <a:t>De forma mais acadêmica:</a:t>
            </a:r>
          </a:p>
        </p:txBody>
      </p:sp>
      <p:sp>
        <p:nvSpPr>
          <p:cNvPr id="3" name="Retângulo 2"/>
          <p:cNvSpPr/>
          <p:nvPr/>
        </p:nvSpPr>
        <p:spPr>
          <a:xfrm>
            <a:off x="233366" y="1484784"/>
            <a:ext cx="8910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mbria" panose="02040503050406030204" pitchFamily="18" charset="0"/>
              </a:rPr>
              <a:t>“Cadeia de suprimentos infere um processo que atravessa empresas, apesar de algumas empresas começarem a integração internamente antes de pensar na integração entre empresas.” –</a:t>
            </a:r>
            <a:r>
              <a:rPr lang="pt-BR" sz="1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sz="1600" dirty="0">
                <a:latin typeface="Cambria" panose="02040503050406030204" pitchFamily="18" charset="0"/>
              </a:rPr>
              <a:t>(Cooper, Lambert &amp; </a:t>
            </a:r>
            <a:r>
              <a:rPr lang="pt-BR" sz="1600" dirty="0" err="1">
                <a:latin typeface="Cambria" panose="02040503050406030204" pitchFamily="18" charset="0"/>
              </a:rPr>
              <a:t>Pagh</a:t>
            </a:r>
            <a:r>
              <a:rPr lang="pt-BR" sz="1600" dirty="0">
                <a:latin typeface="Cambria" panose="02040503050406030204" pitchFamily="18" charset="0"/>
              </a:rPr>
              <a:t>, 1997)</a:t>
            </a:r>
            <a:endParaRPr lang="pt-BR" sz="1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8153" y="5425538"/>
            <a:ext cx="88031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mbria" panose="02040503050406030204" pitchFamily="18" charset="0"/>
              </a:rPr>
              <a:t>Segundo o </a:t>
            </a:r>
            <a:r>
              <a:rPr lang="pt-BR" sz="1600" i="1" dirty="0" err="1">
                <a:latin typeface="Cambria" panose="02040503050406030204" pitchFamily="18" charset="0"/>
              </a:rPr>
              <a:t>International</a:t>
            </a:r>
            <a:r>
              <a:rPr lang="pt-BR" sz="1600" i="1" dirty="0">
                <a:latin typeface="Cambria" panose="02040503050406030204" pitchFamily="18" charset="0"/>
              </a:rPr>
              <a:t> Center </a:t>
            </a:r>
            <a:r>
              <a:rPr lang="pt-BR" sz="1600" i="1" dirty="0" err="1">
                <a:latin typeface="Cambria" panose="02040503050406030204" pitchFamily="18" charset="0"/>
              </a:rPr>
              <a:t>of</a:t>
            </a:r>
            <a:r>
              <a:rPr lang="pt-BR" sz="1600" i="1" dirty="0">
                <a:latin typeface="Cambria" panose="02040503050406030204" pitchFamily="18" charset="0"/>
              </a:rPr>
              <a:t> </a:t>
            </a:r>
            <a:r>
              <a:rPr lang="pt-BR" sz="1600" i="1" dirty="0" err="1">
                <a:latin typeface="Cambria" panose="02040503050406030204" pitchFamily="18" charset="0"/>
              </a:rPr>
              <a:t>Competitive</a:t>
            </a:r>
            <a:r>
              <a:rPr lang="pt-BR" sz="1600" i="1" dirty="0">
                <a:latin typeface="Cambria" panose="02040503050406030204" pitchFamily="18" charset="0"/>
              </a:rPr>
              <a:t> </a:t>
            </a:r>
            <a:r>
              <a:rPr lang="pt-BR" sz="1600" i="1" dirty="0" err="1">
                <a:latin typeface="Cambria" panose="02040503050406030204" pitchFamily="18" charset="0"/>
              </a:rPr>
              <a:t>Excelence</a:t>
            </a:r>
            <a:r>
              <a:rPr lang="pt-BR" sz="1600" i="1" dirty="0">
                <a:latin typeface="Cambria" panose="02040503050406030204" pitchFamily="18" charset="0"/>
              </a:rPr>
              <a:t>  </a:t>
            </a:r>
            <a:r>
              <a:rPr lang="pt-BR" sz="1600" dirty="0">
                <a:latin typeface="Cambria" panose="02040503050406030204" pitchFamily="18" charset="0"/>
              </a:rPr>
              <a:t>(1994), SCM é a integração dos processos de negócios desde o usuário final através dos fornecedores primários responsáveis pelo fornecimento de produtos, serviços e informações que criam valor para o cliente.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233366" y="3278270"/>
            <a:ext cx="2898474" cy="53161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Cambria" panose="02040503050406030204" pitchFamily="18" charset="0"/>
              </a:rPr>
              <a:t>E a gestão da cadeia de suprimentos?</a:t>
            </a:r>
            <a:endParaRPr lang="pt-BR" sz="16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8AD2D5C-9655-4A29-864A-4F0221F4E52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4" name="Imagem 13" descr="Uma imagem contendo lego, brinquedo&#10;&#10;O conteúdo gerado por IA pode estar incorreto.">
            <a:extLst>
              <a:ext uri="{FF2B5EF4-FFF2-40B4-BE49-F238E27FC236}">
                <a16:creationId xmlns:a16="http://schemas.microsoft.com/office/drawing/2014/main" id="{ACAD3794-7778-3795-1CA8-7231A400F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791" y="2087037"/>
            <a:ext cx="5686705" cy="31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12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3A273B7F-719C-975E-AC3A-C7805DD89B34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9B93601-D68E-438E-85E9-3C1B6599067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Número de Slide 3">
            <a:extLst>
              <a:ext uri="{FF2B5EF4-FFF2-40B4-BE49-F238E27FC236}">
                <a16:creationId xmlns:a16="http://schemas.microsoft.com/office/drawing/2014/main" id="{0FB4FB1B-85CE-FE8A-EEC2-B8810A60879F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Supply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chain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management - integração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528" y="1143633"/>
            <a:ext cx="4464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mbria" panose="02040503050406030204" pitchFamily="18" charset="0"/>
              </a:rPr>
              <a:t>Após definir o conceito SCM, é necessário entender quais funções e  atividades devem ser incluídas no escopo do SCM. 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algn="just"/>
            <a:r>
              <a:rPr lang="pt-BR" sz="1600" dirty="0">
                <a:latin typeface="Cambria" panose="02040503050406030204" pitchFamily="18" charset="0"/>
              </a:rPr>
              <a:t>Segundo </a:t>
            </a:r>
            <a:r>
              <a:rPr lang="pt-BR" sz="1600" dirty="0" err="1">
                <a:latin typeface="Cambria" panose="02040503050406030204" pitchFamily="18" charset="0"/>
              </a:rPr>
              <a:t>Ellram</a:t>
            </a:r>
            <a:r>
              <a:rPr lang="pt-BR" sz="1600" dirty="0">
                <a:latin typeface="Cambria" panose="02040503050406030204" pitchFamily="18" charset="0"/>
              </a:rPr>
              <a:t>, &amp; Cooper, (1990), o maior ponto de consenso entre os autores é a grande necessidade de </a:t>
            </a:r>
            <a:r>
              <a:rPr lang="pt-BR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integração  de sistemas de informação</a:t>
            </a:r>
            <a:r>
              <a:rPr lang="pt-BR" sz="1600" dirty="0">
                <a:latin typeface="Cambria" panose="02040503050406030204" pitchFamily="18" charset="0"/>
              </a:rPr>
              <a:t>, assim como </a:t>
            </a:r>
            <a:r>
              <a:rPr lang="pt-BR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planejamento e controle das atividades</a:t>
            </a:r>
          </a:p>
        </p:txBody>
      </p:sp>
      <p:sp>
        <p:nvSpPr>
          <p:cNvPr id="7" name="Retângulo 6"/>
          <p:cNvSpPr/>
          <p:nvPr/>
        </p:nvSpPr>
        <p:spPr>
          <a:xfrm>
            <a:off x="5298166" y="4371539"/>
            <a:ext cx="3709674" cy="107721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Cambria" panose="02040503050406030204" pitchFamily="18" charset="0"/>
              </a:rPr>
              <a:t>Para que uma empresa possa implementar o SCM é necessário coordenação dos processos através dos diversos elos.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C4165B-DE2A-4A4C-975D-04C4771DE4DE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6" name="Imagem 15" descr="Desenho de um caminhão&#10;&#10;O conteúdo gerado por IA pode estar incorreto.">
            <a:extLst>
              <a:ext uri="{FF2B5EF4-FFF2-40B4-BE49-F238E27FC236}">
                <a16:creationId xmlns:a16="http://schemas.microsoft.com/office/drawing/2014/main" id="{4BC8190C-5901-F720-69D3-A9F481CE2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158642"/>
            <a:ext cx="3715760" cy="2984197"/>
          </a:xfrm>
          <a:prstGeom prst="rect">
            <a:avLst/>
          </a:prstGeom>
        </p:spPr>
      </p:pic>
      <p:pic>
        <p:nvPicPr>
          <p:cNvPr id="18" name="Imagem 17" descr="Gráfico de funil&#10;&#10;O conteúdo gerado por IA pode estar incorreto.">
            <a:extLst>
              <a:ext uri="{FF2B5EF4-FFF2-40B4-BE49-F238E27FC236}">
                <a16:creationId xmlns:a16="http://schemas.microsoft.com/office/drawing/2014/main" id="{CD53F6A5-B966-C5BC-3FCB-D1371FF8B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723448"/>
            <a:ext cx="4464496" cy="160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87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2DBB386-3BEF-13F1-AE39-AAD64641904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918B6C7-14A5-7D35-7216-C7C536AED02A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BC1015BC-87C4-30D1-5E0D-02501C133F8E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Logística x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Supply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chain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506412" y="1145381"/>
            <a:ext cx="63327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Logística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será tratada como sendo um processo </a:t>
            </a:r>
            <a:r>
              <a:rPr lang="pt-BR" b="1" dirty="0" err="1">
                <a:solidFill>
                  <a:schemeClr val="accent2"/>
                </a:solidFill>
                <a:latin typeface="Cambria" panose="02040503050406030204" pitchFamily="18" charset="0"/>
              </a:rPr>
              <a:t>transfuncional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 relativo a apenas um elo da cadeia de suprimentos</a:t>
            </a:r>
            <a:r>
              <a:rPr lang="pt-BR" dirty="0">
                <a:latin typeface="Cambria" panose="02040503050406030204" pitchFamily="18" charset="0"/>
              </a:rPr>
              <a:t>, responsável pelas atividades de planejamento da demanda, estoques, armazenagem e disponibilização de produtos.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C4165B-DE2A-4A4C-975D-04C4771DE4DE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EEBB351-A0A9-4779-A508-7A158B9B94B5}"/>
              </a:ext>
            </a:extLst>
          </p:cNvPr>
          <p:cNvSpPr/>
          <p:nvPr/>
        </p:nvSpPr>
        <p:spPr>
          <a:xfrm>
            <a:off x="2506412" y="3278153"/>
            <a:ext cx="63327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  <a:ea typeface="Times New Roman" panose="02020603050405020304" pitchFamily="18" charset="0"/>
              </a:rPr>
              <a:t>O conceito de SCM será considerado como 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um conjunto de iniciativas que dizem respeito à cadeia como um todo</a:t>
            </a:r>
            <a:r>
              <a:rPr lang="pt-BR" dirty="0">
                <a:latin typeface="Cambria" panose="02040503050406030204" pitchFamily="18" charset="0"/>
                <a:ea typeface="Times New Roman" panose="02020603050405020304" pitchFamily="18" charset="0"/>
              </a:rPr>
              <a:t>, não se limitando apenas a um único elo</a:t>
            </a:r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13" name="Imagem 12" descr="Aplicativo&#10;&#10;O conteúdo gerado por IA pode estar incorreto.">
            <a:extLst>
              <a:ext uri="{FF2B5EF4-FFF2-40B4-BE49-F238E27FC236}">
                <a16:creationId xmlns:a16="http://schemas.microsoft.com/office/drawing/2014/main" id="{E3905226-2444-27DA-2EF1-860E64DF9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39" y="1105282"/>
            <a:ext cx="1666588" cy="5093000"/>
          </a:xfrm>
          <a:prstGeom prst="rect">
            <a:avLst/>
          </a:prstGeom>
        </p:spPr>
      </p:pic>
      <p:pic>
        <p:nvPicPr>
          <p:cNvPr id="15" name="Imagem 14" descr="Gráfico&#10;&#10;O conteúdo gerado por IA pode estar incorreto.">
            <a:extLst>
              <a:ext uri="{FF2B5EF4-FFF2-40B4-BE49-F238E27FC236}">
                <a16:creationId xmlns:a16="http://schemas.microsoft.com/office/drawing/2014/main" id="{751F516C-C153-49FA-952C-59E269413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544098"/>
            <a:ext cx="1836876" cy="1399054"/>
          </a:xfrm>
          <a:prstGeom prst="rect">
            <a:avLst/>
          </a:prstGeom>
        </p:spPr>
      </p:pic>
      <p:pic>
        <p:nvPicPr>
          <p:cNvPr id="17" name="Imagem 16" descr="Uma imagem contendo caminhão&#10;&#10;O conteúdo gerado por IA pode estar incorreto.">
            <a:extLst>
              <a:ext uri="{FF2B5EF4-FFF2-40B4-BE49-F238E27FC236}">
                <a16:creationId xmlns:a16="http://schemas.microsoft.com/office/drawing/2014/main" id="{9333085C-C063-07A5-C288-1F59BED45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4468672"/>
            <a:ext cx="1942896" cy="144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13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71A79F5-48CD-73A0-2D38-7F4F1BA675BA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1603D89-42F4-4B89-1D10-06E432E6016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0A36D66A-965E-120F-553C-13BA04D90F6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84249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Ótimos locais e globais em cadeias de suprimentos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19972" y="969929"/>
            <a:ext cx="45503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Para Antunes (1998), A soma dos ótimos locais em uma empresa não necessariamente resulta no ótimo global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– Uma das máximas da TOC – </a:t>
            </a:r>
            <a:r>
              <a:rPr lang="pt-BR" b="1" dirty="0" err="1">
                <a:latin typeface="Cambria" panose="02040503050406030204" pitchFamily="18" charset="0"/>
              </a:rPr>
              <a:t>Theory</a:t>
            </a:r>
            <a:r>
              <a:rPr lang="pt-BR" b="1" dirty="0">
                <a:latin typeface="Cambria" panose="02040503050406030204" pitchFamily="18" charset="0"/>
              </a:rPr>
              <a:t> </a:t>
            </a:r>
            <a:r>
              <a:rPr lang="pt-BR" b="1" dirty="0" err="1">
                <a:latin typeface="Cambria" panose="02040503050406030204" pitchFamily="18" charset="0"/>
              </a:rPr>
              <a:t>of</a:t>
            </a:r>
            <a:r>
              <a:rPr lang="pt-BR" b="1" dirty="0">
                <a:latin typeface="Cambria" panose="02040503050406030204" pitchFamily="18" charset="0"/>
              </a:rPr>
              <a:t> </a:t>
            </a:r>
            <a:r>
              <a:rPr lang="pt-BR" b="1" dirty="0" err="1">
                <a:latin typeface="Cambria" panose="02040503050406030204" pitchFamily="18" charset="0"/>
              </a:rPr>
              <a:t>Constraints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este conceito pode ser ampliado ao perceber que um subótimo é atingido caso cada elo busque atingir o seu próprio ótimo e não um ótimo global da cadeia.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7A20CA7-6784-458A-A0D3-7FE3A1BBA826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5" name="Imagem 14" descr="Tela de computador com fundo azul&#10;&#10;O conteúdo gerado por IA pode estar incorreto.">
            <a:extLst>
              <a:ext uri="{FF2B5EF4-FFF2-40B4-BE49-F238E27FC236}">
                <a16:creationId xmlns:a16="http://schemas.microsoft.com/office/drawing/2014/main" id="{5E5A8B3C-690E-DDFA-9B72-D8DDB9203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5" y="1029509"/>
            <a:ext cx="4113625" cy="508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46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1D5EC39-4B0F-3781-7CAA-6CCD6C51710C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6296A67-B3B2-EE27-A99D-711775AECDD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A8ADF53A-D6AB-63B3-51C8-E6AAD9A3A0F0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Fluxo bidirecional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3020" y="977123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A importância da integração: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Cooper, Lambert e </a:t>
            </a:r>
            <a:r>
              <a:rPr lang="pt-BR" dirty="0" err="1">
                <a:latin typeface="Cambria" panose="02040503050406030204" pitchFamily="18" charset="0"/>
              </a:rPr>
              <a:t>Pagh</a:t>
            </a:r>
            <a:r>
              <a:rPr lang="pt-BR" dirty="0">
                <a:latin typeface="Cambria" panose="02040503050406030204" pitchFamily="18" charset="0"/>
              </a:rPr>
              <a:t> (1997) resumem os principais pontos em comum encontrados na literatura a respeito do SCM: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O SCM envolve vários níveis incrementais de integração e coordenação </a:t>
            </a:r>
            <a:r>
              <a:rPr lang="pt-BR" dirty="0" err="1">
                <a:latin typeface="Cambria" panose="02040503050406030204" pitchFamily="18" charset="0"/>
              </a:rPr>
              <a:t>intra</a:t>
            </a:r>
            <a:r>
              <a:rPr lang="pt-BR" dirty="0">
                <a:latin typeface="Cambria" panose="02040503050406030204" pitchFamily="18" charset="0"/>
              </a:rPr>
              <a:t> e interorganizacional.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Potencialmente envolve muitas organizações independentes, no entanto, gerenciar relações </a:t>
            </a:r>
            <a:r>
              <a:rPr lang="pt-BR" dirty="0" err="1">
                <a:latin typeface="Cambria" panose="02040503050406030204" pitchFamily="18" charset="0"/>
              </a:rPr>
              <a:t>intra</a:t>
            </a:r>
            <a:r>
              <a:rPr lang="pt-BR" dirty="0">
                <a:latin typeface="Cambria" panose="02040503050406030204" pitchFamily="18" charset="0"/>
              </a:rPr>
              <a:t> e </a:t>
            </a:r>
            <a:r>
              <a:rPr lang="pt-BR" dirty="0" err="1">
                <a:latin typeface="Cambria" panose="02040503050406030204" pitchFamily="18" charset="0"/>
              </a:rPr>
              <a:t>interorganizacionais</a:t>
            </a:r>
            <a:r>
              <a:rPr lang="pt-BR" dirty="0">
                <a:latin typeface="Cambria" panose="02040503050406030204" pitchFamily="18" charset="0"/>
              </a:rPr>
              <a:t> é de suma importância.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O SCM inclui um 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fluxo Bidirecional de produtos e informação associados </a:t>
            </a:r>
            <a:r>
              <a:rPr lang="pt-BR" dirty="0">
                <a:latin typeface="Cambria" panose="02040503050406030204" pitchFamily="18" charset="0"/>
              </a:rPr>
              <a:t>a atividades gerenciais e operacionais.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O SCM objetiva a preencher as metas de fornecer grande valor ao consumidor com uso apropriado de recursos para construir vantagens competitivas entre as cadeias.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5D7A9F-83BB-41F6-9550-6148D3C17747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127708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F863EB1-C0FC-09FE-D013-AA5EDCC0F645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12AECD8-C9ED-0701-B21D-68ED9432412D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Número de Slide 3">
            <a:extLst>
              <a:ext uri="{FF2B5EF4-FFF2-40B4-BE49-F238E27FC236}">
                <a16:creationId xmlns:a16="http://schemas.microsoft.com/office/drawing/2014/main" id="{09E7C5FE-4DAB-1BDA-6964-09DF95F0491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Cooper, Lambert e </a:t>
            </a:r>
            <a:r>
              <a:rPr lang="pt-BR" dirty="0" err="1">
                <a:latin typeface="Cambria" panose="02040503050406030204" pitchFamily="18" charset="0"/>
              </a:rPr>
              <a:t>Pagh</a:t>
            </a:r>
            <a:r>
              <a:rPr lang="pt-BR" dirty="0">
                <a:latin typeface="Cambria" panose="02040503050406030204" pitchFamily="18" charset="0"/>
              </a:rPr>
              <a:t> (1997) afirmam que  há uma implementação em larga escala da orientação por processos nos negócios, retirando a ênfase funcional dentro e fora das organizações.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11560" y="314096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Os autores ainda afirmam que o SCM vem sendo entendido como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o gerenciamento de todos os processos</a:t>
            </a:r>
          </a:p>
        </p:txBody>
      </p:sp>
      <p:sp>
        <p:nvSpPr>
          <p:cNvPr id="6" name="Retângulo 5"/>
          <p:cNvSpPr/>
          <p:nvPr/>
        </p:nvSpPr>
        <p:spPr>
          <a:xfrm>
            <a:off x="594661" y="4221088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Empresas vem percebendo que não são apenas processos logísticos que atravessam companhias, mas sim, a princípio,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todos os processos de negócios.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Ainda, processos de negócios se transformam em processos de negócios da cadeia de suprimentos penetrando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fronteiras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inter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 e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intra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 organizacionais.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4A4613-4FCB-4D9B-8630-0C824BA6975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638234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F7AD341-6B27-9D5B-3CFE-52F9B777BAC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2568F95-5ACB-866B-6052-4F721DCDA4D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Número de Slide 3">
            <a:extLst>
              <a:ext uri="{FF2B5EF4-FFF2-40B4-BE49-F238E27FC236}">
                <a16:creationId xmlns:a16="http://schemas.microsoft.com/office/drawing/2014/main" id="{452F9383-7557-1FC2-1B38-CF3D25E4342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</a:p>
        </p:txBody>
      </p:sp>
      <p:sp>
        <p:nvSpPr>
          <p:cNvPr id="3" name="Retângulo 2"/>
          <p:cNvSpPr/>
          <p:nvPr/>
        </p:nvSpPr>
        <p:spPr>
          <a:xfrm>
            <a:off x="467544" y="1678379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 conceito de SCM segue uma progressão lógica. Para que se possa minimizar a quantidade de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estoque</a:t>
            </a:r>
            <a:r>
              <a:rPr lang="pt-BR" dirty="0">
                <a:latin typeface="Cambria" panose="02040503050406030204" pitchFamily="18" charset="0"/>
              </a:rPr>
              <a:t>, por exemplo, os sistemas de informação devem ser capazes de comunicar produção e exigências dos clientes aos diferentes elos da cadeia (Cooper, Lambert e </a:t>
            </a:r>
            <a:r>
              <a:rPr lang="pt-BR" dirty="0" err="1">
                <a:latin typeface="Cambria" panose="02040503050406030204" pitchFamily="18" charset="0"/>
              </a:rPr>
              <a:t>Pagh</a:t>
            </a:r>
            <a:r>
              <a:rPr lang="pt-BR" dirty="0">
                <a:latin typeface="Cambria" panose="02040503050406030204" pitchFamily="18" charset="0"/>
              </a:rPr>
              <a:t>, 1997).</a:t>
            </a:r>
          </a:p>
        </p:txBody>
      </p:sp>
      <p:sp>
        <p:nvSpPr>
          <p:cNvPr id="7" name="Retângulo 6"/>
          <p:cNvSpPr/>
          <p:nvPr/>
        </p:nvSpPr>
        <p:spPr>
          <a:xfrm>
            <a:off x="604538" y="5159912"/>
            <a:ext cx="8143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Com essa discussão, objetiva-se obter uma definição de SCM que considere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todos os processos de negócios atravessando organizações através da cadeia de suprimentos</a:t>
            </a:r>
            <a:r>
              <a:rPr lang="pt-BR" dirty="0">
                <a:latin typeface="Cambria" panose="02040503050406030204" pitchFamily="18" charset="0"/>
              </a:rPr>
              <a:t> (Cooper, Lambert e </a:t>
            </a:r>
            <a:r>
              <a:rPr lang="pt-BR" dirty="0" err="1">
                <a:latin typeface="Cambria" panose="02040503050406030204" pitchFamily="18" charset="0"/>
              </a:rPr>
              <a:t>Pagh</a:t>
            </a:r>
            <a:r>
              <a:rPr lang="pt-BR" dirty="0">
                <a:latin typeface="Cambria" panose="02040503050406030204" pitchFamily="18" charset="0"/>
              </a:rPr>
              <a:t>, 1997).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F79FF27-CFD9-4A6B-921E-1CACD29C963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4" name="Imagem 1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F078D6B3-D42F-A1FE-EF36-0C1EC98CC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65" y="3117915"/>
            <a:ext cx="3191616" cy="1756899"/>
          </a:xfrm>
          <a:prstGeom prst="rect">
            <a:avLst/>
          </a:prstGeom>
        </p:spPr>
      </p:pic>
      <p:pic>
        <p:nvPicPr>
          <p:cNvPr id="16" name="Imagem 15" descr="Desenho de personagem&#10;&#10;O conteúdo gerado por IA pode estar incorreto.">
            <a:extLst>
              <a:ext uri="{FF2B5EF4-FFF2-40B4-BE49-F238E27FC236}">
                <a16:creationId xmlns:a16="http://schemas.microsoft.com/office/drawing/2014/main" id="{7C0FF06D-4DEE-8BD9-A917-AF5593B47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17914"/>
            <a:ext cx="3312368" cy="177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17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B8B934A-072D-509D-0AD6-0791C82576A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8874D31-736B-A4A1-4931-9F110E6C610A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D8472774-72E6-A0C4-A81E-2C39C3D6B1EC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25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15" y="1787376"/>
            <a:ext cx="5904656" cy="437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31672" y="2156663"/>
            <a:ext cx="3504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Componentes de gerenciamento são os componentes que fazem com que os processos de negócios sejam estruturados e gerenciados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0552290-7B77-4EE8-8499-A069C1834BB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105454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16DF51A-841C-CB55-759F-521F3B28DD2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7C52A42-9214-1021-A777-CEC7D87762FB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33FFFA39-6A09-D08B-44C1-8D1FB8C676E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15" y="1787376"/>
            <a:ext cx="5904656" cy="437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07504" y="3098890"/>
            <a:ext cx="30603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estrutura da cadeia de suprimentos é a configuração das companhias em cada cadeia de suprimentos.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09DC7D-4437-477A-94EE-F406052CE491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969130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9FC5B51-C4C9-0AD3-AF12-0448069C60F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3E1987-FE4D-BE69-3A89-ED9C655E493E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A3C2495A-DF57-8A32-CE67-58374869A4E6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15" y="1787376"/>
            <a:ext cx="5904656" cy="437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7504" y="1822284"/>
            <a:ext cx="3672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processos como sendo uma estruturação, de ações e recursos com objetivo de gerar produtos para a organização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9DD4951-1BB2-4893-A5A0-272710155E4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663276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mbria" panose="02040503050406030204" pitchFamily="18" charset="0"/>
              </a:rPr>
              <a:t>Componentes </a:t>
            </a:r>
          </a:p>
          <a:p>
            <a:pPr algn="ctr"/>
            <a:r>
              <a:rPr lang="pt-BR" b="1" dirty="0">
                <a:latin typeface="Cambria" panose="02040503050406030204" pitchFamily="18" charset="0"/>
              </a:rPr>
              <a:t>de</a:t>
            </a:r>
          </a:p>
          <a:p>
            <a:pPr algn="ctr"/>
            <a:r>
              <a:rPr lang="pt-BR" b="1" dirty="0">
                <a:latin typeface="Cambria" panose="02040503050406030204" pitchFamily="18" charset="0"/>
              </a:rPr>
              <a:t>Gerenciamento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9218" name="Image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273" y="863650"/>
            <a:ext cx="54006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972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Framework para o SCM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Gestão de Cadeias de Suprimentos –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Management</a:t>
            </a:r>
            <a:endParaRPr lang="pt-BR" sz="2400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EAC8EDA-7629-424C-B1AD-09E7C61E6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20601" r="25588" b="28489"/>
          <a:stretch/>
        </p:blipFill>
        <p:spPr>
          <a:xfrm>
            <a:off x="755576" y="1408654"/>
            <a:ext cx="7344816" cy="430798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6361597-973F-4C49-AEEA-D8B0CE199568}"/>
              </a:ext>
            </a:extLst>
          </p:cNvPr>
          <p:cNvSpPr txBox="1"/>
          <p:nvPr/>
        </p:nvSpPr>
        <p:spPr>
          <a:xfrm>
            <a:off x="755576" y="5540941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Webinar: </a:t>
            </a:r>
            <a:r>
              <a:rPr lang="pt-BR" sz="1200" b="1" i="1" dirty="0" err="1">
                <a:latin typeface="Cambria" pitchFamily="18" charset="0"/>
              </a:rPr>
              <a:t>Sekito</a:t>
            </a:r>
            <a:r>
              <a:rPr lang="pt-BR" sz="1200" b="1" i="1" dirty="0">
                <a:latin typeface="Cambria" pitchFamily="18" charset="0"/>
              </a:rPr>
              <a:t> &amp; </a:t>
            </a:r>
            <a:r>
              <a:rPr lang="pt-BR" sz="1200" b="1" i="1" dirty="0" err="1">
                <a:latin typeface="Cambria" pitchFamily="18" charset="0"/>
              </a:rPr>
              <a:t>Drobna</a:t>
            </a:r>
            <a:r>
              <a:rPr lang="pt-BR" sz="1200" b="1" i="1" dirty="0">
                <a:latin typeface="Cambria" pitchFamily="18" charset="0"/>
              </a:rPr>
              <a:t> (2019)</a:t>
            </a:r>
          </a:p>
        </p:txBody>
      </p:sp>
    </p:spTree>
    <p:extLst>
      <p:ext uri="{BB962C8B-B14F-4D97-AF65-F5344CB8AC3E}">
        <p14:creationId xmlns:p14="http://schemas.microsoft.com/office/powerpoint/2010/main" val="1067606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8A5AE-14CA-2B59-E6C0-D7405FA98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6473735-25B0-71F8-65C8-4E8F88EC035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F8BE88-21C4-E084-97B4-7837B63F78DA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AFCA588A-AD09-70AB-089C-C64173A1353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F86DF5F-A79D-56E8-6A25-6B8324B520A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74B104-ACAC-A792-FE93-369374B987A4}"/>
              </a:ext>
            </a:extLst>
          </p:cNvPr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Tarefas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F970DB-A60B-AA32-DB01-1AAAD094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A42DC83-88E3-E44E-48A2-9E2FAD57B840}"/>
              </a:ext>
            </a:extLst>
          </p:cNvPr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Vamos começar a construir o pensamento de cadeia de suprimentos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1DAAE12-5C78-4377-AB72-085BE2B6F4E2}"/>
              </a:ext>
            </a:extLst>
          </p:cNvPr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9123508-D870-99AA-6A6C-FA4182DC4CDD}"/>
              </a:ext>
            </a:extLst>
          </p:cNvPr>
          <p:cNvSpPr/>
          <p:nvPr/>
        </p:nvSpPr>
        <p:spPr>
          <a:xfrm>
            <a:off x="442200" y="1779567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Dividam-se em grupos – os grupos devem ser os mesmos durante o semestre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Escolha uma organização, empresa – preferencialmente a mesma ao longo do semestre.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Desenhe sua cadeia de suprimentos. Fornecedores, clientes, principias fluxos diretos e reversos.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Mapeie os gargalos desta cadeia, verifique ótimos locais e possíveis melhorias objetivando geração de ótimos globais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Esta entrega deve ser feita me enviando um word com os componentes do grupo e as informações após a discussão em sala.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Após a entrega, assinem a lista de presença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 entrega final precisa ser uma versão mais caprichada do que vocês entregaram hoje (junto com todas as outras tarefas).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C5F6C9D-8A36-64EF-C112-349F1074FF9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5108909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81019</TotalTime>
  <Words>1940</Words>
  <Application>Microsoft Office PowerPoint</Application>
  <PresentationFormat>Apresentação na tela (4:3)</PresentationFormat>
  <Paragraphs>300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295</cp:revision>
  <dcterms:created xsi:type="dcterms:W3CDTF">2013-12-27T12:27:06Z</dcterms:created>
  <dcterms:modified xsi:type="dcterms:W3CDTF">2026-02-24T13:23:22Z</dcterms:modified>
</cp:coreProperties>
</file>